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2"/>
  </p:notesMasterIdLst>
  <p:sldIdLst>
    <p:sldId id="256" r:id="rId3"/>
    <p:sldId id="524" r:id="rId4"/>
    <p:sldId id="546" r:id="rId5"/>
    <p:sldId id="528" r:id="rId6"/>
    <p:sldId id="533" r:id="rId7"/>
    <p:sldId id="549" r:id="rId8"/>
    <p:sldId id="544" r:id="rId9"/>
    <p:sldId id="550" r:id="rId10"/>
    <p:sldId id="548" r:id="rId11"/>
    <p:sldId id="542" r:id="rId12"/>
    <p:sldId id="543" r:id="rId13"/>
    <p:sldId id="540" r:id="rId14"/>
    <p:sldId id="531" r:id="rId15"/>
    <p:sldId id="532" r:id="rId16"/>
    <p:sldId id="508" r:id="rId17"/>
    <p:sldId id="502" r:id="rId18"/>
    <p:sldId id="504" r:id="rId19"/>
    <p:sldId id="500" r:id="rId20"/>
    <p:sldId id="50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6" autoAdjust="0"/>
  </p:normalViewPr>
  <p:slideViewPr>
    <p:cSldViewPr snapToGrid="0" snapToObjects="1" showGuides="1">
      <p:cViewPr>
        <p:scale>
          <a:sx n="100" d="100"/>
          <a:sy n="100" d="100"/>
        </p:scale>
        <p:origin x="-80" y="81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Shannon%20Rabideau\Desktop\MCYBuildingSummaryGraphs2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F:\TMY\EnergyPlus\Results\ATLBuildingSummaryGraphs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Documents%20and%20Settings\Shannon%20Rabideau\Desktop\MCYBuildingSummaryGraphs2.xlsx" TargetMode="External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F:\TMY\EnergyPlus\Results\ATLBuildingSummaryGraphs.xlsx" TargetMode="External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max\DSMTmaxExtre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Medium Office Energy Change</a:t>
            </a:r>
          </a:p>
        </c:rich>
      </c:tx>
      <c:layout>
        <c:manualLayout>
          <c:xMode val="edge"/>
          <c:yMode val="edge"/>
          <c:x val="0.244332980012114"/>
          <c:y val="0.1363636363636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71741032371"/>
          <c:y val="0.133113517060367"/>
          <c:w val="0.828372703412074"/>
          <c:h val="0.7337073490813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3737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Combined'!$B$5:$D$5</c:f>
              <c:numCache>
                <c:formatCode>0.00</c:formatCode>
                <c:ptCount val="3"/>
                <c:pt idx="0">
                  <c:v>-1.45</c:v>
                </c:pt>
                <c:pt idx="1">
                  <c:v>-11.17</c:v>
                </c:pt>
                <c:pt idx="2">
                  <c:v>26.12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E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Combined'!$B$6:$D$6</c:f>
              <c:numCache>
                <c:formatCode>0.00</c:formatCode>
                <c:ptCount val="3"/>
                <c:pt idx="0">
                  <c:v>-2.319447364840637</c:v>
                </c:pt>
                <c:pt idx="1">
                  <c:v>-15.780259153323</c:v>
                </c:pt>
                <c:pt idx="2">
                  <c:v>33.09550632119163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8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Combined'!$B$7:$D$7</c:f>
              <c:numCache>
                <c:formatCode>0.00</c:formatCode>
                <c:ptCount val="3"/>
                <c:pt idx="0">
                  <c:v>-2.04</c:v>
                </c:pt>
                <c:pt idx="1">
                  <c:v>-17.52</c:v>
                </c:pt>
                <c:pt idx="2">
                  <c:v>43.51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380008"/>
        <c:axId val="533536552"/>
      </c:barChart>
      <c:catAx>
        <c:axId val="60238000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33536552"/>
        <c:crosses val="autoZero"/>
        <c:auto val="1"/>
        <c:lblAlgn val="ctr"/>
        <c:lblOffset val="100"/>
        <c:noMultiLvlLbl val="0"/>
      </c:catAx>
      <c:valAx>
        <c:axId val="533536552"/>
        <c:scaling>
          <c:orientation val="minMax"/>
          <c:max val="100.0"/>
          <c:min val="-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Change (%)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602380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/>
              <a:t>Medium Office Energy Change</a:t>
            </a:r>
          </a:p>
        </c:rich>
      </c:tx>
      <c:layout>
        <c:manualLayout>
          <c:xMode val="edge"/>
          <c:yMode val="edge"/>
          <c:x val="0.179728288328749"/>
          <c:y val="0.16406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024431234633"/>
          <c:y val="0.078662032480315"/>
          <c:w val="0.828372703412074"/>
          <c:h val="0.7337073490813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3737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Combined'!$B$5:$D$5</c:f>
              <c:numCache>
                <c:formatCode>0.00</c:formatCode>
                <c:ptCount val="3"/>
                <c:pt idx="0">
                  <c:v>2.66</c:v>
                </c:pt>
                <c:pt idx="1">
                  <c:v>-18.37</c:v>
                </c:pt>
                <c:pt idx="2">
                  <c:v>23.08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E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Combined'!$B$6:$D$6</c:f>
              <c:numCache>
                <c:formatCode>0.00</c:formatCode>
                <c:ptCount val="3"/>
                <c:pt idx="0">
                  <c:v>2.66</c:v>
                </c:pt>
                <c:pt idx="1">
                  <c:v>-23.45</c:v>
                </c:pt>
                <c:pt idx="2">
                  <c:v>25.5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8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Combined'!$B$7:$D$7</c:f>
              <c:numCache>
                <c:formatCode>0.00</c:formatCode>
                <c:ptCount val="3"/>
                <c:pt idx="0">
                  <c:v>3.809999999999999</c:v>
                </c:pt>
                <c:pt idx="1">
                  <c:v>-20.01000000000001</c:v>
                </c:pt>
                <c:pt idx="2">
                  <c:v>30.31000000000001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843608"/>
        <c:axId val="653410760"/>
      </c:barChart>
      <c:catAx>
        <c:axId val="77084360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653410760"/>
        <c:crosses val="autoZero"/>
        <c:auto val="1"/>
        <c:lblAlgn val="ctr"/>
        <c:lblOffset val="100"/>
        <c:noMultiLvlLbl val="0"/>
      </c:catAx>
      <c:valAx>
        <c:axId val="653410760"/>
        <c:scaling>
          <c:orientation val="minMax"/>
          <c:max val="100.0"/>
          <c:min val="-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Change (%)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7708436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/>
              <a:t>Secondary School Energy Change</a:t>
            </a:r>
          </a:p>
        </c:rich>
      </c:tx>
      <c:layout>
        <c:manualLayout>
          <c:xMode val="edge"/>
          <c:yMode val="edge"/>
          <c:x val="0.159465788759164"/>
          <c:y val="0.16853940039785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71741032371"/>
          <c:y val="0.133113517060367"/>
          <c:w val="0.828372703412074"/>
          <c:h val="0.7337073490813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3737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Combined'!$B$13:$D$13</c:f>
              <c:numCache>
                <c:formatCode>0.00</c:formatCode>
                <c:ptCount val="3"/>
                <c:pt idx="0">
                  <c:v>-2.05</c:v>
                </c:pt>
                <c:pt idx="1">
                  <c:v>-10.48</c:v>
                </c:pt>
                <c:pt idx="2">
                  <c:v>20.45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E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Combined'!$B$14:$D$14</c:f>
              <c:numCache>
                <c:formatCode>0.00</c:formatCode>
                <c:ptCount val="3"/>
                <c:pt idx="0">
                  <c:v>-3.33441786704831</c:v>
                </c:pt>
                <c:pt idx="1">
                  <c:v>-15.0533086714938</c:v>
                </c:pt>
                <c:pt idx="2">
                  <c:v>27.00252230499868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8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Combined'!$B$15:$D$15</c:f>
              <c:numCache>
                <c:formatCode>0.00</c:formatCode>
                <c:ptCount val="3"/>
                <c:pt idx="0">
                  <c:v>-2.7</c:v>
                </c:pt>
                <c:pt idx="1">
                  <c:v>-16.26</c:v>
                </c:pt>
                <c:pt idx="2">
                  <c:v>34.88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784872"/>
        <c:axId val="705321704"/>
      </c:barChart>
      <c:catAx>
        <c:axId val="60278487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705321704"/>
        <c:crosses val="autoZero"/>
        <c:auto val="1"/>
        <c:lblAlgn val="ctr"/>
        <c:lblOffset val="100"/>
        <c:noMultiLvlLbl val="0"/>
      </c:catAx>
      <c:valAx>
        <c:axId val="705321704"/>
        <c:scaling>
          <c:orientation val="minMax"/>
          <c:max val="100.0"/>
          <c:min val="-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Change (%)</a:t>
                </a:r>
                <a:endParaRPr lang="en-US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602784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/>
              <a:t>Secondary School Energy Change</a:t>
            </a:r>
          </a:p>
        </c:rich>
      </c:tx>
      <c:layout>
        <c:manualLayout>
          <c:xMode val="edge"/>
          <c:yMode val="edge"/>
          <c:x val="0.178126257092695"/>
          <c:y val="0.153614530696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863980746637"/>
          <c:y val="0.0542168931870283"/>
          <c:w val="0.828372703412074"/>
          <c:h val="0.7337073490813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3737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Combined'!$B$13:$D$13</c:f>
              <c:numCache>
                <c:formatCode>0.00</c:formatCode>
                <c:ptCount val="3"/>
                <c:pt idx="0">
                  <c:v>3.82</c:v>
                </c:pt>
                <c:pt idx="1">
                  <c:v>-19.75</c:v>
                </c:pt>
                <c:pt idx="2">
                  <c:v>19.61000000000001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E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Combined'!$B$14:$D$14</c:f>
              <c:numCache>
                <c:formatCode>0.00</c:formatCode>
                <c:ptCount val="3"/>
                <c:pt idx="0">
                  <c:v>3.38</c:v>
                </c:pt>
                <c:pt idx="1">
                  <c:v>-24.53</c:v>
                </c:pt>
                <c:pt idx="2">
                  <c:v>20.72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8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'Percent Combined'!$B$12:$D$12</c:f>
              <c:strCache>
                <c:ptCount val="3"/>
                <c:pt idx="0">
                  <c:v>Total</c:v>
                </c:pt>
                <c:pt idx="1">
                  <c:v>Heating</c:v>
                </c:pt>
                <c:pt idx="2">
                  <c:v>Cooling</c:v>
                </c:pt>
              </c:strCache>
            </c:strRef>
          </c:cat>
          <c:val>
            <c:numRef>
              <c:f>'Percent Combined'!$B$15:$D$15</c:f>
              <c:numCache>
                <c:formatCode>0.00</c:formatCode>
                <c:ptCount val="3"/>
                <c:pt idx="0">
                  <c:v>5.03</c:v>
                </c:pt>
                <c:pt idx="1">
                  <c:v>-22.06</c:v>
                </c:pt>
                <c:pt idx="2">
                  <c:v>23.91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658744"/>
        <c:axId val="406664168"/>
      </c:barChart>
      <c:catAx>
        <c:axId val="82465874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406664168"/>
        <c:crosses val="autoZero"/>
        <c:auto val="1"/>
        <c:lblAlgn val="ctr"/>
        <c:lblOffset val="100"/>
        <c:noMultiLvlLbl val="0"/>
      </c:catAx>
      <c:valAx>
        <c:axId val="406664168"/>
        <c:scaling>
          <c:orientation val="minMax"/>
          <c:max val="100.0"/>
          <c:min val="-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Change (%)</a:t>
                </a:r>
                <a:endParaRPr lang="en-US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246587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111224"/>
        <c:axId val="458763704"/>
      </c:lineChart>
      <c:catAx>
        <c:axId val="602111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76370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58763704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2111224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Number of Days with</a:t>
            </a:r>
            <a:r>
              <a:rPr lang="en-US" sz="2000" baseline="0" dirty="0"/>
              <a:t> a Maximum Temperature Greater Than </a:t>
            </a:r>
            <a:endParaRPr lang="en-US" sz="2000" baseline="0" dirty="0" smtClean="0"/>
          </a:p>
          <a:p>
            <a:pPr>
              <a:defRPr/>
            </a:pPr>
            <a:r>
              <a:rPr lang="en-US" sz="2000" baseline="0" dirty="0" smtClean="0"/>
              <a:t>or </a:t>
            </a:r>
            <a:r>
              <a:rPr lang="en-US" sz="2000" baseline="0" dirty="0"/>
              <a:t>Equal to 100</a:t>
            </a:r>
            <a:r>
              <a:rPr lang="en-US" sz="2000" baseline="0" dirty="0">
                <a:latin typeface="Calibri"/>
              </a:rPr>
              <a:t>°</a:t>
            </a:r>
            <a:r>
              <a:rPr lang="en-US" sz="2000" b="1" i="0" u="none" strike="noStrike" baseline="0" dirty="0">
                <a:latin typeface="+mn-lt"/>
              </a:rPr>
              <a:t>F</a:t>
            </a:r>
            <a:endParaRPr lang="en-US" sz="2000" dirty="0"/>
          </a:p>
        </c:rich>
      </c:tx>
      <c:layout>
        <c:manualLayout>
          <c:xMode val="edge"/>
          <c:yMode val="edge"/>
          <c:x val="0.131058617672791"/>
          <c:y val="0.01971427224291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5670480510325"/>
          <c:y val="0.189716153750001"/>
          <c:w val="0.887755438337199"/>
          <c:h val="0.676451789486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'# Tmax &gt; 100'!$A$26:$A$68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'# Tmax &gt; 100'!$B$26:$B$68</c:f>
              <c:numCache>
                <c:formatCode>General</c:formatCode>
                <c:ptCount val="4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0.0</c:v>
                </c:pt>
                <c:pt idx="6">
                  <c:v>0.0</c:v>
                </c:pt>
                <c:pt idx="7">
                  <c:v>8.0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0.0</c:v>
                </c:pt>
                <c:pt idx="13">
                  <c:v>13.0</c:v>
                </c:pt>
                <c:pt idx="14">
                  <c:v>2.0</c:v>
                </c:pt>
                <c:pt idx="15">
                  <c:v>1.0</c:v>
                </c:pt>
                <c:pt idx="16">
                  <c:v>0.0</c:v>
                </c:pt>
                <c:pt idx="17">
                  <c:v>2.0</c:v>
                </c:pt>
                <c:pt idx="18">
                  <c:v>10.0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2.0</c:v>
                </c:pt>
                <c:pt idx="34">
                  <c:v>0.0</c:v>
                </c:pt>
                <c:pt idx="35">
                  <c:v>0.0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01560"/>
        <c:axId val="405825176"/>
      </c:lineChart>
      <c:catAx>
        <c:axId val="533401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58251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5825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3401560"/>
        <c:crosses val="autoZero"/>
        <c:crossBetween val="between"/>
      </c:valAx>
      <c:spPr>
        <a:gradFill>
          <a:gsLst>
            <a:gs pos="0">
              <a:srgbClr val="FACDA8"/>
            </a:gs>
            <a:gs pos="100000">
              <a:srgbClr val="EC7C4A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0.13958</cdr:x>
      <cdr:y>0.59375</cdr:y>
    </cdr:from>
    <cdr:to>
      <cdr:x>0.97158</cdr:x>
      <cdr:y>0.60042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38175" y="1628775"/>
          <a:ext cx="3803904" cy="1828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0.13958</cdr:x>
      <cdr:y>0.59028</cdr:y>
    </cdr:from>
    <cdr:to>
      <cdr:x>0.97158</cdr:x>
      <cdr:y>0.59695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38160" y="1619253"/>
          <a:ext cx="3803904" cy="182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0.13958</cdr:x>
      <cdr:y>0.59375</cdr:y>
    </cdr:from>
    <cdr:to>
      <cdr:x>0.97158</cdr:x>
      <cdr:y>0.60042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38175" y="1628775"/>
          <a:ext cx="3803904" cy="182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>
            <a:ln>
              <a:noFill/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0.14166</cdr:x>
      <cdr:y>0.59028</cdr:y>
    </cdr:from>
    <cdr:to>
      <cdr:x>0.97366</cdr:x>
      <cdr:y>0.59695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47685" y="1619253"/>
          <a:ext cx="3803904" cy="182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>
            <a:ln>
              <a:noFill/>
            </a:ln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5914-DF5F-5E46-9073-4E5C0EB1EA53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508000" y="3005666"/>
            <a:ext cx="7937500" cy="2290234"/>
          </a:xfrm>
        </p:spPr>
        <p:txBody>
          <a:bodyPr>
            <a:normAutofit fontScale="70000" lnSpcReduction="20000"/>
          </a:bodyPr>
          <a:lstStyle/>
          <a:p>
            <a:r>
              <a:rPr lang="en-US" sz="3840" b="1" i="1" dirty="0" smtClean="0"/>
              <a:t>Eugene S. Takle and Christopher J. Anderson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gstakle@iastate.edu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98612" y="5943599"/>
            <a:ext cx="18466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483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Climate Change and Implications for Midwest Agriculture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32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8050" y="5295900"/>
            <a:ext cx="5490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Regional Climate Modeling to Improve Climate Variability and Change Projections at the Local Scale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27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Conference on Hydrology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93</a:t>
            </a:r>
            <a:r>
              <a:rPr lang="en-US" b="1" baseline="30000" dirty="0" smtClean="0">
                <a:solidFill>
                  <a:srgbClr val="FFFFFF"/>
                </a:solidFill>
              </a:rPr>
              <a:t>rd</a:t>
            </a:r>
            <a:r>
              <a:rPr lang="en-US" b="1" dirty="0" smtClean="0">
                <a:solidFill>
                  <a:srgbClr val="FFFFFF"/>
                </a:solidFill>
              </a:rPr>
              <a:t> American Meteorological Society Annual Meeting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151658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982133" y="2924413"/>
            <a:ext cx="146667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6667" y="2994529"/>
            <a:ext cx="77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91366" y="2685264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05400" y="2907479"/>
            <a:ext cx="3810000" cy="753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105399" y="4724400"/>
            <a:ext cx="3111501" cy="6789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581332" y="4869924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4267" y="4989620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186" y="4869924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4400" y="308239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97766" y="5347892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</a:t>
            </a:r>
            <a:r>
              <a:rPr lang="en-US" sz="2400" b="1" dirty="0" smtClean="0">
                <a:solidFill>
                  <a:srgbClr val="FF0000"/>
                </a:solidFill>
              </a:rPr>
              <a:t>below 25”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85211" y="5192225"/>
            <a:ext cx="98425" cy="94061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12787" y="5053995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1938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Iowa State-Wide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84313"/>
              </p:ext>
            </p:extLst>
          </p:nvPr>
        </p:nvGraphicFramePr>
        <p:xfrm>
          <a:off x="0" y="2085975"/>
          <a:ext cx="9144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6215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34975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112933" y="3459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59251" y="3203320"/>
            <a:ext cx="173178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days in 2012</a:t>
            </a:r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876799" y="4564648"/>
            <a:ext cx="327236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</a:t>
            </a:r>
            <a:r>
              <a:rPr lang="en-US" sz="1800" dirty="0" smtClean="0"/>
              <a:t>in 23 </a:t>
            </a:r>
            <a:r>
              <a:rPr lang="en-US" sz="1800" dirty="0"/>
              <a:t>years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1938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Des Moines, IA Airport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6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1133270"/>
            <a:ext cx="86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7AC"/>
                </a:solidFill>
              </a:rPr>
              <a:t>Harvest Area (2000) for Maize and Soybeans</a:t>
            </a:r>
            <a:endParaRPr lang="en-US" sz="3600" b="1" dirty="0">
              <a:solidFill>
                <a:srgbClr val="0067A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113280"/>
            <a:ext cx="4279900" cy="261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 Availab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2113280"/>
            <a:ext cx="1041400" cy="1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300" y="4064000"/>
            <a:ext cx="391583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 Availab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5029200"/>
            <a:ext cx="1524000" cy="1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51233" y="32766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" y="48260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Maize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18286563">
            <a:off x="2271593" y="2115922"/>
            <a:ext cx="812800" cy="15416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286563">
            <a:off x="6792793" y="4160622"/>
            <a:ext cx="812800" cy="15416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NARCCAP Change in JJA Precipitation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4" y="2298701"/>
            <a:ext cx="2032215" cy="2629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298700"/>
            <a:ext cx="2019300" cy="2613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98700"/>
            <a:ext cx="2019300" cy="2629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83" y="4610642"/>
            <a:ext cx="2032215" cy="2247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498" y="4655671"/>
            <a:ext cx="1968502" cy="2202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4655671"/>
            <a:ext cx="2019300" cy="2126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2298700"/>
            <a:ext cx="1960994" cy="2613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4610642"/>
            <a:ext cx="1960994" cy="229180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7457124">
            <a:off x="1597360" y="3366989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457124">
            <a:off x="7623512" y="5576790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7457124">
            <a:off x="5699885" y="5542491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7457124">
            <a:off x="3584910" y="5576789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7457124">
            <a:off x="1597359" y="5519639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457124">
            <a:off x="7623510" y="3427819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457124">
            <a:off x="5712160" y="3473604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457124">
            <a:off x="3686509" y="3427818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1" y="2628434"/>
            <a:ext cx="2188470" cy="2826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1" y="2627968"/>
            <a:ext cx="2184400" cy="282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2507972"/>
            <a:ext cx="2184399" cy="3067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0" y="2628434"/>
            <a:ext cx="2184400" cy="28268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NARCCAP Change in JJA Precipitation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17457124">
            <a:off x="1336381" y="3817840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7457124">
            <a:off x="3540459" y="3869973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457124">
            <a:off x="7902910" y="3869973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7457124">
            <a:off x="5686760" y="3869975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1133270"/>
            <a:ext cx="86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Changes in Precipitation Simulated by Four GCM Future Scenario Climates (2050-2000)</a:t>
            </a:r>
            <a:endParaRPr lang="en-US" sz="2400" b="1" dirty="0">
              <a:solidFill>
                <a:srgbClr val="0067AC"/>
              </a:solidFill>
            </a:endParaRPr>
          </a:p>
        </p:txBody>
      </p:sp>
      <p:pic>
        <p:nvPicPr>
          <p:cNvPr id="2" name="Picture 1" descr="Precip IFPR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1"/>
            <a:ext cx="91440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9200" y="4800600"/>
            <a:ext cx="1286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Takle, </a:t>
            </a:r>
            <a:r>
              <a:rPr lang="en-US" sz="900" dirty="0" smtClean="0"/>
              <a:t>ES, D </a:t>
            </a:r>
            <a:r>
              <a:rPr lang="en-US" sz="900" dirty="0"/>
              <a:t>Gustafson, R</a:t>
            </a:r>
            <a:r>
              <a:rPr lang="en-US" sz="900" dirty="0" smtClean="0"/>
              <a:t> </a:t>
            </a:r>
            <a:r>
              <a:rPr lang="en-US" sz="900" dirty="0" err="1"/>
              <a:t>Beachy</a:t>
            </a:r>
            <a:r>
              <a:rPr lang="en-US" sz="900" dirty="0"/>
              <a:t>, </a:t>
            </a:r>
            <a:r>
              <a:rPr lang="en-US" sz="900" dirty="0" smtClean="0"/>
              <a:t>GC </a:t>
            </a:r>
            <a:r>
              <a:rPr lang="en-US" sz="900" dirty="0"/>
              <a:t>Nelson, </a:t>
            </a:r>
            <a:r>
              <a:rPr lang="en-US" sz="900" dirty="0" smtClean="0"/>
              <a:t>D </a:t>
            </a:r>
            <a:r>
              <a:rPr lang="en-US" sz="900" dirty="0"/>
              <a:t>Mason-</a:t>
            </a:r>
            <a:r>
              <a:rPr lang="en-US" sz="900" dirty="0" err="1"/>
              <a:t>D’Croz</a:t>
            </a:r>
            <a:r>
              <a:rPr lang="en-US" sz="900" dirty="0"/>
              <a:t>, and A</a:t>
            </a:r>
            <a:r>
              <a:rPr lang="en-US" sz="900" dirty="0" smtClean="0"/>
              <a:t> </a:t>
            </a:r>
            <a:r>
              <a:rPr lang="en-US" sz="900" dirty="0"/>
              <a:t>Palazzo, 2011:  US Food Security and Climate Change: Agriculture Futures.  </a:t>
            </a:r>
            <a:r>
              <a:rPr lang="en-US" sz="900" i="1" dirty="0" smtClean="0"/>
              <a:t>Int’l Conf. </a:t>
            </a:r>
            <a:r>
              <a:rPr lang="en-US" sz="900" i="1" dirty="0"/>
              <a:t>on Climate Change and Food Security</a:t>
            </a:r>
            <a:r>
              <a:rPr lang="en-US" sz="900" dirty="0"/>
              <a:t>.  Chinese Academy of </a:t>
            </a:r>
            <a:r>
              <a:rPr lang="en-US" sz="900" dirty="0" err="1"/>
              <a:t>Agriculural</a:t>
            </a:r>
            <a:r>
              <a:rPr lang="en-US" sz="900" dirty="0"/>
              <a:t> Sciences, Beijing, China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1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ze &amp; climate ch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67"/>
            <a:ext cx="9144000" cy="494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1133270"/>
            <a:ext cx="86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Changes in Simulated Maize Yields Under Four GCM Future Scenario Climates (2050-2000)</a:t>
            </a:r>
            <a:endParaRPr lang="en-US" sz="2400" b="1" dirty="0">
              <a:solidFill>
                <a:srgbClr val="0067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200" y="4800600"/>
            <a:ext cx="1286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Takle, </a:t>
            </a:r>
            <a:r>
              <a:rPr lang="en-US" sz="900" dirty="0" smtClean="0"/>
              <a:t>ES, D </a:t>
            </a:r>
            <a:r>
              <a:rPr lang="en-US" sz="900" dirty="0"/>
              <a:t>Gustafson, R</a:t>
            </a:r>
            <a:r>
              <a:rPr lang="en-US" sz="900" dirty="0" smtClean="0"/>
              <a:t> </a:t>
            </a:r>
            <a:r>
              <a:rPr lang="en-US" sz="900" dirty="0" err="1"/>
              <a:t>Beachy</a:t>
            </a:r>
            <a:r>
              <a:rPr lang="en-US" sz="900" dirty="0"/>
              <a:t>, </a:t>
            </a:r>
            <a:r>
              <a:rPr lang="en-US" sz="900" dirty="0" smtClean="0"/>
              <a:t>GC </a:t>
            </a:r>
            <a:r>
              <a:rPr lang="en-US" sz="900" dirty="0"/>
              <a:t>Nelson, </a:t>
            </a:r>
            <a:r>
              <a:rPr lang="en-US" sz="900" dirty="0" smtClean="0"/>
              <a:t>D </a:t>
            </a:r>
            <a:r>
              <a:rPr lang="en-US" sz="900" dirty="0"/>
              <a:t>Mason-</a:t>
            </a:r>
            <a:r>
              <a:rPr lang="en-US" sz="900" dirty="0" err="1"/>
              <a:t>D’Croz</a:t>
            </a:r>
            <a:r>
              <a:rPr lang="en-US" sz="900" dirty="0"/>
              <a:t>, and A</a:t>
            </a:r>
            <a:r>
              <a:rPr lang="en-US" sz="900" dirty="0" smtClean="0"/>
              <a:t> </a:t>
            </a:r>
            <a:r>
              <a:rPr lang="en-US" sz="900" dirty="0"/>
              <a:t>Palazzo, 2011:  US Food Security and Climate Change: Agriculture Futures.  </a:t>
            </a:r>
            <a:r>
              <a:rPr lang="en-US" sz="900" i="1" dirty="0" smtClean="0"/>
              <a:t>Int’l Conf. </a:t>
            </a:r>
            <a:r>
              <a:rPr lang="en-US" sz="900" i="1" dirty="0"/>
              <a:t>on Climate Change and Food Security</a:t>
            </a:r>
            <a:r>
              <a:rPr lang="en-US" sz="900" dirty="0"/>
              <a:t>.  Chinese Academy of </a:t>
            </a:r>
            <a:r>
              <a:rPr lang="en-US" sz="900" dirty="0" err="1"/>
              <a:t>Agriculural</a:t>
            </a:r>
            <a:r>
              <a:rPr lang="en-US" sz="900" dirty="0"/>
              <a:t> Sciences, Beijing, China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894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1133270"/>
            <a:ext cx="86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Changes in Simulated Soybean Yields Under Four GCM Future Scenario Climates (2050-2000)</a:t>
            </a:r>
            <a:endParaRPr lang="en-US" sz="2400" b="1" dirty="0">
              <a:solidFill>
                <a:srgbClr val="0067AC"/>
              </a:solidFill>
            </a:endParaRPr>
          </a:p>
        </p:txBody>
      </p:sp>
      <p:pic>
        <p:nvPicPr>
          <p:cNvPr id="6" name="Picture 5" descr="Soybeans &amp; climate ch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1979083"/>
            <a:ext cx="9109075" cy="485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9200" y="4800600"/>
            <a:ext cx="1286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Takle, </a:t>
            </a:r>
            <a:r>
              <a:rPr lang="en-US" sz="900" dirty="0" smtClean="0"/>
              <a:t>ES, D </a:t>
            </a:r>
            <a:r>
              <a:rPr lang="en-US" sz="900" dirty="0"/>
              <a:t>Gustafson, R</a:t>
            </a:r>
            <a:r>
              <a:rPr lang="en-US" sz="900" dirty="0" smtClean="0"/>
              <a:t> </a:t>
            </a:r>
            <a:r>
              <a:rPr lang="en-US" sz="900" dirty="0" err="1"/>
              <a:t>Beachy</a:t>
            </a:r>
            <a:r>
              <a:rPr lang="en-US" sz="900" dirty="0"/>
              <a:t>, </a:t>
            </a:r>
            <a:r>
              <a:rPr lang="en-US" sz="900" dirty="0" smtClean="0"/>
              <a:t>GC </a:t>
            </a:r>
            <a:r>
              <a:rPr lang="en-US" sz="900" dirty="0"/>
              <a:t>Nelson, </a:t>
            </a:r>
            <a:r>
              <a:rPr lang="en-US" sz="900" dirty="0" smtClean="0"/>
              <a:t>D </a:t>
            </a:r>
            <a:r>
              <a:rPr lang="en-US" sz="900" dirty="0"/>
              <a:t>Mason-</a:t>
            </a:r>
            <a:r>
              <a:rPr lang="en-US" sz="900" dirty="0" err="1"/>
              <a:t>D’Croz</a:t>
            </a:r>
            <a:r>
              <a:rPr lang="en-US" sz="900" dirty="0"/>
              <a:t>, and A</a:t>
            </a:r>
            <a:r>
              <a:rPr lang="en-US" sz="900" dirty="0" smtClean="0"/>
              <a:t> </a:t>
            </a:r>
            <a:r>
              <a:rPr lang="en-US" sz="900" dirty="0"/>
              <a:t>Palazzo, 2011:  US Food Security and Climate Change: Agriculture Futures.  </a:t>
            </a:r>
            <a:r>
              <a:rPr lang="en-US" sz="900" i="1" dirty="0" smtClean="0"/>
              <a:t>Int’l Conf. </a:t>
            </a:r>
            <a:r>
              <a:rPr lang="en-US" sz="900" i="1" dirty="0"/>
              <a:t>on Climate Change and Food Security</a:t>
            </a:r>
            <a:r>
              <a:rPr lang="en-US" sz="900" dirty="0"/>
              <a:t>.  Chinese Academy of </a:t>
            </a:r>
            <a:r>
              <a:rPr lang="en-US" sz="900" dirty="0" err="1"/>
              <a:t>Agriculural</a:t>
            </a:r>
            <a:r>
              <a:rPr lang="en-US" sz="900" dirty="0"/>
              <a:t> Sciences, Beijing, China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924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66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690"/>
            <a:ext cx="8229600" cy="4579938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Pay attention to model uncertainty before jumping to conclusions about climate change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Each impacts model seems to bring its own set of climate model interpretation issues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Evaluation of mid-century food security is complex and needs both high resolution climate and pest/pathogen modeling in addition to crop modeling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1563"/>
            <a:ext cx="8877299" cy="28400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6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0301"/>
            <a:ext cx="8229600" cy="38989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8F24"/>
                </a:solidFill>
              </a:rPr>
              <a:t>Coupling RCMs to impacts models</a:t>
            </a:r>
          </a:p>
          <a:p>
            <a:r>
              <a:rPr lang="en-US" dirty="0"/>
              <a:t>	</a:t>
            </a:r>
            <a:r>
              <a:rPr lang="en-US" sz="2000" dirty="0" smtClean="0">
                <a:solidFill>
                  <a:srgbClr val="708F24"/>
                </a:solidFill>
              </a:rPr>
              <a:t>Model coupling and uncertainty (</a:t>
            </a:r>
            <a:r>
              <a:rPr lang="en-US" sz="2000" dirty="0" err="1" smtClean="0">
                <a:solidFill>
                  <a:srgbClr val="708F24"/>
                </a:solidFill>
              </a:rPr>
              <a:t>streamflow</a:t>
            </a:r>
            <a:r>
              <a:rPr lang="en-US" sz="2000" dirty="0" smtClean="0">
                <a:solidFill>
                  <a:srgbClr val="708F24"/>
                </a:solidFill>
              </a:rPr>
              <a:t> example)</a:t>
            </a:r>
          </a:p>
          <a:p>
            <a:r>
              <a:rPr lang="en-US" sz="2000" dirty="0" smtClean="0">
                <a:solidFill>
                  <a:srgbClr val="708F24"/>
                </a:solidFill>
              </a:rPr>
              <a:t>		Impacts </a:t>
            </a:r>
            <a:r>
              <a:rPr lang="en-US" sz="2000" dirty="0">
                <a:solidFill>
                  <a:srgbClr val="708F24"/>
                </a:solidFill>
              </a:rPr>
              <a:t>e</a:t>
            </a:r>
            <a:r>
              <a:rPr lang="en-US" sz="2000" dirty="0" smtClean="0">
                <a:solidFill>
                  <a:srgbClr val="708F24"/>
                </a:solidFill>
              </a:rPr>
              <a:t>xamples: Lessons learned</a:t>
            </a:r>
            <a:r>
              <a:rPr lang="en-US" dirty="0" smtClean="0"/>
              <a:t>			</a:t>
            </a:r>
            <a:endParaRPr lang="en-US" dirty="0"/>
          </a:p>
          <a:p>
            <a:endParaRPr lang="en-US" sz="1400" dirty="0" smtClean="0"/>
          </a:p>
          <a:p>
            <a:r>
              <a:rPr lang="en-US" b="1" dirty="0" smtClean="0">
                <a:solidFill>
                  <a:srgbClr val="708F24"/>
                </a:solidFill>
              </a:rPr>
              <a:t>NARCCAP data</a:t>
            </a:r>
          </a:p>
          <a:p>
            <a:r>
              <a:rPr lang="en-US" b="1" dirty="0" smtClean="0">
                <a:solidFill>
                  <a:srgbClr val="708F24"/>
                </a:solidFill>
              </a:rPr>
              <a:t>Food Security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07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04900"/>
            <a:ext cx="8805333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Impacts Examples:  </a:t>
            </a:r>
            <a:r>
              <a:rPr lang="en-US" dirty="0" smtClean="0">
                <a:solidFill>
                  <a:srgbClr val="FF0000"/>
                </a:solidFill>
              </a:rPr>
              <a:t>(Lessons Learned)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513261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err="1">
                <a:solidFill>
                  <a:srgbClr val="008000"/>
                </a:solidFill>
              </a:rPr>
              <a:t>S</a:t>
            </a:r>
            <a:r>
              <a:rPr lang="en-US" sz="2300" dirty="0" err="1" smtClean="0">
                <a:solidFill>
                  <a:srgbClr val="008000"/>
                </a:solidFill>
              </a:rPr>
              <a:t>treamflow</a:t>
            </a:r>
            <a:r>
              <a:rPr lang="en-US" sz="2300" dirty="0" smtClean="0">
                <a:solidFill>
                  <a:srgbClr val="008000"/>
                </a:solidFill>
              </a:rPr>
              <a:t>   </a:t>
            </a:r>
            <a:r>
              <a:rPr lang="en-US" sz="2300" dirty="0" smtClean="0">
                <a:solidFill>
                  <a:srgbClr val="FF0000"/>
                </a:solidFill>
              </a:rPr>
              <a:t>(uncertainty, thresholds)*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Subsurface tile drainage</a:t>
            </a:r>
            <a:endParaRPr lang="en-US" sz="2300" dirty="0">
              <a:solidFill>
                <a:srgbClr val="008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W</a:t>
            </a:r>
            <a:r>
              <a:rPr lang="en-US" sz="2300" dirty="0" smtClean="0">
                <a:solidFill>
                  <a:srgbClr val="008000"/>
                </a:solidFill>
              </a:rPr>
              <a:t>ind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olar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oil carbon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precipitation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wind speeds  </a:t>
            </a:r>
            <a:r>
              <a:rPr lang="en-US" sz="2300" dirty="0" smtClean="0">
                <a:solidFill>
                  <a:srgbClr val="FF0000"/>
                </a:solidFill>
              </a:rPr>
              <a:t>(wind speed declines, role in ET)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R</a:t>
            </a:r>
            <a:r>
              <a:rPr lang="en-US" sz="2300" dirty="0" smtClean="0">
                <a:solidFill>
                  <a:srgbClr val="008000"/>
                </a:solidFill>
              </a:rPr>
              <a:t>oadway design  </a:t>
            </a:r>
            <a:r>
              <a:rPr lang="en-US" sz="2300" dirty="0" smtClean="0">
                <a:solidFill>
                  <a:srgbClr val="FF0000"/>
                </a:solidFill>
              </a:rPr>
              <a:t>(time series scenarios, appropriate use of past climate)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B</a:t>
            </a:r>
            <a:r>
              <a:rPr lang="en-US" sz="2300" dirty="0" smtClean="0">
                <a:solidFill>
                  <a:srgbClr val="008000"/>
                </a:solidFill>
              </a:rPr>
              <a:t>uilding energy use  </a:t>
            </a:r>
            <a:r>
              <a:rPr lang="en-US" sz="2300" dirty="0" smtClean="0">
                <a:solidFill>
                  <a:srgbClr val="FF0000"/>
                </a:solidFill>
              </a:rPr>
              <a:t>(changing national standards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Animal agriculture </a:t>
            </a:r>
            <a:r>
              <a:rPr lang="en-US" sz="2300" dirty="0" smtClean="0">
                <a:solidFill>
                  <a:srgbClr val="FF0000"/>
                </a:solidFill>
              </a:rPr>
              <a:t>(dairy production, breeding success)</a:t>
            </a:r>
          </a:p>
          <a:p>
            <a:r>
              <a:rPr lang="en-US" sz="2300" dirty="0" err="1" smtClean="0">
                <a:solidFill>
                  <a:srgbClr val="008000"/>
                </a:solidFill>
              </a:rPr>
              <a:t>Mycotoxin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(sequence of specific climate impacts; multiple impact models) 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Crop yield </a:t>
            </a:r>
            <a:r>
              <a:rPr lang="en-US" sz="2300" dirty="0">
                <a:solidFill>
                  <a:srgbClr val="FF0000"/>
                </a:solidFill>
              </a:rPr>
              <a:t>(timing and amount of precipitation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23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" y="2387601"/>
            <a:ext cx="5422900" cy="4250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1282412"/>
            <a:ext cx="848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7AC"/>
                </a:solidFill>
              </a:rPr>
              <a:t>Characterizing and Quantifying Uncertainty</a:t>
            </a:r>
            <a:endParaRPr lang="en-US" sz="3600" b="1" dirty="0">
              <a:solidFill>
                <a:srgbClr val="0067A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34" y="2252135"/>
            <a:ext cx="3145366" cy="2269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036835"/>
              </p:ext>
            </p:extLst>
          </p:nvPr>
        </p:nvGraphicFramePr>
        <p:xfrm>
          <a:off x="5808134" y="4792134"/>
          <a:ext cx="3268131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5" imgW="6096000" imgH="1473200" progId="Word.Document.12">
                  <p:embed/>
                </p:oleObj>
              </mc:Choice>
              <mc:Fallback>
                <p:oleObj name="Document" r:id="rId5" imgW="6096000" imgH="147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8134" y="4792134"/>
                        <a:ext cx="3268131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42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454"/>
            <a:ext cx="9144000" cy="49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762000"/>
          </a:xfrm>
        </p:spPr>
        <p:txBody>
          <a:bodyPr/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treamflow</a:t>
            </a:r>
            <a:r>
              <a:rPr lang="en-US" dirty="0" smtClean="0"/>
              <a:t> vs.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2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04900"/>
            <a:ext cx="8805333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Impacts Examples:  </a:t>
            </a:r>
            <a:r>
              <a:rPr lang="en-US" dirty="0" smtClean="0">
                <a:solidFill>
                  <a:srgbClr val="FF0000"/>
                </a:solidFill>
              </a:rPr>
              <a:t>(Lessons Learned)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513261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err="1">
                <a:solidFill>
                  <a:srgbClr val="008000"/>
                </a:solidFill>
              </a:rPr>
              <a:t>S</a:t>
            </a:r>
            <a:r>
              <a:rPr lang="en-US" sz="2300" dirty="0" err="1" smtClean="0">
                <a:solidFill>
                  <a:srgbClr val="008000"/>
                </a:solidFill>
              </a:rPr>
              <a:t>treamflow</a:t>
            </a:r>
            <a:r>
              <a:rPr lang="en-US" sz="2300" dirty="0" smtClean="0">
                <a:solidFill>
                  <a:srgbClr val="008000"/>
                </a:solidFill>
              </a:rPr>
              <a:t>   </a:t>
            </a:r>
            <a:r>
              <a:rPr lang="en-US" sz="2300" dirty="0" smtClean="0">
                <a:solidFill>
                  <a:srgbClr val="FF0000"/>
                </a:solidFill>
              </a:rPr>
              <a:t>(uncertainty, thresholds)*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Subsurface tile drainage</a:t>
            </a:r>
            <a:endParaRPr lang="en-US" sz="2300" dirty="0">
              <a:solidFill>
                <a:srgbClr val="008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W</a:t>
            </a:r>
            <a:r>
              <a:rPr lang="en-US" sz="2300" dirty="0" smtClean="0">
                <a:solidFill>
                  <a:srgbClr val="008000"/>
                </a:solidFill>
              </a:rPr>
              <a:t>ind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olar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oil carbon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precipitation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wind speeds  </a:t>
            </a:r>
            <a:r>
              <a:rPr lang="en-US" sz="2300" dirty="0" smtClean="0">
                <a:solidFill>
                  <a:srgbClr val="FF0000"/>
                </a:solidFill>
              </a:rPr>
              <a:t>(wind speed declines, role in ET)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R</a:t>
            </a:r>
            <a:r>
              <a:rPr lang="en-US" sz="2300" dirty="0" smtClean="0">
                <a:solidFill>
                  <a:srgbClr val="008000"/>
                </a:solidFill>
              </a:rPr>
              <a:t>oadway design  </a:t>
            </a:r>
            <a:r>
              <a:rPr lang="en-US" sz="2300" dirty="0" smtClean="0">
                <a:solidFill>
                  <a:srgbClr val="FF0000"/>
                </a:solidFill>
              </a:rPr>
              <a:t>(time series scenarios, appropriate use of past climate)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B</a:t>
            </a:r>
            <a:r>
              <a:rPr lang="en-US" sz="2300" dirty="0" smtClean="0">
                <a:solidFill>
                  <a:srgbClr val="008000"/>
                </a:solidFill>
              </a:rPr>
              <a:t>uilding energy use  </a:t>
            </a:r>
            <a:r>
              <a:rPr lang="en-US" sz="2300" dirty="0" smtClean="0">
                <a:solidFill>
                  <a:srgbClr val="FF0000"/>
                </a:solidFill>
              </a:rPr>
              <a:t>(changing national standards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Animal agriculture </a:t>
            </a:r>
            <a:r>
              <a:rPr lang="en-US" sz="2300" dirty="0" smtClean="0">
                <a:solidFill>
                  <a:srgbClr val="FF0000"/>
                </a:solidFill>
              </a:rPr>
              <a:t>(dairy production, breeding success)</a:t>
            </a:r>
          </a:p>
          <a:p>
            <a:r>
              <a:rPr lang="en-US" sz="2300" dirty="0" err="1" smtClean="0">
                <a:solidFill>
                  <a:srgbClr val="008000"/>
                </a:solidFill>
              </a:rPr>
              <a:t>Mycotoxin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(sequence of specific climate impacts; multiple impact models) 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Crop yield </a:t>
            </a:r>
            <a:r>
              <a:rPr lang="en-US" sz="2300" dirty="0">
                <a:solidFill>
                  <a:srgbClr val="FF0000"/>
                </a:solidFill>
              </a:rPr>
              <a:t>(timing and amount of precipitation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23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89069550"/>
              </p:ext>
            </p:extLst>
          </p:nvPr>
        </p:nvGraphicFramePr>
        <p:xfrm>
          <a:off x="165101" y="2624667"/>
          <a:ext cx="3733797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733" y="2150533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 City, Iowa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59085345"/>
              </p:ext>
            </p:extLst>
          </p:nvPr>
        </p:nvGraphicFramePr>
        <p:xfrm>
          <a:off x="5080000" y="2624667"/>
          <a:ext cx="3606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598" y="2118267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Atlanta, Georgia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069277"/>
              </p:ext>
            </p:extLst>
          </p:nvPr>
        </p:nvGraphicFramePr>
        <p:xfrm>
          <a:off x="165101" y="4605866"/>
          <a:ext cx="3733796" cy="169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65999233"/>
              </p:ext>
            </p:extLst>
          </p:nvPr>
        </p:nvGraphicFramePr>
        <p:xfrm>
          <a:off x="5080000" y="4605867"/>
          <a:ext cx="3606800" cy="169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Climate Change Impact on Building Energy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47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04900"/>
            <a:ext cx="8805333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Impacts Examples:  </a:t>
            </a:r>
            <a:r>
              <a:rPr lang="en-US" dirty="0" smtClean="0">
                <a:solidFill>
                  <a:srgbClr val="FF0000"/>
                </a:solidFill>
              </a:rPr>
              <a:t>(Lessons Learned)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513261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err="1">
                <a:solidFill>
                  <a:srgbClr val="008000"/>
                </a:solidFill>
              </a:rPr>
              <a:t>S</a:t>
            </a:r>
            <a:r>
              <a:rPr lang="en-US" sz="2300" dirty="0" err="1" smtClean="0">
                <a:solidFill>
                  <a:srgbClr val="008000"/>
                </a:solidFill>
              </a:rPr>
              <a:t>treamflow</a:t>
            </a:r>
            <a:r>
              <a:rPr lang="en-US" sz="2300" dirty="0" smtClean="0">
                <a:solidFill>
                  <a:srgbClr val="008000"/>
                </a:solidFill>
              </a:rPr>
              <a:t>   </a:t>
            </a:r>
            <a:r>
              <a:rPr lang="en-US" sz="2300" dirty="0" smtClean="0">
                <a:solidFill>
                  <a:srgbClr val="FF0000"/>
                </a:solidFill>
              </a:rPr>
              <a:t>(uncertainty, thresholds)*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Subsurface tile drainage</a:t>
            </a:r>
            <a:endParaRPr lang="en-US" sz="2300" dirty="0">
              <a:solidFill>
                <a:srgbClr val="008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W</a:t>
            </a:r>
            <a:r>
              <a:rPr lang="en-US" sz="2300" dirty="0" smtClean="0">
                <a:solidFill>
                  <a:srgbClr val="008000"/>
                </a:solidFill>
              </a:rPr>
              <a:t>ind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olar energy</a:t>
            </a:r>
          </a:p>
          <a:p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oil carbon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precipitation</a:t>
            </a:r>
          </a:p>
          <a:p>
            <a:r>
              <a:rPr lang="en-US" sz="2300" dirty="0">
                <a:solidFill>
                  <a:srgbClr val="008000"/>
                </a:solidFill>
              </a:rPr>
              <a:t>E</a:t>
            </a:r>
            <a:r>
              <a:rPr lang="en-US" sz="2300" dirty="0" smtClean="0">
                <a:solidFill>
                  <a:srgbClr val="008000"/>
                </a:solidFill>
              </a:rPr>
              <a:t>xtreme wind speeds  </a:t>
            </a:r>
            <a:r>
              <a:rPr lang="en-US" sz="2300" dirty="0" smtClean="0">
                <a:solidFill>
                  <a:srgbClr val="FF0000"/>
                </a:solidFill>
              </a:rPr>
              <a:t>(wind speed declines, role in ET)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R</a:t>
            </a:r>
            <a:r>
              <a:rPr lang="en-US" sz="2300" dirty="0" smtClean="0">
                <a:solidFill>
                  <a:srgbClr val="008000"/>
                </a:solidFill>
              </a:rPr>
              <a:t>oadway design  </a:t>
            </a:r>
            <a:r>
              <a:rPr lang="en-US" sz="2300" dirty="0" smtClean="0">
                <a:solidFill>
                  <a:srgbClr val="FF0000"/>
                </a:solidFill>
              </a:rPr>
              <a:t>(time series scenarios, appropriate use of past climate)</a:t>
            </a:r>
          </a:p>
          <a:p>
            <a:r>
              <a:rPr lang="en-US" sz="2300" dirty="0">
                <a:solidFill>
                  <a:srgbClr val="008000"/>
                </a:solidFill>
              </a:rPr>
              <a:t>B</a:t>
            </a:r>
            <a:r>
              <a:rPr lang="en-US" sz="2300" dirty="0" smtClean="0">
                <a:solidFill>
                  <a:srgbClr val="008000"/>
                </a:solidFill>
              </a:rPr>
              <a:t>uilding energy use  </a:t>
            </a:r>
            <a:r>
              <a:rPr lang="en-US" sz="2300" dirty="0" smtClean="0">
                <a:solidFill>
                  <a:srgbClr val="FF0000"/>
                </a:solidFill>
              </a:rPr>
              <a:t>(changing national standards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Animal agriculture </a:t>
            </a:r>
            <a:r>
              <a:rPr lang="en-US" sz="2300" dirty="0" smtClean="0">
                <a:solidFill>
                  <a:srgbClr val="FF0000"/>
                </a:solidFill>
              </a:rPr>
              <a:t>(dairy production, breeding success)</a:t>
            </a:r>
          </a:p>
          <a:p>
            <a:r>
              <a:rPr lang="en-US" sz="2300" dirty="0" err="1" smtClean="0">
                <a:solidFill>
                  <a:srgbClr val="008000"/>
                </a:solidFill>
              </a:rPr>
              <a:t>Mycotoxin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(sequence of specific climate impacts; multiple impact models) 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>
                <a:solidFill>
                  <a:srgbClr val="008000"/>
                </a:solidFill>
              </a:rPr>
              <a:t>Crop yield </a:t>
            </a:r>
            <a:r>
              <a:rPr lang="en-US" sz="2300" dirty="0">
                <a:solidFill>
                  <a:srgbClr val="FF0000"/>
                </a:solidFill>
              </a:rPr>
              <a:t>(timing and amount of precipitation</a:t>
            </a:r>
            <a:r>
              <a:rPr lang="en-US" sz="2300" dirty="0" smtClean="0">
                <a:solidFill>
                  <a:srgbClr val="FF0000"/>
                </a:solidFill>
              </a:rPr>
              <a:t>)*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23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&amp;Soy Yiel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867"/>
            <a:ext cx="9144000" cy="57274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73524" y="1883833"/>
            <a:ext cx="105840" cy="9324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6444" y="2383366"/>
            <a:ext cx="105837" cy="10583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8636" y="1913522"/>
            <a:ext cx="60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2011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84712" y="2273299"/>
            <a:ext cx="60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936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789</Words>
  <Application>Microsoft Macintosh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Document</vt:lpstr>
      <vt:lpstr>Climate Change and Implications for Midwest Agriculture </vt:lpstr>
      <vt:lpstr>Overview</vt:lpstr>
      <vt:lpstr>Impacts Examples:  (Lessons Learned)</vt:lpstr>
      <vt:lpstr>PowerPoint Presentation</vt:lpstr>
      <vt:lpstr>Streamflow vs. Precipitation</vt:lpstr>
      <vt:lpstr>Impacts Examples:  (Lessons Learned)</vt:lpstr>
      <vt:lpstr>Climate Change Impact on Building Energy Use</vt:lpstr>
      <vt:lpstr>Impacts Examples:  (Lessons Learned)</vt:lpstr>
      <vt:lpstr>PowerPoint Presentation</vt:lpstr>
      <vt:lpstr>PowerPoint Presentation</vt:lpstr>
      <vt:lpstr>PowerPoint Presentation</vt:lpstr>
      <vt:lpstr>PowerPoint Presentation</vt:lpstr>
      <vt:lpstr>NARCCAP Change in JJA Precipitation</vt:lpstr>
      <vt:lpstr>NARCCAP Change in JJA Precipitation</vt:lpstr>
      <vt:lpstr>PowerPoint Presentation</vt:lpstr>
      <vt:lpstr>PowerPoint Presentation</vt:lpstr>
      <vt:lpstr>PowerPoint Presentation</vt:lpstr>
      <vt:lpstr>Summary</vt:lpstr>
      <vt:lpstr>For More Information: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196</cp:revision>
  <dcterms:created xsi:type="dcterms:W3CDTF">2011-01-26T00:22:31Z</dcterms:created>
  <dcterms:modified xsi:type="dcterms:W3CDTF">2013-01-09T14:52:03Z</dcterms:modified>
</cp:coreProperties>
</file>