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rawings/drawing2.xml" ContentType="application/vnd.openxmlformats-officedocument.drawingml.chartshapes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24" r:id="rId3"/>
    <p:sldId id="368" r:id="rId4"/>
    <p:sldId id="326" r:id="rId5"/>
    <p:sldId id="311" r:id="rId6"/>
    <p:sldId id="325" r:id="rId7"/>
    <p:sldId id="313" r:id="rId8"/>
    <p:sldId id="427" r:id="rId9"/>
    <p:sldId id="408" r:id="rId10"/>
    <p:sldId id="409" r:id="rId11"/>
    <p:sldId id="411" r:id="rId12"/>
    <p:sldId id="412" r:id="rId13"/>
    <p:sldId id="335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423" r:id="rId22"/>
    <p:sldId id="380" r:id="rId23"/>
    <p:sldId id="381" r:id="rId24"/>
    <p:sldId id="382" r:id="rId25"/>
    <p:sldId id="383" r:id="rId26"/>
    <p:sldId id="403" r:id="rId27"/>
    <p:sldId id="413" r:id="rId28"/>
    <p:sldId id="42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C4DE1"/>
    <a:srgbClr val="4457FF"/>
    <a:srgbClr val="0067AC"/>
    <a:srgbClr val="708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vertBarState="maximized">
    <p:restoredLeft sz="22822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59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genetakle:Documents:Microsoft%20User%20Data:Saved%20Attachments:dsm-est-0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enetakle:Takle%20Files:Research:Projects:Climate%20Science:2010:Iowa%20climate%20data:Daily:AnnMoreThan1p2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69009064"/>
        <c:axId val="68938792"/>
      </c:lineChart>
      <c:catAx>
        <c:axId val="69009064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8938792"/>
        <c:crosses val="autoZero"/>
        <c:lblAlgn val="ctr"/>
        <c:lblOffset val="100"/>
        <c:tickLblSkip val="20"/>
        <c:tickMarkSkip val="10"/>
      </c:catAx>
      <c:valAx>
        <c:axId val="689387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90090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449179560"/>
        <c:axId val="449182936"/>
      </c:lineChart>
      <c:catAx>
        <c:axId val="44917956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9182936"/>
        <c:crosses val="autoZero"/>
        <c:lblAlgn val="ctr"/>
        <c:lblOffset val="100"/>
        <c:tickLblSkip val="20"/>
        <c:tickMarkSkip val="10"/>
      </c:catAx>
      <c:valAx>
        <c:axId val="4491829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491795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Des Moines Annual Precipitation (inches)</a:t>
            </a:r>
          </a:p>
        </c:rich>
      </c:tx>
      <c:layout>
        <c:manualLayout>
          <c:xMode val="edge"/>
          <c:yMode val="edge"/>
          <c:x val="0.130555555555556"/>
          <c:y val="0.023148148148148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88888888888889"/>
          <c:y val="0.342592592592593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504713640"/>
        <c:axId val="560133960"/>
      </c:lineChart>
      <c:catAx>
        <c:axId val="50471364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60133960"/>
        <c:crosses val="autoZero"/>
        <c:lblAlgn val="ctr"/>
        <c:lblOffset val="100"/>
        <c:tickLblSkip val="20"/>
        <c:tickMarkSkip val="10"/>
      </c:catAx>
      <c:valAx>
        <c:axId val="5601339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4713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4000" dirty="0"/>
              <a:t>Des Moines Annual Precipitation (inches)</a:t>
            </a:r>
          </a:p>
        </c:rich>
      </c:tx>
      <c:layout>
        <c:manualLayout>
          <c:xMode val="edge"/>
          <c:yMode val="edge"/>
          <c:x val="0.147222222222222"/>
          <c:y val="0.00102431886279701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875"/>
          <c:y val="0.349229844610132"/>
          <c:w val="0.880555555555555"/>
          <c:h val="0.486111111111111"/>
        </c:manualLayout>
      </c:layout>
      <c:lineChart>
        <c:grouping val="standard"/>
        <c:ser>
          <c:idx val="0"/>
          <c:order val="0"/>
          <c:tx>
            <c:v>Des Moines Precipitation</c:v>
          </c:tx>
          <c:spPr>
            <a:ln w="3175">
              <a:solidFill>
                <a:srgbClr val="0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trendline>
            <c:trendlineType val="linear"/>
          </c:trendline>
          <c:trendline>
            <c:spPr>
              <a:ln w="25400"/>
            </c:spPr>
            <c:trendlineType val="linear"/>
          </c:trendline>
          <c:cat>
            <c:numRef>
              <c:f>'My first worksheet'!$A$8:$A$127</c:f>
              <c:numCache>
                <c:formatCode>General</c:formatCode>
                <c:ptCount val="120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</c:numCache>
            </c:numRef>
          </c:cat>
          <c:val>
            <c:numRef>
              <c:f>'My first worksheet'!$N$8:$N$127</c:f>
              <c:numCache>
                <c:formatCode>General</c:formatCode>
                <c:ptCount val="120"/>
                <c:pt idx="3">
                  <c:v>27.12</c:v>
                </c:pt>
                <c:pt idx="4">
                  <c:v>21.43</c:v>
                </c:pt>
                <c:pt idx="5">
                  <c:v>27.87</c:v>
                </c:pt>
                <c:pt idx="6">
                  <c:v>39.29</c:v>
                </c:pt>
                <c:pt idx="7">
                  <c:v>28.79</c:v>
                </c:pt>
                <c:pt idx="8">
                  <c:v>30.7</c:v>
                </c:pt>
                <c:pt idx="9">
                  <c:v>30.83</c:v>
                </c:pt>
                <c:pt idx="10">
                  <c:v>42.69</c:v>
                </c:pt>
                <c:pt idx="11">
                  <c:v>21.68</c:v>
                </c:pt>
                <c:pt idx="12">
                  <c:v>45.77</c:v>
                </c:pt>
                <c:pt idx="13">
                  <c:v>33.31</c:v>
                </c:pt>
                <c:pt idx="14">
                  <c:v>30.15</c:v>
                </c:pt>
                <c:pt idx="15">
                  <c:v>40.53</c:v>
                </c:pt>
                <c:pt idx="16">
                  <c:v>31.4</c:v>
                </c:pt>
                <c:pt idx="17">
                  <c:v>35.32</c:v>
                </c:pt>
                <c:pt idx="18">
                  <c:v>38.27</c:v>
                </c:pt>
                <c:pt idx="19">
                  <c:v>37.77</c:v>
                </c:pt>
                <c:pt idx="20">
                  <c:v>20.02</c:v>
                </c:pt>
                <c:pt idx="21">
                  <c:v>33.75</c:v>
                </c:pt>
                <c:pt idx="22">
                  <c:v>33.39</c:v>
                </c:pt>
                <c:pt idx="23">
                  <c:v>30.01</c:v>
                </c:pt>
                <c:pt idx="24">
                  <c:v>39.57</c:v>
                </c:pt>
                <c:pt idx="25">
                  <c:v>39.01</c:v>
                </c:pt>
                <c:pt idx="26">
                  <c:v>24.36</c:v>
                </c:pt>
                <c:pt idx="27">
                  <c:v>30.51</c:v>
                </c:pt>
                <c:pt idx="28">
                  <c:v>30.2</c:v>
                </c:pt>
                <c:pt idx="29">
                  <c:v>42.54</c:v>
                </c:pt>
                <c:pt idx="30">
                  <c:v>32.32</c:v>
                </c:pt>
                <c:pt idx="31">
                  <c:v>35.34</c:v>
                </c:pt>
                <c:pt idx="32">
                  <c:v>38.75</c:v>
                </c:pt>
                <c:pt idx="33">
                  <c:v>32.07</c:v>
                </c:pt>
                <c:pt idx="34">
                  <c:v>30.48</c:v>
                </c:pt>
                <c:pt idx="35">
                  <c:v>28.02</c:v>
                </c:pt>
                <c:pt idx="36">
                  <c:v>34.67</c:v>
                </c:pt>
                <c:pt idx="37">
                  <c:v>26.25</c:v>
                </c:pt>
                <c:pt idx="38">
                  <c:v>41.52</c:v>
                </c:pt>
                <c:pt idx="39">
                  <c:v>32.15</c:v>
                </c:pt>
                <c:pt idx="40">
                  <c:v>21.01</c:v>
                </c:pt>
                <c:pt idx="41">
                  <c:v>39.54</c:v>
                </c:pt>
                <c:pt idx="42">
                  <c:v>30.82</c:v>
                </c:pt>
                <c:pt idx="43">
                  <c:v>21.36</c:v>
                </c:pt>
                <c:pt idx="44">
                  <c:v>26.02</c:v>
                </c:pt>
                <c:pt idx="45">
                  <c:v>39.66</c:v>
                </c:pt>
                <c:pt idx="46">
                  <c:v>28.77</c:v>
                </c:pt>
                <c:pt idx="47">
                  <c:v>28.64</c:v>
                </c:pt>
                <c:pt idx="48">
                  <c:v>29.62</c:v>
                </c:pt>
                <c:pt idx="49">
                  <c:v>30.26</c:v>
                </c:pt>
                <c:pt idx="50">
                  <c:v>32.05</c:v>
                </c:pt>
                <c:pt idx="51">
                  <c:v>40.9</c:v>
                </c:pt>
                <c:pt idx="52">
                  <c:v>39.33</c:v>
                </c:pt>
                <c:pt idx="53">
                  <c:v>36.13</c:v>
                </c:pt>
                <c:pt idx="54">
                  <c:v>38.52</c:v>
                </c:pt>
                <c:pt idx="55">
                  <c:v>39.65</c:v>
                </c:pt>
                <c:pt idx="56">
                  <c:v>36.52</c:v>
                </c:pt>
                <c:pt idx="57">
                  <c:v>47.03</c:v>
                </c:pt>
                <c:pt idx="58">
                  <c:v>31.61</c:v>
                </c:pt>
                <c:pt idx="59">
                  <c:v>26.07</c:v>
                </c:pt>
                <c:pt idx="60">
                  <c:v>28.91</c:v>
                </c:pt>
                <c:pt idx="61">
                  <c:v>38.03</c:v>
                </c:pt>
                <c:pt idx="62">
                  <c:v>31.82</c:v>
                </c:pt>
                <c:pt idx="63">
                  <c:v>20.0</c:v>
                </c:pt>
                <c:pt idx="64">
                  <c:v>36.21</c:v>
                </c:pt>
                <c:pt idx="65">
                  <c:v>21.98</c:v>
                </c:pt>
                <c:pt idx="66">
                  <c:v>17.07</c:v>
                </c:pt>
                <c:pt idx="67">
                  <c:v>28.28</c:v>
                </c:pt>
                <c:pt idx="68">
                  <c:v>28.84</c:v>
                </c:pt>
                <c:pt idx="69">
                  <c:v>36.31</c:v>
                </c:pt>
                <c:pt idx="70">
                  <c:v>35.2</c:v>
                </c:pt>
                <c:pt idx="71">
                  <c:v>42.88</c:v>
                </c:pt>
                <c:pt idx="72">
                  <c:v>27.04</c:v>
                </c:pt>
                <c:pt idx="73">
                  <c:v>28.32</c:v>
                </c:pt>
                <c:pt idx="74">
                  <c:v>28.42</c:v>
                </c:pt>
                <c:pt idx="75">
                  <c:v>33.96</c:v>
                </c:pt>
                <c:pt idx="76">
                  <c:v>21.85</c:v>
                </c:pt>
                <c:pt idx="77">
                  <c:v>21.82</c:v>
                </c:pt>
                <c:pt idx="78">
                  <c:v>28.31</c:v>
                </c:pt>
                <c:pt idx="79">
                  <c:v>32.43</c:v>
                </c:pt>
                <c:pt idx="80">
                  <c:v>33.63</c:v>
                </c:pt>
                <c:pt idx="81">
                  <c:v>28.32</c:v>
                </c:pt>
                <c:pt idx="82">
                  <c:v>36.02</c:v>
                </c:pt>
                <c:pt idx="83">
                  <c:v>45.18</c:v>
                </c:pt>
                <c:pt idx="84">
                  <c:v>35.67</c:v>
                </c:pt>
                <c:pt idx="85">
                  <c:v>31.61</c:v>
                </c:pt>
                <c:pt idx="86">
                  <c:v>30.01</c:v>
                </c:pt>
                <c:pt idx="87">
                  <c:v>37.15</c:v>
                </c:pt>
                <c:pt idx="88">
                  <c:v>31.36</c:v>
                </c:pt>
                <c:pt idx="89">
                  <c:v>31.84</c:v>
                </c:pt>
                <c:pt idx="90">
                  <c:v>25.09</c:v>
                </c:pt>
                <c:pt idx="91">
                  <c:v>31.3</c:v>
                </c:pt>
                <c:pt idx="92">
                  <c:v>44.8</c:v>
                </c:pt>
                <c:pt idx="93">
                  <c:v>41.17</c:v>
                </c:pt>
                <c:pt idx="94">
                  <c:v>41.78</c:v>
                </c:pt>
                <c:pt idx="95">
                  <c:v>28.5</c:v>
                </c:pt>
                <c:pt idx="96">
                  <c:v>42.58</c:v>
                </c:pt>
                <c:pt idx="97">
                  <c:v>36.97</c:v>
                </c:pt>
                <c:pt idx="98">
                  <c:v>21.99</c:v>
                </c:pt>
                <c:pt idx="99">
                  <c:v>29.14</c:v>
                </c:pt>
                <c:pt idx="100">
                  <c:v>43.93</c:v>
                </c:pt>
                <c:pt idx="101">
                  <c:v>39.77</c:v>
                </c:pt>
                <c:pt idx="102">
                  <c:v>33.51</c:v>
                </c:pt>
                <c:pt idx="103">
                  <c:v>55.88</c:v>
                </c:pt>
                <c:pt idx="104">
                  <c:v>28.2</c:v>
                </c:pt>
                <c:pt idx="105">
                  <c:v>31.74</c:v>
                </c:pt>
                <c:pt idx="106">
                  <c:v>27.15</c:v>
                </c:pt>
                <c:pt idx="107">
                  <c:v>28.53</c:v>
                </c:pt>
                <c:pt idx="108">
                  <c:v>37.7</c:v>
                </c:pt>
                <c:pt idx="109">
                  <c:v>27.15</c:v>
                </c:pt>
                <c:pt idx="110">
                  <c:v>26.14</c:v>
                </c:pt>
                <c:pt idx="111">
                  <c:v>29.76</c:v>
                </c:pt>
                <c:pt idx="112">
                  <c:v>29.25</c:v>
                </c:pt>
                <c:pt idx="113">
                  <c:v>31.57</c:v>
                </c:pt>
                <c:pt idx="114">
                  <c:v>33.8</c:v>
                </c:pt>
                <c:pt idx="115">
                  <c:v>28.05</c:v>
                </c:pt>
                <c:pt idx="116">
                  <c:v>33.38</c:v>
                </c:pt>
                <c:pt idx="117">
                  <c:v>41.71</c:v>
                </c:pt>
                <c:pt idx="118">
                  <c:v>49.43</c:v>
                </c:pt>
                <c:pt idx="119">
                  <c:v>38.81</c:v>
                </c:pt>
              </c:numCache>
            </c:numRef>
          </c:val>
        </c:ser>
        <c:marker val="1"/>
        <c:axId val="506811592"/>
        <c:axId val="506836488"/>
      </c:lineChart>
      <c:catAx>
        <c:axId val="50681159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6836488"/>
        <c:crosses val="autoZero"/>
        <c:lblAlgn val="ctr"/>
        <c:lblOffset val="100"/>
        <c:tickLblSkip val="20"/>
        <c:tickMarkSkip val="10"/>
      </c:catAx>
      <c:valAx>
        <c:axId val="5068364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in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68115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rendline>
            <c:trendlineType val="linear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</c:ser>
        <c:axId val="506816440"/>
        <c:axId val="506767048"/>
      </c:scatterChart>
      <c:valAx>
        <c:axId val="506816440"/>
        <c:scaling>
          <c:orientation val="minMax"/>
        </c:scaling>
        <c:axPos val="b"/>
        <c:numFmt formatCode="General" sourceLinked="1"/>
        <c:tickLblPos val="nextTo"/>
        <c:crossAx val="506767048"/>
        <c:crosses val="autoZero"/>
        <c:crossBetween val="midCat"/>
      </c:valAx>
      <c:valAx>
        <c:axId val="506767048"/>
        <c:scaling>
          <c:orientation val="minMax"/>
        </c:scaling>
        <c:axPos val="l"/>
        <c:majorGridlines/>
        <c:numFmt formatCode="General" sourceLinked="1"/>
        <c:tickLblPos val="nextTo"/>
        <c:crossAx val="506816440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2000"/>
              <a:t>Des Moines Precipitation </a:t>
            </a:r>
          </a:p>
          <a:p>
            <a:pPr>
              <a:defRPr/>
            </a:pPr>
            <a:r>
              <a:rPr lang="en-US" sz="1400"/>
              <a:t>Days per Year</a:t>
            </a:r>
            <a:r>
              <a:rPr lang="en-US" sz="1400" baseline="0"/>
              <a:t> </a:t>
            </a:r>
            <a:r>
              <a:rPr lang="en-US" sz="1400"/>
              <a:t>with More than 1.25 inches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rendline>
            <c:trendlineType val="linear"/>
          </c:trendline>
          <c:xVal>
            <c:numRef>
              <c:f>Sheet1!$A$5:$A$125</c:f>
              <c:numCache>
                <c:formatCode>General</c:formatCode>
                <c:ptCount val="121"/>
                <c:pt idx="0">
                  <c:v>1890.0</c:v>
                </c:pt>
                <c:pt idx="1">
                  <c:v>1891.0</c:v>
                </c:pt>
                <c:pt idx="2">
                  <c:v>1892.0</c:v>
                </c:pt>
                <c:pt idx="3">
                  <c:v>1893.0</c:v>
                </c:pt>
                <c:pt idx="4">
                  <c:v>1894.0</c:v>
                </c:pt>
                <c:pt idx="5">
                  <c:v>1895.0</c:v>
                </c:pt>
                <c:pt idx="6">
                  <c:v>1896.0</c:v>
                </c:pt>
                <c:pt idx="7">
                  <c:v>1897.0</c:v>
                </c:pt>
                <c:pt idx="8">
                  <c:v>1898.0</c:v>
                </c:pt>
                <c:pt idx="9">
                  <c:v>1899.0</c:v>
                </c:pt>
                <c:pt idx="10">
                  <c:v>1900.0</c:v>
                </c:pt>
                <c:pt idx="11">
                  <c:v>1901.0</c:v>
                </c:pt>
                <c:pt idx="12">
                  <c:v>1902.0</c:v>
                </c:pt>
                <c:pt idx="13">
                  <c:v>1903.0</c:v>
                </c:pt>
                <c:pt idx="14">
                  <c:v>1904.0</c:v>
                </c:pt>
                <c:pt idx="15">
                  <c:v>1905.0</c:v>
                </c:pt>
                <c:pt idx="16">
                  <c:v>1906.0</c:v>
                </c:pt>
                <c:pt idx="17">
                  <c:v>1907.0</c:v>
                </c:pt>
                <c:pt idx="18">
                  <c:v>1908.0</c:v>
                </c:pt>
                <c:pt idx="19">
                  <c:v>1909.0</c:v>
                </c:pt>
                <c:pt idx="20">
                  <c:v>1910.0</c:v>
                </c:pt>
                <c:pt idx="21">
                  <c:v>1911.0</c:v>
                </c:pt>
                <c:pt idx="22">
                  <c:v>1912.0</c:v>
                </c:pt>
                <c:pt idx="23">
                  <c:v>1913.0</c:v>
                </c:pt>
                <c:pt idx="24">
                  <c:v>1914.0</c:v>
                </c:pt>
                <c:pt idx="25">
                  <c:v>1915.0</c:v>
                </c:pt>
                <c:pt idx="26">
                  <c:v>1916.0</c:v>
                </c:pt>
                <c:pt idx="27">
                  <c:v>1917.0</c:v>
                </c:pt>
                <c:pt idx="28">
                  <c:v>1918.0</c:v>
                </c:pt>
                <c:pt idx="29">
                  <c:v>1919.0</c:v>
                </c:pt>
                <c:pt idx="30">
                  <c:v>1920.0</c:v>
                </c:pt>
                <c:pt idx="31">
                  <c:v>1921.0</c:v>
                </c:pt>
                <c:pt idx="32">
                  <c:v>1922.0</c:v>
                </c:pt>
                <c:pt idx="33">
                  <c:v>1923.0</c:v>
                </c:pt>
                <c:pt idx="34">
                  <c:v>1924.0</c:v>
                </c:pt>
                <c:pt idx="35">
                  <c:v>1925.0</c:v>
                </c:pt>
                <c:pt idx="36">
                  <c:v>1926.0</c:v>
                </c:pt>
                <c:pt idx="37">
                  <c:v>1927.0</c:v>
                </c:pt>
                <c:pt idx="38">
                  <c:v>1928.0</c:v>
                </c:pt>
                <c:pt idx="39">
                  <c:v>1929.0</c:v>
                </c:pt>
                <c:pt idx="40">
                  <c:v>1930.0</c:v>
                </c:pt>
                <c:pt idx="41">
                  <c:v>1931.0</c:v>
                </c:pt>
                <c:pt idx="42">
                  <c:v>1932.0</c:v>
                </c:pt>
                <c:pt idx="43">
                  <c:v>1933.0</c:v>
                </c:pt>
                <c:pt idx="44">
                  <c:v>1934.0</c:v>
                </c:pt>
                <c:pt idx="45">
                  <c:v>1935.0</c:v>
                </c:pt>
                <c:pt idx="46">
                  <c:v>1936.0</c:v>
                </c:pt>
                <c:pt idx="47">
                  <c:v>1937.0</c:v>
                </c:pt>
                <c:pt idx="48">
                  <c:v>1938.0</c:v>
                </c:pt>
                <c:pt idx="49">
                  <c:v>1939.0</c:v>
                </c:pt>
                <c:pt idx="50">
                  <c:v>1940.0</c:v>
                </c:pt>
                <c:pt idx="51">
                  <c:v>1941.0</c:v>
                </c:pt>
                <c:pt idx="52">
                  <c:v>1942.0</c:v>
                </c:pt>
                <c:pt idx="53">
                  <c:v>1943.0</c:v>
                </c:pt>
                <c:pt idx="54">
                  <c:v>1944.0</c:v>
                </c:pt>
                <c:pt idx="55">
                  <c:v>1945.0</c:v>
                </c:pt>
                <c:pt idx="56">
                  <c:v>1946.0</c:v>
                </c:pt>
                <c:pt idx="57">
                  <c:v>1947.0</c:v>
                </c:pt>
                <c:pt idx="58">
                  <c:v>1948.0</c:v>
                </c:pt>
                <c:pt idx="59">
                  <c:v>1949.0</c:v>
                </c:pt>
                <c:pt idx="60">
                  <c:v>1950.0</c:v>
                </c:pt>
                <c:pt idx="61">
                  <c:v>1951.0</c:v>
                </c:pt>
                <c:pt idx="62">
                  <c:v>1952.0</c:v>
                </c:pt>
                <c:pt idx="63">
                  <c:v>1953.0</c:v>
                </c:pt>
                <c:pt idx="64">
                  <c:v>1954.0</c:v>
                </c:pt>
                <c:pt idx="65">
                  <c:v>1955.0</c:v>
                </c:pt>
                <c:pt idx="66">
                  <c:v>1956.0</c:v>
                </c:pt>
                <c:pt idx="67">
                  <c:v>1957.0</c:v>
                </c:pt>
                <c:pt idx="68">
                  <c:v>1958.0</c:v>
                </c:pt>
                <c:pt idx="69">
                  <c:v>1959.0</c:v>
                </c:pt>
                <c:pt idx="70">
                  <c:v>1960.0</c:v>
                </c:pt>
                <c:pt idx="71">
                  <c:v>1961.0</c:v>
                </c:pt>
                <c:pt idx="72">
                  <c:v>1962.0</c:v>
                </c:pt>
                <c:pt idx="73">
                  <c:v>1963.0</c:v>
                </c:pt>
                <c:pt idx="74">
                  <c:v>1964.0</c:v>
                </c:pt>
                <c:pt idx="75">
                  <c:v>1965.0</c:v>
                </c:pt>
                <c:pt idx="76">
                  <c:v>1966.0</c:v>
                </c:pt>
                <c:pt idx="77">
                  <c:v>1967.0</c:v>
                </c:pt>
                <c:pt idx="78">
                  <c:v>1968.0</c:v>
                </c:pt>
                <c:pt idx="79">
                  <c:v>1969.0</c:v>
                </c:pt>
                <c:pt idx="80">
                  <c:v>1970.0</c:v>
                </c:pt>
                <c:pt idx="81">
                  <c:v>1971.0</c:v>
                </c:pt>
                <c:pt idx="82">
                  <c:v>1972.0</c:v>
                </c:pt>
                <c:pt idx="83">
                  <c:v>1973.0</c:v>
                </c:pt>
                <c:pt idx="84">
                  <c:v>1974.0</c:v>
                </c:pt>
                <c:pt idx="85">
                  <c:v>1975.0</c:v>
                </c:pt>
                <c:pt idx="86">
                  <c:v>1976.0</c:v>
                </c:pt>
                <c:pt idx="87">
                  <c:v>1977.0</c:v>
                </c:pt>
                <c:pt idx="88">
                  <c:v>1978.0</c:v>
                </c:pt>
                <c:pt idx="89">
                  <c:v>1979.0</c:v>
                </c:pt>
                <c:pt idx="90">
                  <c:v>1980.0</c:v>
                </c:pt>
                <c:pt idx="91">
                  <c:v>1981.0</c:v>
                </c:pt>
                <c:pt idx="92">
                  <c:v>1982.0</c:v>
                </c:pt>
                <c:pt idx="93">
                  <c:v>1983.0</c:v>
                </c:pt>
                <c:pt idx="94">
                  <c:v>1984.0</c:v>
                </c:pt>
                <c:pt idx="95">
                  <c:v>1985.0</c:v>
                </c:pt>
                <c:pt idx="96">
                  <c:v>1986.0</c:v>
                </c:pt>
                <c:pt idx="97">
                  <c:v>1987.0</c:v>
                </c:pt>
                <c:pt idx="98">
                  <c:v>1988.0</c:v>
                </c:pt>
                <c:pt idx="99">
                  <c:v>1989.0</c:v>
                </c:pt>
                <c:pt idx="100">
                  <c:v>1990.0</c:v>
                </c:pt>
                <c:pt idx="101">
                  <c:v>1991.0</c:v>
                </c:pt>
                <c:pt idx="102">
                  <c:v>1992.0</c:v>
                </c:pt>
                <c:pt idx="103">
                  <c:v>1993.0</c:v>
                </c:pt>
                <c:pt idx="104">
                  <c:v>1994.0</c:v>
                </c:pt>
                <c:pt idx="105">
                  <c:v>1995.0</c:v>
                </c:pt>
                <c:pt idx="106">
                  <c:v>1996.0</c:v>
                </c:pt>
                <c:pt idx="107">
                  <c:v>1997.0</c:v>
                </c:pt>
                <c:pt idx="108">
                  <c:v>1998.0</c:v>
                </c:pt>
                <c:pt idx="109">
                  <c:v>1999.0</c:v>
                </c:pt>
                <c:pt idx="110">
                  <c:v>2000.0</c:v>
                </c:pt>
                <c:pt idx="111">
                  <c:v>2001.0</c:v>
                </c:pt>
                <c:pt idx="112">
                  <c:v>2002.0</c:v>
                </c:pt>
                <c:pt idx="113">
                  <c:v>2003.0</c:v>
                </c:pt>
                <c:pt idx="114">
                  <c:v>2004.0</c:v>
                </c:pt>
                <c:pt idx="115">
                  <c:v>2005.0</c:v>
                </c:pt>
                <c:pt idx="116">
                  <c:v>2006.0</c:v>
                </c:pt>
                <c:pt idx="117">
                  <c:v>2007.0</c:v>
                </c:pt>
                <c:pt idx="118">
                  <c:v>2008.0</c:v>
                </c:pt>
                <c:pt idx="119">
                  <c:v>2009.0</c:v>
                </c:pt>
                <c:pt idx="120">
                  <c:v>2010.0</c:v>
                </c:pt>
              </c:numCache>
            </c:numRef>
          </c:xVal>
          <c:yVal>
            <c:numRef>
              <c:f>Sheet1!$B$5:$B$125</c:f>
              <c:numCache>
                <c:formatCode>General</c:formatCode>
                <c:ptCount val="121"/>
                <c:pt idx="3">
                  <c:v>3.0</c:v>
                </c:pt>
                <c:pt idx="4">
                  <c:v>1.0</c:v>
                </c:pt>
                <c:pt idx="5">
                  <c:v>5.0</c:v>
                </c:pt>
                <c:pt idx="6">
                  <c:v>7.0</c:v>
                </c:pt>
                <c:pt idx="7">
                  <c:v>2.0</c:v>
                </c:pt>
                <c:pt idx="8">
                  <c:v>2.0</c:v>
                </c:pt>
                <c:pt idx="9">
                  <c:v>1.0</c:v>
                </c:pt>
                <c:pt idx="10">
                  <c:v>9.0</c:v>
                </c:pt>
                <c:pt idx="11">
                  <c:v>1.0</c:v>
                </c:pt>
                <c:pt idx="12">
                  <c:v>6.0</c:v>
                </c:pt>
                <c:pt idx="13">
                  <c:v>7.0</c:v>
                </c:pt>
                <c:pt idx="14">
                  <c:v>4.0</c:v>
                </c:pt>
                <c:pt idx="15">
                  <c:v>6.0</c:v>
                </c:pt>
                <c:pt idx="16">
                  <c:v>2.0</c:v>
                </c:pt>
                <c:pt idx="17">
                  <c:v>4.0</c:v>
                </c:pt>
                <c:pt idx="18">
                  <c:v>4.0</c:v>
                </c:pt>
                <c:pt idx="19">
                  <c:v>3.0</c:v>
                </c:pt>
                <c:pt idx="20">
                  <c:v>2.0</c:v>
                </c:pt>
                <c:pt idx="21">
                  <c:v>5.0</c:v>
                </c:pt>
                <c:pt idx="22">
                  <c:v>4.0</c:v>
                </c:pt>
                <c:pt idx="23">
                  <c:v>4.0</c:v>
                </c:pt>
                <c:pt idx="24">
                  <c:v>9.0</c:v>
                </c:pt>
                <c:pt idx="25">
                  <c:v>4.0</c:v>
                </c:pt>
                <c:pt idx="26">
                  <c:v>2.0</c:v>
                </c:pt>
                <c:pt idx="27">
                  <c:v>3.0</c:v>
                </c:pt>
                <c:pt idx="28">
                  <c:v>6.0</c:v>
                </c:pt>
                <c:pt idx="29">
                  <c:v>8.0</c:v>
                </c:pt>
                <c:pt idx="30">
                  <c:v>4.0</c:v>
                </c:pt>
                <c:pt idx="31">
                  <c:v>5.0</c:v>
                </c:pt>
                <c:pt idx="32">
                  <c:v>7.0</c:v>
                </c:pt>
                <c:pt idx="33">
                  <c:v>3.0</c:v>
                </c:pt>
                <c:pt idx="34">
                  <c:v>2.0</c:v>
                </c:pt>
                <c:pt idx="35">
                  <c:v>4.0</c:v>
                </c:pt>
                <c:pt idx="36">
                  <c:v>7.0</c:v>
                </c:pt>
                <c:pt idx="37">
                  <c:v>1.0</c:v>
                </c:pt>
                <c:pt idx="38">
                  <c:v>5.0</c:v>
                </c:pt>
                <c:pt idx="39">
                  <c:v>1.0</c:v>
                </c:pt>
                <c:pt idx="40">
                  <c:v>2.0</c:v>
                </c:pt>
                <c:pt idx="41">
                  <c:v>7.0</c:v>
                </c:pt>
                <c:pt idx="42">
                  <c:v>4.0</c:v>
                </c:pt>
                <c:pt idx="43">
                  <c:v>2.0</c:v>
                </c:pt>
                <c:pt idx="44">
                  <c:v>1.0</c:v>
                </c:pt>
                <c:pt idx="45">
                  <c:v>7.0</c:v>
                </c:pt>
                <c:pt idx="46">
                  <c:v>3.0</c:v>
                </c:pt>
                <c:pt idx="47">
                  <c:v>2.0</c:v>
                </c:pt>
                <c:pt idx="48">
                  <c:v>4.0</c:v>
                </c:pt>
                <c:pt idx="49">
                  <c:v>5.0</c:v>
                </c:pt>
                <c:pt idx="50">
                  <c:v>4.0</c:v>
                </c:pt>
                <c:pt idx="51">
                  <c:v>8.0</c:v>
                </c:pt>
                <c:pt idx="52">
                  <c:v>7.0</c:v>
                </c:pt>
                <c:pt idx="53">
                  <c:v>7.0</c:v>
                </c:pt>
                <c:pt idx="54">
                  <c:v>6.0</c:v>
                </c:pt>
                <c:pt idx="55">
                  <c:v>4.0</c:v>
                </c:pt>
                <c:pt idx="56">
                  <c:v>5.0</c:v>
                </c:pt>
                <c:pt idx="57">
                  <c:v>8.0</c:v>
                </c:pt>
                <c:pt idx="58">
                  <c:v>5.0</c:v>
                </c:pt>
                <c:pt idx="59">
                  <c:v>0.0</c:v>
                </c:pt>
                <c:pt idx="60">
                  <c:v>4.0</c:v>
                </c:pt>
                <c:pt idx="61">
                  <c:v>3.0</c:v>
                </c:pt>
                <c:pt idx="62">
                  <c:v>5.0</c:v>
                </c:pt>
                <c:pt idx="63">
                  <c:v>3.0</c:v>
                </c:pt>
                <c:pt idx="64">
                  <c:v>4.0</c:v>
                </c:pt>
                <c:pt idx="65">
                  <c:v>2.0</c:v>
                </c:pt>
                <c:pt idx="66">
                  <c:v>0.0</c:v>
                </c:pt>
                <c:pt idx="67">
                  <c:v>0.0</c:v>
                </c:pt>
                <c:pt idx="68">
                  <c:v>7.0</c:v>
                </c:pt>
                <c:pt idx="69">
                  <c:v>4.0</c:v>
                </c:pt>
                <c:pt idx="70">
                  <c:v>6.0</c:v>
                </c:pt>
                <c:pt idx="71">
                  <c:v>9.0</c:v>
                </c:pt>
                <c:pt idx="72">
                  <c:v>3.0</c:v>
                </c:pt>
                <c:pt idx="73">
                  <c:v>3.0</c:v>
                </c:pt>
                <c:pt idx="74">
                  <c:v>3.0</c:v>
                </c:pt>
                <c:pt idx="75">
                  <c:v>2.0</c:v>
                </c:pt>
                <c:pt idx="76">
                  <c:v>2.0</c:v>
                </c:pt>
                <c:pt idx="77">
                  <c:v>3.0</c:v>
                </c:pt>
                <c:pt idx="78">
                  <c:v>4.0</c:v>
                </c:pt>
                <c:pt idx="79">
                  <c:v>5.0</c:v>
                </c:pt>
                <c:pt idx="80">
                  <c:v>6.0</c:v>
                </c:pt>
                <c:pt idx="81">
                  <c:v>4.0</c:v>
                </c:pt>
                <c:pt idx="82">
                  <c:v>6.0</c:v>
                </c:pt>
                <c:pt idx="83">
                  <c:v>10.0</c:v>
                </c:pt>
                <c:pt idx="84">
                  <c:v>3.0</c:v>
                </c:pt>
                <c:pt idx="85">
                  <c:v>3.0</c:v>
                </c:pt>
                <c:pt idx="86">
                  <c:v>8.0</c:v>
                </c:pt>
                <c:pt idx="87">
                  <c:v>4.0</c:v>
                </c:pt>
                <c:pt idx="88">
                  <c:v>4.0</c:v>
                </c:pt>
                <c:pt idx="89">
                  <c:v>3.0</c:v>
                </c:pt>
                <c:pt idx="90">
                  <c:v>2.0</c:v>
                </c:pt>
                <c:pt idx="91">
                  <c:v>3.0</c:v>
                </c:pt>
                <c:pt idx="92">
                  <c:v>9.0</c:v>
                </c:pt>
                <c:pt idx="93">
                  <c:v>4.0</c:v>
                </c:pt>
                <c:pt idx="94">
                  <c:v>7.0</c:v>
                </c:pt>
                <c:pt idx="95">
                  <c:v>4.0</c:v>
                </c:pt>
                <c:pt idx="96">
                  <c:v>6.0</c:v>
                </c:pt>
                <c:pt idx="97">
                  <c:v>8.0</c:v>
                </c:pt>
                <c:pt idx="98">
                  <c:v>5.0</c:v>
                </c:pt>
                <c:pt idx="99">
                  <c:v>6.0</c:v>
                </c:pt>
                <c:pt idx="100">
                  <c:v>6.0</c:v>
                </c:pt>
                <c:pt idx="101">
                  <c:v>5.0</c:v>
                </c:pt>
                <c:pt idx="102">
                  <c:v>4.0</c:v>
                </c:pt>
                <c:pt idx="103">
                  <c:v>9.0</c:v>
                </c:pt>
                <c:pt idx="104">
                  <c:v>2.0</c:v>
                </c:pt>
                <c:pt idx="105">
                  <c:v>3.0</c:v>
                </c:pt>
                <c:pt idx="106">
                  <c:v>5.0</c:v>
                </c:pt>
                <c:pt idx="107">
                  <c:v>4.0</c:v>
                </c:pt>
                <c:pt idx="108">
                  <c:v>6.0</c:v>
                </c:pt>
                <c:pt idx="109">
                  <c:v>2.0</c:v>
                </c:pt>
                <c:pt idx="110">
                  <c:v>3.0</c:v>
                </c:pt>
                <c:pt idx="111">
                  <c:v>2.0</c:v>
                </c:pt>
                <c:pt idx="112">
                  <c:v>8.0</c:v>
                </c:pt>
                <c:pt idx="113">
                  <c:v>4.0</c:v>
                </c:pt>
                <c:pt idx="114">
                  <c:v>4.0</c:v>
                </c:pt>
                <c:pt idx="115">
                  <c:v>5.0</c:v>
                </c:pt>
                <c:pt idx="116">
                  <c:v>4.0</c:v>
                </c:pt>
                <c:pt idx="117">
                  <c:v>10.0</c:v>
                </c:pt>
                <c:pt idx="118">
                  <c:v>9.0</c:v>
                </c:pt>
                <c:pt idx="119">
                  <c:v>3.0</c:v>
                </c:pt>
                <c:pt idx="120">
                  <c:v>11.0</c:v>
                </c:pt>
              </c:numCache>
            </c:numRef>
          </c:yVal>
        </c:ser>
        <c:axId val="449603288"/>
        <c:axId val="507120680"/>
      </c:scatterChart>
      <c:valAx>
        <c:axId val="449603288"/>
        <c:scaling>
          <c:orientation val="minMax"/>
        </c:scaling>
        <c:axPos val="b"/>
        <c:numFmt formatCode="General" sourceLinked="1"/>
        <c:tickLblPos val="nextTo"/>
        <c:crossAx val="507120680"/>
        <c:crosses val="autoZero"/>
        <c:crossBetween val="midCat"/>
      </c:valAx>
      <c:valAx>
        <c:axId val="507120680"/>
        <c:scaling>
          <c:orientation val="minMax"/>
        </c:scaling>
        <c:axPos val="l"/>
        <c:majorGridlines/>
        <c:numFmt formatCode="General" sourceLinked="1"/>
        <c:tickLblPos val="nextTo"/>
        <c:crossAx val="449603288"/>
        <c:crosses val="autoZero"/>
        <c:crossBetween val="midCat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0.13333</cdr:x>
      <cdr:y>0.68732</cdr:y>
    </cdr:from>
    <cdr:to>
      <cdr:x>0.20556</cdr:x>
      <cdr:y>0.75811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9200" y="3945466"/>
          <a:ext cx="6604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31.9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0.87072</cdr:x>
      <cdr:y>0.69027</cdr:y>
    </cdr:from>
    <cdr:to>
      <cdr:x>0.93381</cdr:x>
      <cdr:y>0.76991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61870" y="3962401"/>
          <a:ext cx="576892" cy="457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33.8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</cdr:x>
      <cdr:y>0.67552</cdr:y>
    </cdr:from>
    <cdr:to>
      <cdr:x>0.5</cdr:x>
      <cdr:y>0.83481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387773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800" b="1" dirty="0" smtClean="0">
              <a:solidFill>
                <a:srgbClr val="FF0000"/>
              </a:solidFill>
            </a:rPr>
            <a:t>6% Increase</a:t>
          </a:r>
          <a:endParaRPr lang="en-US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0.08194</cdr:x>
      <cdr:y>0.3833</cdr:y>
    </cdr:from>
    <cdr:to>
      <cdr:x>0.55972</cdr:x>
      <cdr:y>0.52046</cdr:y>
    </cdr:to>
    <cdr:sp macro="" textlink="">
      <cdr:nvSpPr>
        <cdr:cNvPr id="5" name="Oval 4"/>
        <cdr:cNvSpPr/>
      </cdr:nvSpPr>
      <cdr:spPr>
        <a:xfrm xmlns:a="http://schemas.openxmlformats.org/drawingml/2006/main">
          <a:off x="749259" y="2200275"/>
          <a:ext cx="4368821" cy="7874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0.5752</cdr:x>
      <cdr:y>0.36283</cdr:y>
    </cdr:from>
    <cdr:to>
      <cdr:x>0.99409</cdr:x>
      <cdr:y>0.53319</cdr:y>
    </cdr:to>
    <cdr:sp macro="" textlink="">
      <cdr:nvSpPr>
        <cdr:cNvPr id="6" name="Oval 5"/>
        <cdr:cNvSpPr/>
      </cdr:nvSpPr>
      <cdr:spPr>
        <a:xfrm xmlns:a="http://schemas.openxmlformats.org/drawingml/2006/main">
          <a:off x="5259616" y="2082801"/>
          <a:ext cx="3830381" cy="9779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0.30139</cdr:x>
      <cdr:y>0.3934</cdr:y>
    </cdr:from>
    <cdr:to>
      <cdr:x>0.40139</cdr:x>
      <cdr:y>0.55269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55900" y="22582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7</a:t>
          </a:r>
          <a:endParaRPr lang="en-US" sz="20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0.75694</cdr:x>
      <cdr:y>0.3833</cdr:y>
    </cdr:from>
    <cdr:to>
      <cdr:x>0.85694</cdr:x>
      <cdr:y>0.54259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21500" y="22002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rgbClr val="FF0000"/>
              </a:solidFill>
            </a:rPr>
            <a:t>10</a:t>
          </a:r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EC09-98C1-4230-A213-FA5AE5122305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C736F-67DC-4AD6-B39F-F449EC149D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C736F-67DC-4AD6-B39F-F449EC149D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F3864-B40B-024F-970C-6D42EDD4CC5F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8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df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51062"/>
            <a:ext cx="4038600" cy="408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806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17824"/>
            <a:ext cx="4040188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7806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17824"/>
            <a:ext cx="4041775" cy="3362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1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01751"/>
            <a:ext cx="5111750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279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114385"/>
            <a:ext cx="9144000" cy="5743615"/>
          </a:xfrm>
          <a:prstGeom prst="rect">
            <a:avLst/>
          </a:prstGeom>
          <a:solidFill>
            <a:srgbClr val="0067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SP World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71261" y="469900"/>
            <a:ext cx="8875059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58335-179D-0D45-BDC9-9A615D158F0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B041-706C-CF48-8DEF-97EEE89FE4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SP Foote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2" y="1490165"/>
            <a:ext cx="2847274" cy="5016995"/>
          </a:xfrm>
        </p:spPr>
        <p:txBody>
          <a:bodyPr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3762"/>
            <a:ext cx="8229600" cy="4330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507161"/>
            <a:ext cx="874972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1EC58335-179D-0D45-BDC9-9A615D158F0F}" type="datetimeFigureOut">
              <a:rPr lang="en-US" smtClean="0"/>
              <a:pPr/>
              <a:t>10/28/10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173" y="6507161"/>
            <a:ext cx="2895600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2873" y="6507161"/>
            <a:ext cx="483926" cy="2270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DA1FB041-706C-CF48-8DEF-97EEE89FE4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SP Footer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63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67AC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292100" indent="-2921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500" kern="1200">
          <a:solidFill>
            <a:schemeClr val="tx1"/>
          </a:solidFill>
          <a:latin typeface="Arial"/>
          <a:ea typeface="+mn-ea"/>
          <a:cs typeface="Arial"/>
        </a:defRPr>
      </a:lvl2pPr>
      <a:lvl3pPr marL="6350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977900" indent="-3429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257300" indent="-279400" algn="l" defTabSz="457200" rtl="0" eaLnBrk="1" latinLnBrk="0" hangingPunct="1">
        <a:spcBef>
          <a:spcPct val="20000"/>
        </a:spcBef>
        <a:buClr>
          <a:srgbClr val="708F24"/>
        </a:buClr>
        <a:buFont typeface="Arial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climate.engineering.iastate.edu/" TargetMode="External"/><Relationship Id="rId3" Type="http://schemas.openxmlformats.org/officeDocument/2006/relationships/hyperlink" Target="http://www.iowafloodcenter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" y="1491808"/>
            <a:ext cx="9144000" cy="14700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Why Is Iowa Getting So Many Floods?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262519" y="3513762"/>
            <a:ext cx="640080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3840" b="1" dirty="0" smtClean="0">
                <a:solidFill>
                  <a:srgbClr val="FFFFFF"/>
                </a:solidFill>
              </a:rPr>
              <a:t>Eugene S. Takle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Professor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Department of Agronomy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Department of Geological and Atmospheric Science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Director, Climate Science Program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Iowa State University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Ames, IA 50011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gstakle@iastate.edu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781" y="5534561"/>
            <a:ext cx="1614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28 September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36136" y="2406247"/>
            <a:ext cx="7399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Years with more than 40 inches:  43% Increase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9098" y="1950432"/>
            <a:ext cx="153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8F24"/>
                </a:solidFill>
              </a:rPr>
              <a:t>2010 through Sept 27</a:t>
            </a:r>
            <a:endParaRPr lang="en-US" sz="1200" dirty="0">
              <a:solidFill>
                <a:srgbClr val="708F24"/>
              </a:solidFill>
            </a:endParaRPr>
          </a:p>
        </p:txBody>
      </p:sp>
      <p:sp>
        <p:nvSpPr>
          <p:cNvPr id="10" name="Straight Arrow Connector 9"/>
          <p:cNvSpPr/>
          <p:nvPr/>
        </p:nvSpPr>
        <p:spPr>
          <a:xfrm>
            <a:off x="7680468" y="2135993"/>
            <a:ext cx="511032" cy="15000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151466"/>
          <a:ext cx="91440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322878" y="1996598"/>
            <a:ext cx="4061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4" name="Oval 3"/>
          <p:cNvSpPr/>
          <p:nvPr/>
        </p:nvSpPr>
        <p:spPr>
          <a:xfrm>
            <a:off x="1062568" y="2674286"/>
            <a:ext cx="1820333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2200" y="1816100"/>
            <a:ext cx="3750733" cy="1638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79600" y="27507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2466" y="23049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9098" y="1950432"/>
            <a:ext cx="1534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8F24"/>
                </a:solidFill>
              </a:rPr>
              <a:t>2010 through Sept 27</a:t>
            </a:r>
            <a:endParaRPr lang="en-US" sz="1200" dirty="0">
              <a:solidFill>
                <a:srgbClr val="708F24"/>
              </a:solidFill>
            </a:endParaRPr>
          </a:p>
        </p:txBody>
      </p:sp>
      <p:sp>
        <p:nvSpPr>
          <p:cNvPr id="10" name="Straight Arrow Connector 9"/>
          <p:cNvSpPr/>
          <p:nvPr/>
        </p:nvSpPr>
        <p:spPr>
          <a:xfrm>
            <a:off x="7680468" y="2135993"/>
            <a:ext cx="511032" cy="15000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293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779" y="5796002"/>
            <a:ext cx="48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rot="5400000" flipH="1" flipV="1">
            <a:off x="495590" y="5300991"/>
            <a:ext cx="749869" cy="2401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0"/>
          </p:cNvCxnSpPr>
          <p:nvPr/>
        </p:nvCxnSpPr>
        <p:spPr>
          <a:xfrm rot="16200000" flipV="1">
            <a:off x="7818685" y="4961753"/>
            <a:ext cx="1291735" cy="37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90616" y="5796003"/>
            <a:ext cx="178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41% Increase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247943">
            <a:off x="3121288" y="25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350% Increase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 Point Increa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544"/>
            <a:ext cx="9144000" cy="5748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6674" y="6119336"/>
            <a:ext cx="2775119" cy="73866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Takle, E. S., 1995:  Variability of Midwest summertime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 precipitation. In G. R. Carmichael, G. E. Folk, and J. L. </a:t>
            </a:r>
            <a:r>
              <a:rPr lang="en-US" sz="800" dirty="0" err="1" smtClean="0">
                <a:solidFill>
                  <a:srgbClr val="FF0000"/>
                </a:solidFill>
              </a:rPr>
              <a:t>Schnoor</a:t>
            </a:r>
            <a:r>
              <a:rPr lang="en-US" sz="800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 ed., </a:t>
            </a:r>
            <a:r>
              <a:rPr lang="en-US" sz="800" b="1" dirty="0" smtClean="0">
                <a:solidFill>
                  <a:srgbClr val="FF0000"/>
                </a:solidFill>
              </a:rPr>
              <a:t> </a:t>
            </a:r>
            <a:r>
              <a:rPr lang="en-US" sz="800" i="1" dirty="0" smtClean="0">
                <a:solidFill>
                  <a:srgbClr val="FF0000"/>
                </a:solidFill>
              </a:rPr>
              <a:t>Preparing for Global Change:  A Midwestern Perspective.</a:t>
            </a:r>
            <a:r>
              <a:rPr lang="en-US" sz="8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800" dirty="0" smtClean="0">
                <a:solidFill>
                  <a:srgbClr val="FF0000"/>
                </a:solidFill>
              </a:rPr>
              <a:t>Academic Publishing </a:t>
            </a:r>
            <a:r>
              <a:rPr lang="en-US" sz="800" dirty="0" err="1" smtClean="0">
                <a:solidFill>
                  <a:srgbClr val="FF0000"/>
                </a:solidFill>
              </a:rPr>
              <a:t>bv</a:t>
            </a:r>
            <a:r>
              <a:rPr lang="en-US" sz="800" dirty="0" smtClean="0">
                <a:solidFill>
                  <a:srgbClr val="FF0000"/>
                </a:solidFill>
              </a:rPr>
              <a:t>, Amsterdam, </a:t>
            </a:r>
            <a:r>
              <a:rPr lang="en-US" sz="800" dirty="0" err="1" smtClean="0">
                <a:solidFill>
                  <a:srgbClr val="FF0000"/>
                </a:solidFill>
              </a:rPr>
              <a:t>p</a:t>
            </a:r>
            <a:r>
              <a:rPr lang="en-US" sz="800" dirty="0" smtClean="0">
                <a:solidFill>
                  <a:srgbClr val="FF0000"/>
                </a:solidFill>
              </a:rPr>
              <a:t> . 43-59.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20" y="1504993"/>
            <a:ext cx="34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Storm Tracks Across Iowa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 Convective Complexes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0533" y="2708727"/>
            <a:ext cx="1202267" cy="81400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20" y="1504993"/>
            <a:ext cx="34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Storm Tracks Across Iowa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 Convective Complexes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0533" y="2708727"/>
            <a:ext cx="1202267" cy="81400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3466" y="2708727"/>
            <a:ext cx="1896534" cy="152401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720" y="1504993"/>
            <a:ext cx="34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Storm Tracks Across Iowa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 Convective Complexes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0533" y="2708727"/>
            <a:ext cx="1202267" cy="81400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3466" y="2708727"/>
            <a:ext cx="1896534" cy="152401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22400" y="5046738"/>
            <a:ext cx="1507067" cy="5243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20" y="1504993"/>
            <a:ext cx="34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Storm Tracks Across Iowa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 Convective Complexes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0533" y="2708727"/>
            <a:ext cx="1202267" cy="81400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3466" y="2708727"/>
            <a:ext cx="1896534" cy="152401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22400" y="5046738"/>
            <a:ext cx="1507067" cy="5243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2933" y="5308902"/>
            <a:ext cx="1507067" cy="5243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720" y="1504993"/>
            <a:ext cx="349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Storm Tracks Across Iowa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Mesoscale</a:t>
            </a:r>
            <a:r>
              <a:rPr lang="en-US" b="1" dirty="0" smtClean="0">
                <a:solidFill>
                  <a:srgbClr val="FF0000"/>
                </a:solidFill>
              </a:rPr>
              <a:t> Convective Complexes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 Rive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5702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53624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Courtesy Iowa Flood Center  http://</a:t>
            </a:r>
            <a:r>
              <a:rPr lang="en-US" sz="1400" dirty="0" err="1" smtClean="0">
                <a:solidFill>
                  <a:srgbClr val="0000FF"/>
                </a:solidFill>
              </a:rPr>
              <a:t>www.iowafloodcenter.org</a:t>
            </a:r>
            <a:r>
              <a:rPr lang="en-US" sz="1400" dirty="0" smtClean="0">
                <a:solidFill>
                  <a:srgbClr val="0000FF"/>
                </a:solidFill>
              </a:rPr>
              <a:t>/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430" y="1955224"/>
            <a:ext cx="4649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Orientation of Iowa Rivers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Drainage Basins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99733"/>
            <a:ext cx="890003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67AC"/>
                </a:solidFill>
              </a:rPr>
              <a:t>A collaborative analysis produced by the </a:t>
            </a:r>
          </a:p>
          <a:p>
            <a:pPr algn="ctr"/>
            <a:r>
              <a:rPr lang="en-US" sz="3600" b="1" dirty="0" smtClean="0">
                <a:solidFill>
                  <a:srgbClr val="0067AC"/>
                </a:solidFill>
              </a:rPr>
              <a:t>Climate Science Program</a:t>
            </a:r>
          </a:p>
          <a:p>
            <a:pPr algn="ctr"/>
            <a:r>
              <a:rPr lang="en-US" sz="3600" b="1" i="1" dirty="0" smtClean="0">
                <a:solidFill>
                  <a:srgbClr val="0067AC"/>
                </a:solidFill>
              </a:rPr>
              <a:t>Iowa State University</a:t>
            </a:r>
            <a:r>
              <a:rPr lang="en-US" sz="3600" i="1" dirty="0" smtClean="0">
                <a:solidFill>
                  <a:srgbClr val="0067AC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0067AC"/>
                </a:solidFill>
              </a:rPr>
              <a:t> </a:t>
            </a:r>
            <a:r>
              <a:rPr lang="en-US" sz="3200" dirty="0" smtClean="0">
                <a:solidFill>
                  <a:srgbClr val="0067AC"/>
                </a:solidFill>
              </a:rPr>
              <a:t>and the </a:t>
            </a:r>
          </a:p>
          <a:p>
            <a:pPr algn="ctr"/>
            <a:r>
              <a:rPr lang="en-US" sz="3600" b="1" dirty="0" smtClean="0">
                <a:solidFill>
                  <a:srgbClr val="0067AC"/>
                </a:solidFill>
              </a:rPr>
              <a:t>Iowa Flood Center </a:t>
            </a:r>
          </a:p>
          <a:p>
            <a:pPr algn="ctr"/>
            <a:r>
              <a:rPr lang="en-US" sz="3600" b="1" i="1" dirty="0" smtClean="0">
                <a:solidFill>
                  <a:srgbClr val="0067AC"/>
                </a:solidFill>
              </a:rPr>
              <a:t>University of Iowa</a:t>
            </a:r>
            <a:endParaRPr lang="en-US" sz="3600" b="1" i="1" dirty="0">
              <a:solidFill>
                <a:srgbClr val="0067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467" y="5926667"/>
            <a:ext cx="73013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8F24"/>
                </a:solidFill>
              </a:rPr>
              <a:t>Funding supplied by the Iowa Flood Center</a:t>
            </a:r>
            <a:endParaRPr lang="en-US" sz="3200" dirty="0">
              <a:solidFill>
                <a:srgbClr val="708F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owa River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57023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5" idx="0"/>
          </p:cNvCxnSpPr>
          <p:nvPr/>
        </p:nvCxnSpPr>
        <p:spPr>
          <a:xfrm rot="10800000" flipH="1" flipV="1">
            <a:off x="3653821" y="3572878"/>
            <a:ext cx="2628446" cy="2246055"/>
          </a:xfrm>
          <a:prstGeom prst="straightConnector1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18612547">
            <a:off x="3919415" y="3272803"/>
            <a:ext cx="762000" cy="1693334"/>
          </a:xfrm>
          <a:prstGeom prst="ellips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488668"/>
            <a:ext cx="536245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Courtesy Iowa Flood Center  http://</a:t>
            </a:r>
            <a:r>
              <a:rPr lang="en-US" sz="1400" dirty="0" err="1" smtClean="0">
                <a:solidFill>
                  <a:srgbClr val="0000FF"/>
                </a:solidFill>
              </a:rPr>
              <a:t>www.iowafloodcenter.org</a:t>
            </a:r>
            <a:r>
              <a:rPr lang="en-US" sz="1400" dirty="0" smtClean="0">
                <a:solidFill>
                  <a:srgbClr val="0000FF"/>
                </a:solidFill>
              </a:rPr>
              <a:t>/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430" y="1955224"/>
            <a:ext cx="4649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Orientation of Iowa Rivers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and Drainage Basins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racks MCCs - 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1143"/>
            <a:ext cx="9000417" cy="5696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1571" y="3574143"/>
            <a:ext cx="10451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Mar-May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744" y="3574143"/>
            <a:ext cx="615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2319" y="6401191"/>
            <a:ext cx="537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397" y="640119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Aug-Sep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80533" y="2708727"/>
            <a:ext cx="1202267" cy="81400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876525" y="2420510"/>
            <a:ext cx="980700" cy="6806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23466" y="2708727"/>
            <a:ext cx="1896534" cy="152401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22400" y="5046738"/>
            <a:ext cx="1507067" cy="5243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12933" y="5308902"/>
            <a:ext cx="1507067" cy="524329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1932794" y="5196744"/>
            <a:ext cx="980700" cy="6806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399839" y="2420509"/>
            <a:ext cx="980700" cy="6806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6399839" y="5230723"/>
            <a:ext cx="980700" cy="680688"/>
          </a:xfrm>
          <a:prstGeom prst="straightConnector1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8295" y="263983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Storm tracks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402" y="2824500"/>
            <a:ext cx="76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7AC"/>
                </a:solidFill>
              </a:rPr>
              <a:t>Rivers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 rot="3277704">
            <a:off x="1857762" y="2395396"/>
            <a:ext cx="801519" cy="403786"/>
          </a:xfrm>
          <a:prstGeom prst="ellipse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80529" y="1968966"/>
            <a:ext cx="169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67AC"/>
                </a:solidFill>
              </a:rPr>
              <a:t>Drainage basins</a:t>
            </a:r>
            <a:endParaRPr lang="en-US" b="1" dirty="0">
              <a:solidFill>
                <a:srgbClr val="0067A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3277704">
            <a:off x="6361188" y="5187682"/>
            <a:ext cx="801519" cy="403786"/>
          </a:xfrm>
          <a:prstGeom prst="ellipse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3277704">
            <a:off x="1909843" y="5187683"/>
            <a:ext cx="801519" cy="403786"/>
          </a:xfrm>
          <a:prstGeom prst="ellipse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277704">
            <a:off x="6361188" y="2363615"/>
            <a:ext cx="801519" cy="403786"/>
          </a:xfrm>
          <a:prstGeom prst="ellipse">
            <a:avLst/>
          </a:prstGeom>
          <a:noFill/>
          <a:ln w="57150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otal precip exam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534"/>
            <a:ext cx="9144000" cy="5723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9733" y="1544135"/>
            <a:ext cx="12490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 Aug 2010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rm total precip examp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534"/>
            <a:ext cx="9144000" cy="572346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369733" y="2743200"/>
            <a:ext cx="2523067" cy="20828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69733" y="1544135"/>
            <a:ext cx="12490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9 Aug 2010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wCreek Precip Bas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33"/>
            <a:ext cx="9144000" cy="567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6112933"/>
            <a:ext cx="26754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Courtesy Iowa Flood Center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http://</a:t>
            </a:r>
            <a:r>
              <a:rPr lang="en-US" sz="1400" dirty="0" err="1" smtClean="0">
                <a:solidFill>
                  <a:srgbClr val="0000FF"/>
                </a:solidFill>
              </a:rPr>
              <a:t>www.iowafloodcenter.org</a:t>
            </a:r>
            <a:r>
              <a:rPr lang="en-US" sz="1400" dirty="0" smtClean="0">
                <a:solidFill>
                  <a:srgbClr val="0000FF"/>
                </a:solidFill>
              </a:rPr>
              <a:t>/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3467" y="1913467"/>
            <a:ext cx="13544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 Aug 2010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awCreek Precip Bas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333"/>
            <a:ext cx="9144000" cy="5672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8000" y="6112933"/>
            <a:ext cx="26754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Courtesy Iowa Flood Center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http://</a:t>
            </a:r>
            <a:r>
              <a:rPr lang="en-US" sz="1400" dirty="0" err="1" smtClean="0">
                <a:solidFill>
                  <a:srgbClr val="0000FF"/>
                </a:solidFill>
              </a:rPr>
              <a:t>www.iowafloodcenter.org</a:t>
            </a:r>
            <a:r>
              <a:rPr lang="en-US" sz="1400" dirty="0" smtClean="0">
                <a:solidFill>
                  <a:srgbClr val="0000FF"/>
                </a:solidFill>
              </a:rPr>
              <a:t>/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23067" y="3048000"/>
            <a:ext cx="2641600" cy="1727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53467" y="1913467"/>
            <a:ext cx="135449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10 Aug 2010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Small Changes in Rainfall Produce Much More Flooding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13% increase in atmospheric moisture in June-July-August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~10% increase in average precipitation in Iowa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~3 to 7-fold increase in high-precipitation events, mostly in June-July-August, that lead to runoff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Iowa rivers and watersheds are oriented  NW-SE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Rainfall patterns turn from SW-NE in March-May to W-E or NW-SE in mid summer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</a:rPr>
              <a:t>More frequent floods are the result of one or more of the following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rain 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intense rain events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More rain in the summer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Rainfall patterns more likely to align with streams and watersheds</a:t>
            </a:r>
          </a:p>
          <a:p>
            <a:pPr lvl="2">
              <a:buFont typeface="Wingdings" charset="2"/>
              <a:buChar char="u"/>
            </a:pPr>
            <a:r>
              <a:rPr lang="en-US" dirty="0" smtClean="0">
                <a:solidFill>
                  <a:srgbClr val="708F24"/>
                </a:solidFill>
              </a:rPr>
              <a:t>Streams amplify changes in precipitation by a factor of 2-4</a:t>
            </a:r>
            <a:endParaRPr lang="en-US" dirty="0">
              <a:solidFill>
                <a:srgbClr val="708F2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934" y="6488668"/>
            <a:ext cx="540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AND:  more subsurface drainage tile has been installed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371600"/>
            <a:ext cx="8229600" cy="931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67AC"/>
                </a:solidFill>
                <a:latin typeface="Arial"/>
                <a:ea typeface="+mj-ea"/>
                <a:cs typeface="Arial"/>
              </a:rPr>
              <a:t>So What About the Future?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7AC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000000"/>
              </a:solidFill>
              <a:latin typeface="Consolas"/>
              <a:ea typeface="Consolas"/>
              <a:cs typeface="Consolas"/>
            </a:endParaRP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  <a:ea typeface="Consolas"/>
              </a:rPr>
              <a:t>2010-2020:  Rainfall is likely to be similar to the last decade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  <a:ea typeface="Consolas"/>
              </a:rPr>
              <a:t>2020-2040:  Days with heavy rainfall will be mixed with dry periods</a:t>
            </a:r>
          </a:p>
          <a:p>
            <a:pPr>
              <a:buFont typeface="Wingdings" charset="2"/>
              <a:buChar char="u"/>
            </a:pPr>
            <a:r>
              <a:rPr lang="en-US" dirty="0" smtClean="0">
                <a:solidFill>
                  <a:srgbClr val="0067AC"/>
                </a:solidFill>
                <a:ea typeface="Consolas"/>
              </a:rPr>
              <a:t>Beyond 2040:  Days with heavier rainfall than present will result in increase of </a:t>
            </a:r>
            <a:r>
              <a:rPr lang="en-US" dirty="0" err="1" smtClean="0">
                <a:solidFill>
                  <a:srgbClr val="0067AC"/>
                </a:solidFill>
                <a:ea typeface="Consolas"/>
              </a:rPr>
              <a:t>streamflow</a:t>
            </a:r>
            <a:r>
              <a:rPr lang="en-US" dirty="0" smtClean="0">
                <a:solidFill>
                  <a:srgbClr val="0067AC"/>
                </a:solidFill>
                <a:ea typeface="Consolas"/>
              </a:rPr>
              <a:t> of 20% or more</a:t>
            </a:r>
            <a:endParaRPr lang="en-US" dirty="0">
              <a:solidFill>
                <a:srgbClr val="0067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1062"/>
            <a:ext cx="8229600" cy="43306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Climate Science Program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State University</a:t>
            </a:r>
          </a:p>
          <a:p>
            <a:pPr algn="ctr"/>
            <a:r>
              <a:rPr lang="en-US" sz="2000" dirty="0" smtClean="0">
                <a:hlinkClick r:id="rId2"/>
              </a:rPr>
              <a:t>http://climate.engineering.iastate.edu/</a:t>
            </a:r>
            <a:endParaRPr lang="en-US" sz="2000" dirty="0" smtClean="0"/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gstakle@iastate.edu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708F24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Iowa Flood Center</a:t>
            </a:r>
          </a:p>
          <a:p>
            <a:pPr algn="ctr"/>
            <a:r>
              <a:rPr lang="en-US" sz="2400" b="1" dirty="0" smtClean="0">
                <a:solidFill>
                  <a:srgbClr val="708F24"/>
                </a:solidFill>
              </a:rPr>
              <a:t>University of Iowa</a:t>
            </a:r>
          </a:p>
          <a:p>
            <a:pPr algn="ctr"/>
            <a:r>
              <a:rPr lang="en-US" sz="2000" dirty="0" smtClean="0">
                <a:hlinkClick r:id="rId3"/>
              </a:rPr>
              <a:t>http://www.iowafloodcenter.org/</a:t>
            </a:r>
            <a:endParaRPr lang="en-US" sz="2000" dirty="0" smtClean="0"/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Geneva"/>
                <a:ea typeface="Geneva"/>
                <a:cs typeface="Geneva"/>
              </a:rPr>
              <a:t>witold-krajewski@uiowa.edu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Extremes cov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3562"/>
            <a:ext cx="4451015" cy="57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Box 6"/>
          <p:cNvSpPr txBox="1">
            <a:spLocks noChangeArrowheads="1"/>
          </p:cNvSpPr>
          <p:nvPr/>
        </p:nvSpPr>
        <p:spPr bwMode="auto">
          <a:xfrm>
            <a:off x="4925070" y="1282215"/>
            <a:ext cx="3505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“One of the clearest trends in the United States observational record is an increasing frequency and intensity of heavy precipitation events… Over the last century there was a 50% increase in the frequency of days with precipitation over 101.6 mm (four inches) in the upper </a:t>
            </a:r>
            <a:r>
              <a:rPr lang="en-US" sz="1800" dirty="0" err="1">
                <a:solidFill>
                  <a:srgbClr val="212189"/>
                </a:solidFill>
                <a:latin typeface="Calibri" pitchFamily="29" charset="0"/>
              </a:rPr>
              <a:t>midwestern</a:t>
            </a:r>
            <a:r>
              <a:rPr lang="en-US" sz="1800" dirty="0">
                <a:solidFill>
                  <a:srgbClr val="212189"/>
                </a:solidFill>
                <a:latin typeface="Calibri" pitchFamily="29" charset="0"/>
              </a:rPr>
              <a:t> U.S.; this trend is statistically significant “</a:t>
            </a:r>
          </a:p>
        </p:txBody>
      </p:sp>
      <p:pic>
        <p:nvPicPr>
          <p:cNvPr id="76804" name="Picture 4" descr="HeavyPrecipMap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9142" y="4167199"/>
            <a:ext cx="2064073" cy="218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486400" y="6324600"/>
            <a:ext cx="3657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B21524"/>
                </a:solidFill>
              </a:rPr>
              <a:t>Karl, T. R., J. M. Melillo, and T. C. Peterson, (eds.), 2009:  Global Climate Change Impacts in the United States. Cambridge University Press, 2009, 196pp.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57573"/>
            <a:ext cx="9144000" cy="470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831451" y="5475288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31.5”</a:t>
            </a:r>
          </a:p>
        </p:txBody>
      </p:sp>
      <p:cxnSp>
        <p:nvCxnSpPr>
          <p:cNvPr id="64517" name="Straight Arrow Connector 5"/>
          <p:cNvCxnSpPr>
            <a:cxnSpLocks noChangeShapeType="1"/>
          </p:cNvCxnSpPr>
          <p:nvPr/>
        </p:nvCxnSpPr>
        <p:spPr bwMode="auto">
          <a:xfrm rot="16200000" flipV="1">
            <a:off x="590151" y="4737100"/>
            <a:ext cx="838200" cy="3556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18" name="TextBox 8"/>
          <p:cNvSpPr txBox="1">
            <a:spLocks noChangeArrowheads="1"/>
          </p:cNvSpPr>
          <p:nvPr/>
        </p:nvSpPr>
        <p:spPr bwMode="auto">
          <a:xfrm>
            <a:off x="7848600" y="4800600"/>
            <a:ext cx="6905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34.0”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64519" name="Straight Arrow Connector 9"/>
          <p:cNvCxnSpPr>
            <a:cxnSpLocks noChangeShapeType="1"/>
          </p:cNvCxnSpPr>
          <p:nvPr/>
        </p:nvCxnSpPr>
        <p:spPr bwMode="auto">
          <a:xfrm rot="5400000" flipH="1" flipV="1">
            <a:off x="8178800" y="4292600"/>
            <a:ext cx="609600" cy="406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3561184" y="5105400"/>
            <a:ext cx="12987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8%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IA_total_avg_precip_187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20586"/>
            <a:ext cx="9144000" cy="473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5105400" y="2821781"/>
            <a:ext cx="38100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5" name="TextBox 4"/>
          <p:cNvSpPr txBox="1">
            <a:spLocks noChangeArrowheads="1"/>
          </p:cNvSpPr>
          <p:nvPr/>
        </p:nvSpPr>
        <p:spPr bwMode="auto">
          <a:xfrm>
            <a:off x="2743200" y="2821781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Totals above 40”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6096000" y="2821781"/>
            <a:ext cx="119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 years</a:t>
            </a:r>
          </a:p>
        </p:txBody>
      </p:sp>
      <p:sp>
        <p:nvSpPr>
          <p:cNvPr id="66567" name="Oval 3"/>
          <p:cNvSpPr>
            <a:spLocks noChangeArrowheads="1"/>
          </p:cNvSpPr>
          <p:nvPr/>
        </p:nvSpPr>
        <p:spPr bwMode="auto">
          <a:xfrm>
            <a:off x="762000" y="2935288"/>
            <a:ext cx="19812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1295400" y="3098800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2 years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339055" y="1240094"/>
            <a:ext cx="6661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Iowa State</a:t>
            </a:r>
            <a:r>
              <a:rPr lang="en-US" sz="4000" b="1" dirty="0">
                <a:solidFill>
                  <a:srgbClr val="212189"/>
                </a:solidFill>
                <a:ea typeface="Arial" pitchFamily="29" charset="0"/>
                <a:cs typeface="Arial" pitchFamily="29" charset="0"/>
              </a:rPr>
              <a:t>-Wide Average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crp_precip_1895_ge3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1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1524002" y="58562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4.2 days</a:t>
            </a:r>
          </a:p>
        </p:txBody>
      </p:sp>
      <p:sp>
        <p:nvSpPr>
          <p:cNvPr id="79877" name="TextBox 9"/>
          <p:cNvSpPr txBox="1">
            <a:spLocks noChangeArrowheads="1"/>
          </p:cNvSpPr>
          <p:nvPr/>
        </p:nvSpPr>
        <p:spPr bwMode="auto">
          <a:xfrm>
            <a:off x="3581400" y="5856288"/>
            <a:ext cx="2049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57% increase</a:t>
            </a:r>
          </a:p>
        </p:txBody>
      </p:sp>
      <p:cxnSp>
        <p:nvCxnSpPr>
          <p:cNvPr id="7987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7581900" y="4919663"/>
            <a:ext cx="1371600" cy="5334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79" name="TextBox 4"/>
          <p:cNvSpPr txBox="1">
            <a:spLocks noChangeArrowheads="1"/>
          </p:cNvSpPr>
          <p:nvPr/>
        </p:nvSpPr>
        <p:spPr bwMode="auto">
          <a:xfrm>
            <a:off x="6943725" y="5780088"/>
            <a:ext cx="1057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6.6 days</a:t>
            </a:r>
          </a:p>
        </p:txBody>
      </p:sp>
      <p:cxnSp>
        <p:nvCxnSpPr>
          <p:cNvPr id="79880" name="Straight Arrow Connector 7"/>
          <p:cNvCxnSpPr>
            <a:cxnSpLocks noChangeShapeType="1"/>
          </p:cNvCxnSpPr>
          <p:nvPr/>
        </p:nvCxnSpPr>
        <p:spPr bwMode="auto">
          <a:xfrm rot="10800000">
            <a:off x="609601" y="5143500"/>
            <a:ext cx="914400" cy="685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79881" name="Oval 8"/>
          <p:cNvSpPr>
            <a:spLocks noChangeArrowheads="1"/>
          </p:cNvSpPr>
          <p:nvPr/>
        </p:nvSpPr>
        <p:spPr bwMode="auto">
          <a:xfrm>
            <a:off x="3886200" y="2374900"/>
            <a:ext cx="5224463" cy="18970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533400" y="3433763"/>
            <a:ext cx="1219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9883" name="TextBox 11"/>
          <p:cNvSpPr txBox="1">
            <a:spLocks noChangeArrowheads="1"/>
          </p:cNvSpPr>
          <p:nvPr/>
        </p:nvSpPr>
        <p:spPr bwMode="auto">
          <a:xfrm>
            <a:off x="914400" y="3576637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884" name="TextBox 12"/>
          <p:cNvSpPr txBox="1">
            <a:spLocks noChangeArrowheads="1"/>
          </p:cNvSpPr>
          <p:nvPr/>
        </p:nvSpPr>
        <p:spPr bwMode="auto">
          <a:xfrm>
            <a:off x="5943600" y="2735263"/>
            <a:ext cx="4186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885" name="TextBox 13"/>
          <p:cNvSpPr txBox="1">
            <a:spLocks noChangeArrowheads="1"/>
          </p:cNvSpPr>
          <p:nvPr/>
        </p:nvSpPr>
        <p:spPr bwMode="auto">
          <a:xfrm>
            <a:off x="990600" y="2735263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Years having more than 8 days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0" y="1186825"/>
            <a:ext cx="3376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212189"/>
                </a:solidFill>
              </a:rPr>
              <a:t>Cedar Rapids Data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34400" y="379941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04250" y="2840566"/>
            <a:ext cx="85725" cy="9736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231467" y="2929467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 rot="18642146">
            <a:off x="8849884" y="3540974"/>
            <a:ext cx="91096" cy="65868"/>
          </a:xfrm>
          <a:prstGeom prst="rect">
            <a:avLst/>
          </a:prstGeom>
          <a:solidFill>
            <a:srgbClr val="708F2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61870" y="3129633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708F24"/>
                </a:solidFill>
              </a:rPr>
              <a:t>2010 so far</a:t>
            </a:r>
            <a:endParaRPr lang="en-US" sz="1000" dirty="0">
              <a:solidFill>
                <a:srgbClr val="708F24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36000" y="3317875"/>
            <a:ext cx="204763" cy="200027"/>
          </a:xfrm>
          <a:prstGeom prst="straightConnector1">
            <a:avLst/>
          </a:prstGeom>
          <a:ln>
            <a:solidFill>
              <a:srgbClr val="708F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738718" y="4531783"/>
            <a:ext cx="577851" cy="41698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401831" y="4590269"/>
            <a:ext cx="673101" cy="204764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835</Words>
  <Application>Microsoft Macintosh PowerPoint</Application>
  <PresentationFormat>On-screen Show (4:3)</PresentationFormat>
  <Paragraphs>156</Paragraphs>
  <Slides>28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Why Is Iowa Getting So Many Floods?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Why Small Changes in Rainfall Produce Much More Flooding</vt:lpstr>
      <vt:lpstr>Slide 27</vt:lpstr>
      <vt:lpstr>For More Information:</vt:lpstr>
    </vt:vector>
  </TitlesOfParts>
  <Company>Iowa State University - ECM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ECM Staff</dc:creator>
  <cp:lastModifiedBy>Gene Takle</cp:lastModifiedBy>
  <cp:revision>49</cp:revision>
  <dcterms:created xsi:type="dcterms:W3CDTF">2010-10-28T17:16:32Z</dcterms:created>
  <dcterms:modified xsi:type="dcterms:W3CDTF">2010-10-28T17:22:13Z</dcterms:modified>
</cp:coreProperties>
</file>