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18"/>
  </p:notesMasterIdLst>
  <p:sldIdLst>
    <p:sldId id="256" r:id="rId3"/>
    <p:sldId id="520" r:id="rId4"/>
    <p:sldId id="539" r:id="rId5"/>
    <p:sldId id="540" r:id="rId6"/>
    <p:sldId id="535" r:id="rId7"/>
    <p:sldId id="536" r:id="rId8"/>
    <p:sldId id="541" r:id="rId9"/>
    <p:sldId id="544" r:id="rId10"/>
    <p:sldId id="538" r:id="rId11"/>
    <p:sldId id="543" r:id="rId12"/>
    <p:sldId id="528" r:id="rId13"/>
    <p:sldId id="526" r:id="rId14"/>
    <p:sldId id="527" r:id="rId15"/>
    <p:sldId id="529" r:id="rId16"/>
    <p:sldId id="50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4DE1"/>
    <a:srgbClr val="4457FF"/>
    <a:srgbClr val="0067AC"/>
    <a:srgbClr val="708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86" autoAdjust="0"/>
  </p:normalViewPr>
  <p:slideViewPr>
    <p:cSldViewPr snapToGrid="0" snapToObjects="1" showGuides="1">
      <p:cViewPr>
        <p:scale>
          <a:sx n="100" d="100"/>
          <a:sy n="100" d="100"/>
        </p:scale>
        <p:origin x="-1056" y="30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owa%20Climate\Precip\Statewide\StatewidePreci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Total Annual State-Wide</a:t>
            </a:r>
            <a:r>
              <a:rPr lang="en-US" sz="2000" baseline="0"/>
              <a:t> Average Precipitation </a:t>
            </a:r>
            <a:endParaRPr lang="en-US" sz="20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95070820229104"/>
          <c:y val="0.132300415573053"/>
          <c:w val="0.85572691168706"/>
          <c:h val="0.728683380452814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2C6C1A"/>
              </a:solidFill>
            </a:ln>
          </c:spPr>
          <c:marker>
            <c:spPr>
              <a:solidFill>
                <a:srgbClr val="2C6C1A"/>
              </a:solidFill>
              <a:ln>
                <a:solidFill>
                  <a:srgbClr val="2C6C1A"/>
                </a:solidFill>
              </a:ln>
            </c:spPr>
          </c:marker>
          <c:trendline>
            <c:trendlineType val="linear"/>
            <c:dispRSqr val="1"/>
            <c:dispEq val="0"/>
            <c:trendlineLbl>
              <c:layout>
                <c:manualLayout>
                  <c:x val="-0.00868835273141877"/>
                  <c:y val="0.266813707945598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</c:trendlineLbl>
          </c:trendline>
          <c:cat>
            <c:numRef>
              <c:f>Yearly!$A$2:$A$143</c:f>
              <c:numCache>
                <c:formatCode>General</c:formatCode>
                <c:ptCount val="142"/>
                <c:pt idx="0">
                  <c:v>1870.0</c:v>
                </c:pt>
                <c:pt idx="1">
                  <c:v>1871.0</c:v>
                </c:pt>
                <c:pt idx="2">
                  <c:v>1872.0</c:v>
                </c:pt>
                <c:pt idx="3" formatCode="0">
                  <c:v>1873.0</c:v>
                </c:pt>
                <c:pt idx="4" formatCode="0">
                  <c:v>1874.0</c:v>
                </c:pt>
                <c:pt idx="5" formatCode="0">
                  <c:v>1875.0</c:v>
                </c:pt>
                <c:pt idx="6" formatCode="0">
                  <c:v>1876.0</c:v>
                </c:pt>
                <c:pt idx="7" formatCode="0">
                  <c:v>1877.0</c:v>
                </c:pt>
                <c:pt idx="8" formatCode="0">
                  <c:v>1878.0</c:v>
                </c:pt>
                <c:pt idx="9" formatCode="0">
                  <c:v>1879.0</c:v>
                </c:pt>
                <c:pt idx="10" formatCode="0">
                  <c:v>1880.0</c:v>
                </c:pt>
                <c:pt idx="11" formatCode="0">
                  <c:v>1881.0</c:v>
                </c:pt>
                <c:pt idx="12" formatCode="0">
                  <c:v>1882.0</c:v>
                </c:pt>
                <c:pt idx="13" formatCode="0">
                  <c:v>1883.0</c:v>
                </c:pt>
                <c:pt idx="14" formatCode="0">
                  <c:v>1884.0</c:v>
                </c:pt>
                <c:pt idx="15" formatCode="0">
                  <c:v>1885.0</c:v>
                </c:pt>
                <c:pt idx="16" formatCode="0">
                  <c:v>1886.0</c:v>
                </c:pt>
                <c:pt idx="17" formatCode="0">
                  <c:v>1887.0</c:v>
                </c:pt>
                <c:pt idx="18" formatCode="0">
                  <c:v>1888.0</c:v>
                </c:pt>
                <c:pt idx="19" formatCode="0">
                  <c:v>1889.0</c:v>
                </c:pt>
                <c:pt idx="20" formatCode="0">
                  <c:v>1890.0</c:v>
                </c:pt>
                <c:pt idx="21" formatCode="0">
                  <c:v>1891.0</c:v>
                </c:pt>
                <c:pt idx="22" formatCode="0">
                  <c:v>1892.0</c:v>
                </c:pt>
                <c:pt idx="23" formatCode="0">
                  <c:v>1893.0</c:v>
                </c:pt>
                <c:pt idx="24" formatCode="0">
                  <c:v>1894.0</c:v>
                </c:pt>
                <c:pt idx="25" formatCode="0">
                  <c:v>1895.0</c:v>
                </c:pt>
                <c:pt idx="26" formatCode="0">
                  <c:v>1896.0</c:v>
                </c:pt>
                <c:pt idx="27" formatCode="0">
                  <c:v>1897.0</c:v>
                </c:pt>
                <c:pt idx="28" formatCode="0">
                  <c:v>1898.0</c:v>
                </c:pt>
                <c:pt idx="29" formatCode="0">
                  <c:v>1899.0</c:v>
                </c:pt>
                <c:pt idx="30" formatCode="0">
                  <c:v>1900.0</c:v>
                </c:pt>
                <c:pt idx="31" formatCode="0">
                  <c:v>1901.0</c:v>
                </c:pt>
                <c:pt idx="32" formatCode="0">
                  <c:v>1902.0</c:v>
                </c:pt>
                <c:pt idx="33" formatCode="0">
                  <c:v>1903.0</c:v>
                </c:pt>
                <c:pt idx="34" formatCode="0">
                  <c:v>1904.0</c:v>
                </c:pt>
                <c:pt idx="35" formatCode="0">
                  <c:v>1905.0</c:v>
                </c:pt>
                <c:pt idx="36" formatCode="0">
                  <c:v>1906.0</c:v>
                </c:pt>
                <c:pt idx="37" formatCode="0">
                  <c:v>1907.0</c:v>
                </c:pt>
                <c:pt idx="38" formatCode="0">
                  <c:v>1908.0</c:v>
                </c:pt>
                <c:pt idx="39" formatCode="0">
                  <c:v>1909.0</c:v>
                </c:pt>
                <c:pt idx="40" formatCode="0">
                  <c:v>1910.0</c:v>
                </c:pt>
                <c:pt idx="41" formatCode="0">
                  <c:v>1911.0</c:v>
                </c:pt>
                <c:pt idx="42" formatCode="0">
                  <c:v>1912.0</c:v>
                </c:pt>
                <c:pt idx="43" formatCode="0">
                  <c:v>1913.0</c:v>
                </c:pt>
                <c:pt idx="44" formatCode="0">
                  <c:v>1914.0</c:v>
                </c:pt>
                <c:pt idx="45" formatCode="0">
                  <c:v>1915.0</c:v>
                </c:pt>
                <c:pt idx="46" formatCode="0">
                  <c:v>1916.0</c:v>
                </c:pt>
                <c:pt idx="47" formatCode="0">
                  <c:v>1917.0</c:v>
                </c:pt>
                <c:pt idx="48" formatCode="0">
                  <c:v>1918.0</c:v>
                </c:pt>
                <c:pt idx="49" formatCode="0">
                  <c:v>1919.0</c:v>
                </c:pt>
                <c:pt idx="50" formatCode="0">
                  <c:v>1920.0</c:v>
                </c:pt>
                <c:pt idx="51" formatCode="0">
                  <c:v>1921.0</c:v>
                </c:pt>
                <c:pt idx="52" formatCode="0">
                  <c:v>1922.0</c:v>
                </c:pt>
                <c:pt idx="53" formatCode="0">
                  <c:v>1923.0</c:v>
                </c:pt>
                <c:pt idx="54" formatCode="0">
                  <c:v>1924.0</c:v>
                </c:pt>
                <c:pt idx="55" formatCode="0">
                  <c:v>1925.0</c:v>
                </c:pt>
                <c:pt idx="56" formatCode="0">
                  <c:v>1926.0</c:v>
                </c:pt>
                <c:pt idx="57" formatCode="0">
                  <c:v>1927.0</c:v>
                </c:pt>
                <c:pt idx="58" formatCode="0">
                  <c:v>1928.0</c:v>
                </c:pt>
                <c:pt idx="59" formatCode="0">
                  <c:v>1929.0</c:v>
                </c:pt>
                <c:pt idx="60" formatCode="0">
                  <c:v>1930.0</c:v>
                </c:pt>
                <c:pt idx="61" formatCode="0">
                  <c:v>1931.0</c:v>
                </c:pt>
                <c:pt idx="62" formatCode="0">
                  <c:v>1932.0</c:v>
                </c:pt>
                <c:pt idx="63" formatCode="0">
                  <c:v>1933.0</c:v>
                </c:pt>
                <c:pt idx="64" formatCode="0">
                  <c:v>1934.0</c:v>
                </c:pt>
                <c:pt idx="65" formatCode="0">
                  <c:v>1935.0</c:v>
                </c:pt>
                <c:pt idx="66" formatCode="0">
                  <c:v>1936.0</c:v>
                </c:pt>
                <c:pt idx="67" formatCode="0">
                  <c:v>1937.0</c:v>
                </c:pt>
                <c:pt idx="68" formatCode="0">
                  <c:v>1938.0</c:v>
                </c:pt>
                <c:pt idx="69" formatCode="0">
                  <c:v>1939.0</c:v>
                </c:pt>
                <c:pt idx="70" formatCode="0">
                  <c:v>1940.0</c:v>
                </c:pt>
                <c:pt idx="71" formatCode="0">
                  <c:v>1941.0</c:v>
                </c:pt>
                <c:pt idx="72" formatCode="0">
                  <c:v>1942.0</c:v>
                </c:pt>
                <c:pt idx="73" formatCode="0">
                  <c:v>1943.0</c:v>
                </c:pt>
                <c:pt idx="74" formatCode="0">
                  <c:v>1944.0</c:v>
                </c:pt>
                <c:pt idx="75" formatCode="0">
                  <c:v>1945.0</c:v>
                </c:pt>
                <c:pt idx="76" formatCode="0">
                  <c:v>1946.0</c:v>
                </c:pt>
                <c:pt idx="77" formatCode="0">
                  <c:v>1947.0</c:v>
                </c:pt>
                <c:pt idx="78" formatCode="0">
                  <c:v>1948.0</c:v>
                </c:pt>
                <c:pt idx="79" formatCode="0">
                  <c:v>1949.0</c:v>
                </c:pt>
                <c:pt idx="80" formatCode="0">
                  <c:v>1950.0</c:v>
                </c:pt>
                <c:pt idx="81" formatCode="0">
                  <c:v>1951.0</c:v>
                </c:pt>
                <c:pt idx="82" formatCode="0">
                  <c:v>1952.0</c:v>
                </c:pt>
                <c:pt idx="83" formatCode="0">
                  <c:v>1953.0</c:v>
                </c:pt>
                <c:pt idx="84" formatCode="0">
                  <c:v>1954.0</c:v>
                </c:pt>
                <c:pt idx="85" formatCode="0">
                  <c:v>1955.0</c:v>
                </c:pt>
                <c:pt idx="86" formatCode="0">
                  <c:v>1956.0</c:v>
                </c:pt>
                <c:pt idx="87" formatCode="0">
                  <c:v>1957.0</c:v>
                </c:pt>
                <c:pt idx="88" formatCode="0">
                  <c:v>1958.0</c:v>
                </c:pt>
                <c:pt idx="89" formatCode="0">
                  <c:v>1959.0</c:v>
                </c:pt>
                <c:pt idx="90" formatCode="0">
                  <c:v>1960.0</c:v>
                </c:pt>
                <c:pt idx="91" formatCode="0">
                  <c:v>1961.0</c:v>
                </c:pt>
                <c:pt idx="92" formatCode="0">
                  <c:v>1962.0</c:v>
                </c:pt>
                <c:pt idx="93" formatCode="0">
                  <c:v>1963.0</c:v>
                </c:pt>
                <c:pt idx="94" formatCode="0">
                  <c:v>1964.0</c:v>
                </c:pt>
                <c:pt idx="95" formatCode="0">
                  <c:v>1965.0</c:v>
                </c:pt>
                <c:pt idx="96" formatCode="0">
                  <c:v>1966.0</c:v>
                </c:pt>
                <c:pt idx="97" formatCode="0">
                  <c:v>1967.0</c:v>
                </c:pt>
                <c:pt idx="98" formatCode="0">
                  <c:v>1968.0</c:v>
                </c:pt>
                <c:pt idx="99" formatCode="0">
                  <c:v>1969.0</c:v>
                </c:pt>
                <c:pt idx="100" formatCode="0">
                  <c:v>1970.0</c:v>
                </c:pt>
                <c:pt idx="101" formatCode="0">
                  <c:v>1971.0</c:v>
                </c:pt>
                <c:pt idx="102" formatCode="0">
                  <c:v>1972.0</c:v>
                </c:pt>
                <c:pt idx="103" formatCode="0">
                  <c:v>1973.0</c:v>
                </c:pt>
                <c:pt idx="104" formatCode="0">
                  <c:v>1974.0</c:v>
                </c:pt>
                <c:pt idx="105" formatCode="0">
                  <c:v>1975.0</c:v>
                </c:pt>
                <c:pt idx="106" formatCode="0">
                  <c:v>1976.0</c:v>
                </c:pt>
                <c:pt idx="107" formatCode="0">
                  <c:v>1977.0</c:v>
                </c:pt>
                <c:pt idx="108" formatCode="0">
                  <c:v>1978.0</c:v>
                </c:pt>
                <c:pt idx="109" formatCode="0">
                  <c:v>1979.0</c:v>
                </c:pt>
                <c:pt idx="110" formatCode="0">
                  <c:v>1980.0</c:v>
                </c:pt>
                <c:pt idx="111" formatCode="0">
                  <c:v>1981.0</c:v>
                </c:pt>
                <c:pt idx="112" formatCode="0">
                  <c:v>1982.0</c:v>
                </c:pt>
                <c:pt idx="113" formatCode="0">
                  <c:v>1983.0</c:v>
                </c:pt>
                <c:pt idx="114" formatCode="0">
                  <c:v>1984.0</c:v>
                </c:pt>
                <c:pt idx="115" formatCode="0">
                  <c:v>1985.0</c:v>
                </c:pt>
                <c:pt idx="116" formatCode="0">
                  <c:v>1986.0</c:v>
                </c:pt>
                <c:pt idx="117" formatCode="0">
                  <c:v>1987.0</c:v>
                </c:pt>
                <c:pt idx="118" formatCode="0">
                  <c:v>1988.0</c:v>
                </c:pt>
                <c:pt idx="119" formatCode="0">
                  <c:v>1989.0</c:v>
                </c:pt>
                <c:pt idx="120" formatCode="0">
                  <c:v>1990.0</c:v>
                </c:pt>
                <c:pt idx="121" formatCode="0">
                  <c:v>1991.0</c:v>
                </c:pt>
                <c:pt idx="122" formatCode="0">
                  <c:v>1992.0</c:v>
                </c:pt>
                <c:pt idx="123" formatCode="0">
                  <c:v>1993.0</c:v>
                </c:pt>
                <c:pt idx="124" formatCode="0">
                  <c:v>1994.0</c:v>
                </c:pt>
                <c:pt idx="125" formatCode="0">
                  <c:v>1995.0</c:v>
                </c:pt>
                <c:pt idx="126" formatCode="0">
                  <c:v>1996.0</c:v>
                </c:pt>
                <c:pt idx="127" formatCode="0">
                  <c:v>1997.0</c:v>
                </c:pt>
                <c:pt idx="128" formatCode="0">
                  <c:v>1998.0</c:v>
                </c:pt>
                <c:pt idx="129" formatCode="0">
                  <c:v>1999.0</c:v>
                </c:pt>
                <c:pt idx="130" formatCode="0">
                  <c:v>2000.0</c:v>
                </c:pt>
                <c:pt idx="131" formatCode="0">
                  <c:v>2001.0</c:v>
                </c:pt>
                <c:pt idx="132" formatCode="0">
                  <c:v>2002.0</c:v>
                </c:pt>
                <c:pt idx="133" formatCode="0">
                  <c:v>2003.0</c:v>
                </c:pt>
                <c:pt idx="134" formatCode="0">
                  <c:v>2004.0</c:v>
                </c:pt>
                <c:pt idx="135" formatCode="0">
                  <c:v>2005.0</c:v>
                </c:pt>
                <c:pt idx="136" formatCode="0">
                  <c:v>2006.0</c:v>
                </c:pt>
                <c:pt idx="137" formatCode="0">
                  <c:v>2007.0</c:v>
                </c:pt>
                <c:pt idx="138" formatCode="0">
                  <c:v>2008.0</c:v>
                </c:pt>
                <c:pt idx="139" formatCode="0">
                  <c:v>2009.0</c:v>
                </c:pt>
                <c:pt idx="140" formatCode="0">
                  <c:v>2010.0</c:v>
                </c:pt>
                <c:pt idx="141" formatCode="0">
                  <c:v>2011.0</c:v>
                </c:pt>
              </c:numCache>
            </c:numRef>
          </c:cat>
          <c:val>
            <c:numRef>
              <c:f>Yearly!$N$2:$N$143</c:f>
              <c:numCache>
                <c:formatCode>General</c:formatCode>
                <c:ptCount val="142"/>
                <c:pt idx="3" formatCode="0.00">
                  <c:v>33.92</c:v>
                </c:pt>
                <c:pt idx="4" formatCode="0.00">
                  <c:v>30.75999999999999</c:v>
                </c:pt>
                <c:pt idx="5" formatCode="0.00">
                  <c:v>35.83</c:v>
                </c:pt>
                <c:pt idx="6" formatCode="0.00">
                  <c:v>36.65</c:v>
                </c:pt>
                <c:pt idx="7" formatCode="0.00">
                  <c:v>35.16000000000001</c:v>
                </c:pt>
                <c:pt idx="8" formatCode="0.00">
                  <c:v>34.53</c:v>
                </c:pt>
                <c:pt idx="9" formatCode="0.00">
                  <c:v>28.24</c:v>
                </c:pt>
                <c:pt idx="10" formatCode="0.00">
                  <c:v>30.95</c:v>
                </c:pt>
                <c:pt idx="11" formatCode="0.00">
                  <c:v>44.16000000000001</c:v>
                </c:pt>
                <c:pt idx="12" formatCode="0.00">
                  <c:v>33.4</c:v>
                </c:pt>
                <c:pt idx="13" formatCode="0.00">
                  <c:v>34.54</c:v>
                </c:pt>
                <c:pt idx="14" formatCode="0.00">
                  <c:v>35.59</c:v>
                </c:pt>
                <c:pt idx="15" formatCode="0.00">
                  <c:v>32.23000000000001</c:v>
                </c:pt>
                <c:pt idx="16" formatCode="0.00">
                  <c:v>24.71</c:v>
                </c:pt>
                <c:pt idx="17" formatCode="0.00">
                  <c:v>26.31000000000001</c:v>
                </c:pt>
                <c:pt idx="18" formatCode="0.00">
                  <c:v>31.43999999999999</c:v>
                </c:pt>
                <c:pt idx="19" formatCode="0.00">
                  <c:v>24.95</c:v>
                </c:pt>
                <c:pt idx="20" formatCode="0.00">
                  <c:v>29.71</c:v>
                </c:pt>
                <c:pt idx="21" formatCode="0.00">
                  <c:v>32.57</c:v>
                </c:pt>
                <c:pt idx="22" formatCode="0.00">
                  <c:v>34.82</c:v>
                </c:pt>
                <c:pt idx="23" formatCode="0.00">
                  <c:v>21.84</c:v>
                </c:pt>
                <c:pt idx="24" formatCode="0.00">
                  <c:v>20.32999999999999</c:v>
                </c:pt>
                <c:pt idx="25" formatCode="0.00">
                  <c:v>25.57</c:v>
                </c:pt>
                <c:pt idx="26" formatCode="0.00">
                  <c:v>34.44</c:v>
                </c:pt>
                <c:pt idx="27" formatCode="0.00">
                  <c:v>26.13000000000001</c:v>
                </c:pt>
                <c:pt idx="28" formatCode="0.00">
                  <c:v>32.48</c:v>
                </c:pt>
                <c:pt idx="29" formatCode="0.00">
                  <c:v>29.23</c:v>
                </c:pt>
                <c:pt idx="30" formatCode="0.00">
                  <c:v>33.66000000000001</c:v>
                </c:pt>
                <c:pt idx="31" formatCode="0.00">
                  <c:v>24.54</c:v>
                </c:pt>
                <c:pt idx="32" formatCode="0.00">
                  <c:v>39.95</c:v>
                </c:pt>
                <c:pt idx="33" formatCode="0.00">
                  <c:v>32.75</c:v>
                </c:pt>
                <c:pt idx="34" formatCode="0.00">
                  <c:v>29.65000000000001</c:v>
                </c:pt>
                <c:pt idx="35" formatCode="0.00">
                  <c:v>35.98</c:v>
                </c:pt>
                <c:pt idx="36" formatCode="0.00">
                  <c:v>29.66</c:v>
                </c:pt>
                <c:pt idx="37" formatCode="0.00">
                  <c:v>32.63</c:v>
                </c:pt>
                <c:pt idx="38" formatCode="0.00">
                  <c:v>34.24</c:v>
                </c:pt>
                <c:pt idx="39" formatCode="0.00">
                  <c:v>40.47</c:v>
                </c:pt>
                <c:pt idx="40" formatCode="0.00">
                  <c:v>20.54</c:v>
                </c:pt>
                <c:pt idx="41" formatCode="0.00">
                  <c:v>31.63000000000001</c:v>
                </c:pt>
                <c:pt idx="42" formatCode="0.00">
                  <c:v>27.71</c:v>
                </c:pt>
                <c:pt idx="43" formatCode="0.00">
                  <c:v>29.57</c:v>
                </c:pt>
                <c:pt idx="44" formatCode="0.00">
                  <c:v>30.77</c:v>
                </c:pt>
                <c:pt idx="45" formatCode="0.00">
                  <c:v>40.68</c:v>
                </c:pt>
                <c:pt idx="46" formatCode="0.00">
                  <c:v>30.56</c:v>
                </c:pt>
                <c:pt idx="47" formatCode="0.00">
                  <c:v>27.35</c:v>
                </c:pt>
                <c:pt idx="48" formatCode="0.00">
                  <c:v>30.36</c:v>
                </c:pt>
                <c:pt idx="49" formatCode="0.00">
                  <c:v>35.52</c:v>
                </c:pt>
                <c:pt idx="50" formatCode="0.00">
                  <c:v>27.53</c:v>
                </c:pt>
                <c:pt idx="51" formatCode="0.00">
                  <c:v>31.11000000000001</c:v>
                </c:pt>
                <c:pt idx="52" formatCode="0.00">
                  <c:v>29.12</c:v>
                </c:pt>
                <c:pt idx="53" formatCode="0.00">
                  <c:v>28.53</c:v>
                </c:pt>
                <c:pt idx="54" formatCode="0.00">
                  <c:v>30.35</c:v>
                </c:pt>
                <c:pt idx="55" formatCode="0.00">
                  <c:v>28.61000000000001</c:v>
                </c:pt>
                <c:pt idx="56" formatCode="0.00">
                  <c:v>33.75</c:v>
                </c:pt>
                <c:pt idx="57" formatCode="0.00">
                  <c:v>30.8</c:v>
                </c:pt>
                <c:pt idx="58" formatCode="0.00">
                  <c:v>35.66000000000001</c:v>
                </c:pt>
                <c:pt idx="59" formatCode="0.00">
                  <c:v>31.18</c:v>
                </c:pt>
                <c:pt idx="60" formatCode="0.00">
                  <c:v>25.5</c:v>
                </c:pt>
                <c:pt idx="61" formatCode="0.00">
                  <c:v>35.17</c:v>
                </c:pt>
                <c:pt idx="62" formatCode="0.00">
                  <c:v>32.86</c:v>
                </c:pt>
                <c:pt idx="63" formatCode="0.00">
                  <c:v>26.14</c:v>
                </c:pt>
                <c:pt idx="64" formatCode="0.00">
                  <c:v>26.3</c:v>
                </c:pt>
                <c:pt idx="65" formatCode="0.00">
                  <c:v>33.92</c:v>
                </c:pt>
                <c:pt idx="66" formatCode="0.00">
                  <c:v>25.81000000000001</c:v>
                </c:pt>
                <c:pt idx="67" formatCode="0.00">
                  <c:v>26.39</c:v>
                </c:pt>
                <c:pt idx="68" formatCode="0.00">
                  <c:v>35.17</c:v>
                </c:pt>
                <c:pt idx="69" formatCode="0.00">
                  <c:v>25.77</c:v>
                </c:pt>
                <c:pt idx="70" formatCode="0.00">
                  <c:v>29.24</c:v>
                </c:pt>
                <c:pt idx="71" formatCode="0.00">
                  <c:v>37.48</c:v>
                </c:pt>
                <c:pt idx="72" formatCode="0.00">
                  <c:v>33.01</c:v>
                </c:pt>
                <c:pt idx="73" formatCode="0.00">
                  <c:v>30.47</c:v>
                </c:pt>
                <c:pt idx="74" formatCode="0.00">
                  <c:v>38.33</c:v>
                </c:pt>
                <c:pt idx="75" formatCode="0.00">
                  <c:v>35.95</c:v>
                </c:pt>
                <c:pt idx="76" formatCode="0.00">
                  <c:v>34.77</c:v>
                </c:pt>
                <c:pt idx="77" formatCode="0.00">
                  <c:v>33.96</c:v>
                </c:pt>
                <c:pt idx="78" formatCode="0.00">
                  <c:v>27.74</c:v>
                </c:pt>
                <c:pt idx="79" formatCode="0.00">
                  <c:v>29.87</c:v>
                </c:pt>
                <c:pt idx="80" formatCode="0.00">
                  <c:v>28.18</c:v>
                </c:pt>
                <c:pt idx="81" formatCode="0.00">
                  <c:v>39.59</c:v>
                </c:pt>
                <c:pt idx="82" formatCode="0.00">
                  <c:v>28.65000000000001</c:v>
                </c:pt>
                <c:pt idx="83" formatCode="0.00">
                  <c:v>23.93</c:v>
                </c:pt>
                <c:pt idx="84" formatCode="0.00">
                  <c:v>32.41</c:v>
                </c:pt>
                <c:pt idx="85" formatCode="0.00">
                  <c:v>22.43999999999999</c:v>
                </c:pt>
                <c:pt idx="86" formatCode="0.00">
                  <c:v>22.89</c:v>
                </c:pt>
                <c:pt idx="87" formatCode="0.00">
                  <c:v>30.82</c:v>
                </c:pt>
                <c:pt idx="88" formatCode="0.00">
                  <c:v>25.88</c:v>
                </c:pt>
                <c:pt idx="89" formatCode="0.00">
                  <c:v>36.66000000000001</c:v>
                </c:pt>
                <c:pt idx="90" formatCode="0.00">
                  <c:v>32.95</c:v>
                </c:pt>
                <c:pt idx="91" formatCode="0.00">
                  <c:v>36.46</c:v>
                </c:pt>
                <c:pt idx="92" formatCode="0.00">
                  <c:v>29.74</c:v>
                </c:pt>
                <c:pt idx="93" formatCode="0.00">
                  <c:v>25.75999999999999</c:v>
                </c:pt>
                <c:pt idx="94" formatCode="0.00">
                  <c:v>29.84</c:v>
                </c:pt>
                <c:pt idx="95" formatCode="0.00">
                  <c:v>38.59</c:v>
                </c:pt>
                <c:pt idx="96" formatCode="0.00">
                  <c:v>24.27</c:v>
                </c:pt>
                <c:pt idx="97" formatCode="0.00">
                  <c:v>30.17</c:v>
                </c:pt>
                <c:pt idx="98" formatCode="0.00">
                  <c:v>30.52</c:v>
                </c:pt>
                <c:pt idx="99" formatCode="0.00">
                  <c:v>33.21</c:v>
                </c:pt>
                <c:pt idx="100" formatCode="0.00">
                  <c:v>32.83</c:v>
                </c:pt>
                <c:pt idx="101" formatCode="0.00">
                  <c:v>28.01</c:v>
                </c:pt>
                <c:pt idx="102" formatCode="0.00">
                  <c:v>34.83</c:v>
                </c:pt>
                <c:pt idx="103" formatCode="0.00">
                  <c:v>41.79000000000001</c:v>
                </c:pt>
                <c:pt idx="104" formatCode="0.00">
                  <c:v>30.33000000000001</c:v>
                </c:pt>
                <c:pt idx="105" formatCode="0.00">
                  <c:v>28.41999999999999</c:v>
                </c:pt>
                <c:pt idx="106" formatCode="0.00">
                  <c:v>22.73</c:v>
                </c:pt>
                <c:pt idx="107" formatCode="0.00">
                  <c:v>35.22000000000001</c:v>
                </c:pt>
                <c:pt idx="108" formatCode="0.00">
                  <c:v>32.93</c:v>
                </c:pt>
                <c:pt idx="109" formatCode="0.00">
                  <c:v>31.89</c:v>
                </c:pt>
                <c:pt idx="110" formatCode="0.00">
                  <c:v>28.08</c:v>
                </c:pt>
                <c:pt idx="111" formatCode="0.00">
                  <c:v>31.41999999999999</c:v>
                </c:pt>
                <c:pt idx="112" formatCode="0.00">
                  <c:v>39.03</c:v>
                </c:pt>
                <c:pt idx="113" formatCode="0.00">
                  <c:v>33.66000000000001</c:v>
                </c:pt>
                <c:pt idx="114" formatCode="0.00">
                  <c:v>35.45</c:v>
                </c:pt>
                <c:pt idx="115" formatCode="0.00">
                  <c:v>30.49</c:v>
                </c:pt>
                <c:pt idx="116" formatCode="0.00">
                  <c:v>37.7</c:v>
                </c:pt>
                <c:pt idx="117" formatCode="0.00">
                  <c:v>31.47</c:v>
                </c:pt>
                <c:pt idx="118" formatCode="0.00">
                  <c:v>20.1</c:v>
                </c:pt>
                <c:pt idx="119" formatCode="0.00">
                  <c:v>23.91999999999999</c:v>
                </c:pt>
                <c:pt idx="120" formatCode="0.00">
                  <c:v>36.27</c:v>
                </c:pt>
                <c:pt idx="121" formatCode="0.00">
                  <c:v>35.66000000000001</c:v>
                </c:pt>
                <c:pt idx="122" formatCode="0.00">
                  <c:v>35.19000000000001</c:v>
                </c:pt>
                <c:pt idx="123" formatCode="0.00">
                  <c:v>46.21</c:v>
                </c:pt>
                <c:pt idx="124" formatCode="0.00">
                  <c:v>28.34</c:v>
                </c:pt>
                <c:pt idx="125" formatCode="0.00">
                  <c:v>31.27</c:v>
                </c:pt>
                <c:pt idx="126" formatCode="0.00">
                  <c:v>32.52</c:v>
                </c:pt>
                <c:pt idx="127" formatCode="0.00">
                  <c:v>28.88</c:v>
                </c:pt>
                <c:pt idx="128" formatCode="0.00">
                  <c:v>39.17</c:v>
                </c:pt>
                <c:pt idx="129" formatCode="0.00">
                  <c:v>31.08</c:v>
                </c:pt>
                <c:pt idx="130" formatCode="0.00">
                  <c:v>28.81000000000001</c:v>
                </c:pt>
                <c:pt idx="131" formatCode="0.00">
                  <c:v>34.08</c:v>
                </c:pt>
                <c:pt idx="132" formatCode="0.00">
                  <c:v>28.2</c:v>
                </c:pt>
                <c:pt idx="133" formatCode="0.00">
                  <c:v>28.05</c:v>
                </c:pt>
                <c:pt idx="134" formatCode="0.00">
                  <c:v>33.08</c:v>
                </c:pt>
                <c:pt idx="135" formatCode="0.00">
                  <c:v>28.3</c:v>
                </c:pt>
                <c:pt idx="136" formatCode="0.00">
                  <c:v>31.36</c:v>
                </c:pt>
                <c:pt idx="137" formatCode="0.00">
                  <c:v>40.82</c:v>
                </c:pt>
                <c:pt idx="138" formatCode="0.00">
                  <c:v>41.9</c:v>
                </c:pt>
                <c:pt idx="139" formatCode="0.00">
                  <c:v>38.36</c:v>
                </c:pt>
                <c:pt idx="140" formatCode="0.00">
                  <c:v>42.37</c:v>
                </c:pt>
                <c:pt idx="141">
                  <c:v>28.93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4822632"/>
        <c:axId val="831022040"/>
      </c:lineChart>
      <c:catAx>
        <c:axId val="654822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Year</a:t>
                </a:r>
              </a:p>
            </c:rich>
          </c:tx>
          <c:layout>
            <c:manualLayout>
              <c:xMode val="edge"/>
              <c:yMode val="edge"/>
              <c:x val="0.483998466483825"/>
              <c:y val="0.94357342736738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31022040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831022040"/>
        <c:scaling>
          <c:orientation val="minMax"/>
          <c:max val="50.0"/>
          <c:min val="1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Total</a:t>
                </a:r>
                <a:r>
                  <a:rPr lang="en-US" sz="1400" baseline="0"/>
                  <a:t> Average Precipitation (inches)</a:t>
                </a:r>
                <a:endParaRPr lang="en-US" sz="1400"/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54822632"/>
        <c:crosses val="autoZero"/>
        <c:crossBetween val="between"/>
      </c:valAx>
      <c:spPr>
        <a:gradFill>
          <a:gsLst>
            <a:gs pos="0">
              <a:srgbClr val="EEF8E4"/>
            </a:gs>
            <a:gs pos="100000">
              <a:srgbClr val="A4D76B"/>
            </a:gs>
          </a:gsLst>
          <a:lin ang="5400000" scaled="0"/>
        </a:gradFill>
      </c:spPr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8EC09-98C1-4230-A213-FA5AE5122305}" type="datetimeFigureOut">
              <a:rPr lang="en-US" smtClean="0"/>
              <a:pPr/>
              <a:t>1/8/13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C736F-67DC-4AD6-B39F-F449EC149D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9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C736F-67DC-4AD6-B39F-F449EC149DB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14385"/>
            <a:ext cx="9144000" cy="5743615"/>
          </a:xfrm>
          <a:prstGeom prst="rect">
            <a:avLst/>
          </a:prstGeom>
          <a:solidFill>
            <a:srgbClr val="006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5914-DF5F-5E46-9073-4E5C0EB1EA53}" type="datetimeFigureOut">
              <a:rPr lang="en-US" smtClean="0"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A48B-FB17-344D-91D5-BEC7B738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9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5914-DF5F-5E46-9073-4E5C0EB1EA53}" type="datetimeFigureOut">
              <a:rPr lang="en-US" smtClean="0"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A48B-FB17-344D-91D5-BEC7B738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92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5914-DF5F-5E46-9073-4E5C0EB1EA53}" type="datetimeFigureOut">
              <a:rPr lang="en-US" smtClean="0"/>
              <a:t>1/8/13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A48B-FB17-344D-91D5-BEC7B738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48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5914-DF5F-5E46-9073-4E5C0EB1EA53}" type="datetimeFigureOut">
              <a:rPr lang="en-US" smtClean="0"/>
              <a:t>1/8/13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A48B-FB17-344D-91D5-BEC7B738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72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5914-DF5F-5E46-9073-4E5C0EB1EA53}" type="datetimeFigureOut">
              <a:rPr lang="en-US" smtClean="0"/>
              <a:t>1/8/13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A48B-FB17-344D-91D5-BEC7B738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90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5914-DF5F-5E46-9073-4E5C0EB1EA53}" type="datetimeFigureOut">
              <a:rPr lang="en-US" smtClean="0"/>
              <a:t>1/8/13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A48B-FB17-344D-91D5-BEC7B738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12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5914-DF5F-5E46-9073-4E5C0EB1EA53}" type="datetimeFigureOut">
              <a:rPr lang="en-US" smtClean="0"/>
              <a:t>1/8/13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A48B-FB17-344D-91D5-BEC7B738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55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5914-DF5F-5E46-9073-4E5C0EB1EA53}" type="datetimeFigureOut">
              <a:rPr lang="en-US" smtClean="0"/>
              <a:t>1/8/13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A48B-FB17-344D-91D5-BEC7B738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74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5914-DF5F-5E46-9073-4E5C0EB1EA53}" type="datetimeFigureOut">
              <a:rPr lang="en-US" smtClean="0"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A48B-FB17-344D-91D5-BEC7B738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35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5914-DF5F-5E46-9073-4E5C0EB1EA53}" type="datetimeFigureOut">
              <a:rPr lang="en-US" smtClean="0"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A48B-FB17-344D-91D5-BEC7B738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1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51062"/>
            <a:ext cx="4038600" cy="408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51062"/>
            <a:ext cx="4038600" cy="408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7806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17824"/>
            <a:ext cx="4040188" cy="3362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7806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17824"/>
            <a:ext cx="4041775" cy="3362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8100"/>
            <a:ext cx="3008313" cy="749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01751"/>
            <a:ext cx="5111750" cy="5035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279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114385"/>
            <a:ext cx="9144000" cy="5743615"/>
          </a:xfrm>
          <a:prstGeom prst="rect">
            <a:avLst/>
          </a:prstGeom>
          <a:solidFill>
            <a:srgbClr val="006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SP World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1261" y="469900"/>
            <a:ext cx="8875059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SP Foote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4604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2" y="1490165"/>
            <a:ext cx="2847274" cy="5016995"/>
          </a:xfrm>
        </p:spPr>
        <p:txBody>
          <a:bodyPr/>
          <a:lstStyle>
            <a:lvl1pPr marL="0" indent="0" algn="r">
              <a:buNone/>
              <a:defRPr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5914-DF5F-5E46-9073-4E5C0EB1EA53}" type="datetimeFigureOut">
              <a:rPr lang="en-US" smtClean="0"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A48B-FB17-344D-91D5-BEC7B738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1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318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63762"/>
            <a:ext cx="8229600" cy="4330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507161"/>
            <a:ext cx="874972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1EC58335-179D-0D45-BDC9-9A615D158F0F}" type="datetimeFigureOut">
              <a:rPr lang="en-US" smtClean="0"/>
              <a:pPr/>
              <a:t>1/8/13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2173" y="6507161"/>
            <a:ext cx="2895600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2873" y="6507161"/>
            <a:ext cx="483926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DA1FB041-706C-CF48-8DEF-97EEE89FE4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SP Footer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9144000" cy="11460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63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67AC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None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292100" indent="-2921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2500" kern="1200">
          <a:solidFill>
            <a:schemeClr val="tx1"/>
          </a:solidFill>
          <a:latin typeface="Arial"/>
          <a:ea typeface="+mn-ea"/>
          <a:cs typeface="Arial"/>
        </a:defRPr>
      </a:lvl2pPr>
      <a:lvl3pPr marL="635000" indent="-3429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3pPr>
      <a:lvl4pPr marL="977900" indent="-3429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257300" indent="-2794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35914-DF5F-5E46-9073-4E5C0EB1EA53}" type="datetimeFigureOut">
              <a:rPr lang="en-US" smtClean="0"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4A48B-FB17-344D-91D5-BEC7B738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9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736600" y="3014132"/>
            <a:ext cx="7391400" cy="1871134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/>
              <a:t>Jerry L. Hatfield and </a:t>
            </a:r>
            <a:r>
              <a:rPr lang="en-US" sz="4000" b="1" dirty="0"/>
              <a:t>Eugene S. </a:t>
            </a:r>
            <a:r>
              <a:rPr lang="en-US" sz="4000" b="1" dirty="0" smtClean="0"/>
              <a:t>Takle</a:t>
            </a:r>
          </a:p>
          <a:p>
            <a:r>
              <a:rPr lang="en-US" sz="3000" dirty="0"/>
              <a:t/>
            </a:r>
            <a:br>
              <a:rPr lang="en-US" sz="3000" dirty="0"/>
            </a:br>
            <a:r>
              <a:rPr lang="en-US" dirty="0"/>
              <a:t>Convening Lead </a:t>
            </a:r>
            <a:r>
              <a:rPr lang="en-US" dirty="0" smtClean="0"/>
              <a:t>Authors</a:t>
            </a:r>
            <a:endParaRPr lang="en-US" dirty="0"/>
          </a:p>
          <a:p>
            <a:r>
              <a:rPr lang="en-US" dirty="0" smtClean="0"/>
              <a:t>Agriculture Chapter</a:t>
            </a:r>
            <a:endParaRPr lang="en-US" dirty="0"/>
          </a:p>
          <a:p>
            <a:r>
              <a:rPr lang="en-US" dirty="0" smtClean="0"/>
              <a:t>National </a:t>
            </a:r>
            <a:r>
              <a:rPr lang="en-US" dirty="0"/>
              <a:t>Climate Assessment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2400" b="1" dirty="0" err="1" smtClean="0">
                <a:solidFill>
                  <a:schemeClr val="bg1"/>
                </a:solidFill>
              </a:rPr>
              <a:t>gstakle</a:t>
            </a:r>
            <a:r>
              <a:rPr lang="en-US" sz="2400" b="1" dirty="0" err="1">
                <a:solidFill>
                  <a:schemeClr val="bg1"/>
                </a:solidFill>
              </a:rPr>
              <a:t>@iastate.edu</a:t>
            </a:r>
            <a:endParaRPr lang="en-US" sz="24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398612" y="5943599"/>
            <a:ext cx="184666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94367"/>
            <a:ext cx="9144000" cy="1371600"/>
          </a:xfrm>
          <a:effectLst>
            <a:outerShdw blurRad="50800" dist="25399" dir="16200000" algn="ctr" rotWithShape="0">
              <a:srgbClr val="FFFFFF">
                <a:alpha val="75000"/>
              </a:srgbClr>
            </a:outerShdw>
          </a:effectLst>
        </p:spPr>
        <p:txBody>
          <a:bodyPr>
            <a:noAutofit/>
          </a:bodyPr>
          <a:lstStyle/>
          <a:p>
            <a:r>
              <a:rPr lang="en-US" sz="4000" dirty="0" smtClean="0"/>
              <a:t>Climate </a:t>
            </a:r>
            <a:r>
              <a:rPr lang="en-US" sz="4000" dirty="0"/>
              <a:t>Effects on Agriculture</a:t>
            </a:r>
            <a:br>
              <a:rPr lang="en-US" sz="4000" dirty="0"/>
            </a:br>
            <a:endParaRPr lang="en-US" sz="3200" b="1" dirty="0" smtClean="0">
              <a:latin typeface="Times New Roman" pitchFamily="-11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9068" y="5358823"/>
            <a:ext cx="71289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News from the National Climate Assessment, Hot off the Press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</a:rPr>
              <a:t>25</a:t>
            </a:r>
            <a:r>
              <a:rPr lang="en-US" b="1" baseline="30000" dirty="0" smtClean="0">
                <a:solidFill>
                  <a:srgbClr val="FFFFFF"/>
                </a:solidFill>
              </a:rPr>
              <a:t>th</a:t>
            </a:r>
            <a:r>
              <a:rPr lang="en-US" b="1" dirty="0" smtClean="0">
                <a:solidFill>
                  <a:srgbClr val="FFFFFF"/>
                </a:solidFill>
              </a:rPr>
              <a:t> Conference on Climate Variability and Change 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</a:rPr>
              <a:t>93</a:t>
            </a:r>
            <a:r>
              <a:rPr lang="en-US" b="1" baseline="30000" dirty="0" smtClean="0">
                <a:solidFill>
                  <a:srgbClr val="FFFFFF"/>
                </a:solidFill>
              </a:rPr>
              <a:t>rd</a:t>
            </a:r>
            <a:r>
              <a:rPr lang="en-US" b="1" dirty="0" smtClean="0">
                <a:solidFill>
                  <a:srgbClr val="FFFFFF"/>
                </a:solidFill>
              </a:rPr>
              <a:t> American Meteorological Society Annual </a:t>
            </a:r>
            <a:r>
              <a:rPr lang="en-US" b="1" dirty="0" smtClean="0">
                <a:solidFill>
                  <a:srgbClr val="FFFFFF"/>
                </a:solidFill>
              </a:rPr>
              <a:t>Meeting</a:t>
            </a:r>
          </a:p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9 January 2013</a:t>
            </a:r>
            <a:endParaRPr lang="en-US" sz="1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069664"/>
            <a:ext cx="88392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800" dirty="0" smtClean="0"/>
              <a:t>Current </a:t>
            </a:r>
            <a:r>
              <a:rPr lang="en-US" sz="2800" dirty="0" smtClean="0"/>
              <a:t>Adaptations Enable Producers to Maintain High Yields (Iowa Example):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2463525"/>
            <a:ext cx="7747000" cy="3607075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Longer growing season:  </a:t>
            </a:r>
            <a:r>
              <a:rPr lang="en-US" sz="2000" dirty="0" smtClean="0">
                <a:solidFill>
                  <a:srgbClr val="708F24"/>
                </a:solidFill>
              </a:rPr>
              <a:t>plant earlier, plant longer season hybrids, harvest later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Wetter springs</a:t>
            </a:r>
            <a:r>
              <a:rPr lang="en-US" sz="2000" dirty="0" smtClean="0">
                <a:solidFill>
                  <a:srgbClr val="708F24"/>
                </a:solidFill>
              </a:rPr>
              <a:t>:  larger machinery enables planting in smaller weather windows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More summer precipitation</a:t>
            </a:r>
            <a:r>
              <a:rPr lang="en-US" sz="2000" dirty="0" smtClean="0">
                <a:solidFill>
                  <a:srgbClr val="708F24"/>
                </a:solidFill>
              </a:rPr>
              <a:t>:  higher planting densities for higher yields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Wetter springs and summers:  </a:t>
            </a:r>
            <a:r>
              <a:rPr lang="en-US" sz="2000" dirty="0" smtClean="0">
                <a:solidFill>
                  <a:srgbClr val="708F24"/>
                </a:solidFill>
              </a:rPr>
              <a:t>more subsurface drainage tile is being installed, closer spacing, sloped surfaces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Fewer extreme heat events:  </a:t>
            </a:r>
            <a:r>
              <a:rPr lang="en-US" sz="2000" dirty="0" smtClean="0">
                <a:solidFill>
                  <a:srgbClr val="708F24"/>
                </a:solidFill>
              </a:rPr>
              <a:t>higher planting densities, fewer pollination failures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Higher humidity:</a:t>
            </a:r>
            <a:r>
              <a:rPr lang="en-US" sz="2000" dirty="0" smtClean="0">
                <a:solidFill>
                  <a:srgbClr val="C2251F"/>
                </a:solidFill>
              </a:rPr>
              <a:t>  </a:t>
            </a:r>
            <a:r>
              <a:rPr lang="en-US" sz="2000" dirty="0" smtClean="0">
                <a:solidFill>
                  <a:srgbClr val="708F24"/>
                </a:solidFill>
              </a:rPr>
              <a:t>more spraying for pathogens favored by moist conditions. more problems with fall crop dry-down, wider bean heads for faster harvest due to shorter harvest period during the daytime.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Drier autumns:</a:t>
            </a:r>
            <a:r>
              <a:rPr lang="en-US" sz="2000" dirty="0" smtClean="0">
                <a:solidFill>
                  <a:srgbClr val="020F62"/>
                </a:solidFill>
              </a:rPr>
              <a:t>  </a:t>
            </a:r>
            <a:r>
              <a:rPr lang="en-US" sz="2000" dirty="0" smtClean="0">
                <a:solidFill>
                  <a:srgbClr val="708F24"/>
                </a:solidFill>
              </a:rPr>
              <a:t>delay harvest to take advantage of natural dry-down conditions, thereby reducing fuel costs</a:t>
            </a:r>
            <a:r>
              <a:rPr lang="en-US" sz="2400" dirty="0" smtClean="0">
                <a:solidFill>
                  <a:srgbClr val="708F24"/>
                </a:solidFill>
              </a:rPr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0500" y="5715000"/>
            <a:ext cx="8839200" cy="952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67AC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en-US" sz="2400" dirty="0" smtClean="0"/>
              <a:t>Future Climate Change Will Demand New Innovations for Successful Adaptation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015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4000" y="1133270"/>
            <a:ext cx="8602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7AC"/>
                </a:solidFill>
              </a:rPr>
              <a:t>Harvest Area (2000) for Maize and Soybeans</a:t>
            </a:r>
            <a:endParaRPr lang="en-US" sz="2400" b="1" dirty="0">
              <a:solidFill>
                <a:srgbClr val="0067AC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2113280"/>
            <a:ext cx="4279900" cy="261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Not Availab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3600" y="2113280"/>
            <a:ext cx="1041400" cy="144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0300" y="4064000"/>
            <a:ext cx="3915833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Not Availab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0" y="5029200"/>
            <a:ext cx="1524000" cy="171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751233" y="3276600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Soybeans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4000" y="4826000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Maize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 rot="18286563">
            <a:off x="2271593" y="2115922"/>
            <a:ext cx="812800" cy="154164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18286563">
            <a:off x="6792793" y="4160622"/>
            <a:ext cx="812800" cy="154164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16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ize &amp; climate chan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3467"/>
            <a:ext cx="9144000" cy="49445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000" y="1133270"/>
            <a:ext cx="8602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7AC"/>
                </a:solidFill>
              </a:rPr>
              <a:t>Changes in Simulated Maize Yields Under Four GCM Future Scenario Climates (2050-2000)</a:t>
            </a:r>
            <a:endParaRPr lang="en-US" sz="2400" b="1" dirty="0">
              <a:solidFill>
                <a:srgbClr val="0067A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9200" y="4800600"/>
            <a:ext cx="128693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Takle, </a:t>
            </a:r>
            <a:r>
              <a:rPr lang="en-US" sz="900" dirty="0" smtClean="0"/>
              <a:t>ES, D </a:t>
            </a:r>
            <a:r>
              <a:rPr lang="en-US" sz="900" dirty="0"/>
              <a:t>Gustafson, R</a:t>
            </a:r>
            <a:r>
              <a:rPr lang="en-US" sz="900" dirty="0" smtClean="0"/>
              <a:t> </a:t>
            </a:r>
            <a:r>
              <a:rPr lang="en-US" sz="900" dirty="0" err="1"/>
              <a:t>Beachy</a:t>
            </a:r>
            <a:r>
              <a:rPr lang="en-US" sz="900" dirty="0"/>
              <a:t>, </a:t>
            </a:r>
            <a:r>
              <a:rPr lang="en-US" sz="900" dirty="0" smtClean="0"/>
              <a:t>GC </a:t>
            </a:r>
            <a:r>
              <a:rPr lang="en-US" sz="900" dirty="0"/>
              <a:t>Nelson, </a:t>
            </a:r>
            <a:r>
              <a:rPr lang="en-US" sz="900" dirty="0" smtClean="0"/>
              <a:t>D </a:t>
            </a:r>
            <a:r>
              <a:rPr lang="en-US" sz="900" dirty="0"/>
              <a:t>Mason-</a:t>
            </a:r>
            <a:r>
              <a:rPr lang="en-US" sz="900" dirty="0" err="1"/>
              <a:t>D’Croz</a:t>
            </a:r>
            <a:r>
              <a:rPr lang="en-US" sz="900" dirty="0"/>
              <a:t>, and A</a:t>
            </a:r>
            <a:r>
              <a:rPr lang="en-US" sz="900" dirty="0" smtClean="0"/>
              <a:t> </a:t>
            </a:r>
            <a:r>
              <a:rPr lang="en-US" sz="900" dirty="0"/>
              <a:t>Palazzo, 2011:  US Food Security and Climate Change: Agriculture Futures.  </a:t>
            </a:r>
            <a:r>
              <a:rPr lang="en-US" sz="900" i="1" dirty="0" smtClean="0"/>
              <a:t>Int’l Conf. </a:t>
            </a:r>
            <a:r>
              <a:rPr lang="en-US" sz="900" i="1" dirty="0"/>
              <a:t>on Climate Change and Food Security</a:t>
            </a:r>
            <a:r>
              <a:rPr lang="en-US" sz="900" dirty="0"/>
              <a:t>.  Chinese Academy of </a:t>
            </a:r>
            <a:r>
              <a:rPr lang="en-US" sz="900" dirty="0" err="1"/>
              <a:t>Agriculural</a:t>
            </a:r>
            <a:r>
              <a:rPr lang="en-US" sz="900" dirty="0"/>
              <a:t> Sciences, Beijing, China</a:t>
            </a:r>
            <a:r>
              <a:rPr lang="en-US" sz="900" dirty="0" smtClean="0"/>
              <a:t>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60653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4000" y="1133270"/>
            <a:ext cx="8602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7AC"/>
                </a:solidFill>
              </a:rPr>
              <a:t>Changes in Simulated Soybean Yields Under Four GCM Future Scenario Climates (2050-2000)</a:t>
            </a:r>
            <a:endParaRPr lang="en-US" sz="2400" b="1" dirty="0">
              <a:solidFill>
                <a:srgbClr val="0067AC"/>
              </a:solidFill>
            </a:endParaRPr>
          </a:p>
        </p:txBody>
      </p:sp>
      <p:pic>
        <p:nvPicPr>
          <p:cNvPr id="6" name="Picture 5" descr="Soybeans &amp; climate chan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" y="1979083"/>
            <a:ext cx="9109075" cy="48503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69200" y="4800600"/>
            <a:ext cx="128693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Takle, </a:t>
            </a:r>
            <a:r>
              <a:rPr lang="en-US" sz="900" dirty="0" smtClean="0"/>
              <a:t>ES, D </a:t>
            </a:r>
            <a:r>
              <a:rPr lang="en-US" sz="900" dirty="0"/>
              <a:t>Gustafson, R</a:t>
            </a:r>
            <a:r>
              <a:rPr lang="en-US" sz="900" dirty="0" smtClean="0"/>
              <a:t> </a:t>
            </a:r>
            <a:r>
              <a:rPr lang="en-US" sz="900" dirty="0" err="1"/>
              <a:t>Beachy</a:t>
            </a:r>
            <a:r>
              <a:rPr lang="en-US" sz="900" dirty="0"/>
              <a:t>, </a:t>
            </a:r>
            <a:r>
              <a:rPr lang="en-US" sz="900" dirty="0" smtClean="0"/>
              <a:t>GC </a:t>
            </a:r>
            <a:r>
              <a:rPr lang="en-US" sz="900" dirty="0"/>
              <a:t>Nelson, </a:t>
            </a:r>
            <a:r>
              <a:rPr lang="en-US" sz="900" dirty="0" smtClean="0"/>
              <a:t>D </a:t>
            </a:r>
            <a:r>
              <a:rPr lang="en-US" sz="900" dirty="0"/>
              <a:t>Mason-</a:t>
            </a:r>
            <a:r>
              <a:rPr lang="en-US" sz="900" dirty="0" err="1"/>
              <a:t>D’Croz</a:t>
            </a:r>
            <a:r>
              <a:rPr lang="en-US" sz="900" dirty="0"/>
              <a:t>, and A</a:t>
            </a:r>
            <a:r>
              <a:rPr lang="en-US" sz="900" dirty="0" smtClean="0"/>
              <a:t> </a:t>
            </a:r>
            <a:r>
              <a:rPr lang="en-US" sz="900" dirty="0"/>
              <a:t>Palazzo, 2011:  US Food Security and Climate Change: Agriculture Futures.  </a:t>
            </a:r>
            <a:r>
              <a:rPr lang="en-US" sz="900" i="1" dirty="0" smtClean="0"/>
              <a:t>Int’l Conf. </a:t>
            </a:r>
            <a:r>
              <a:rPr lang="en-US" sz="900" i="1" dirty="0"/>
              <a:t>on Climate Change and Food Security</a:t>
            </a:r>
            <a:r>
              <a:rPr lang="en-US" sz="900" dirty="0"/>
              <a:t>.  Chinese Academy of </a:t>
            </a:r>
            <a:r>
              <a:rPr lang="en-US" sz="900" dirty="0" err="1"/>
              <a:t>Agriculural</a:t>
            </a:r>
            <a:r>
              <a:rPr lang="en-US" sz="900" dirty="0"/>
              <a:t> Sciences, Beijing, China</a:t>
            </a:r>
            <a:r>
              <a:rPr lang="en-US" sz="900" dirty="0" smtClean="0"/>
              <a:t>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94306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8001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NARCCAP Change in JJA Precipitation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84" y="2019300"/>
            <a:ext cx="2032215" cy="26299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499" y="2086088"/>
            <a:ext cx="2019300" cy="26132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086087"/>
            <a:ext cx="2019300" cy="26299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500" y="2086087"/>
            <a:ext cx="1960994" cy="261321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 rot="17457124">
            <a:off x="1597361" y="5432200"/>
            <a:ext cx="246576" cy="46449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17457124">
            <a:off x="7623937" y="3197883"/>
            <a:ext cx="246576" cy="46449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17457124">
            <a:off x="5661359" y="3229634"/>
            <a:ext cx="246576" cy="46449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17457124">
            <a:off x="3616660" y="3229633"/>
            <a:ext cx="246576" cy="46449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284" y="4474167"/>
            <a:ext cx="2032215" cy="238383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3499" y="4474167"/>
            <a:ext cx="1981201" cy="23838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2799" y="4474167"/>
            <a:ext cx="2044701" cy="238383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7500" y="4474167"/>
            <a:ext cx="1960994" cy="2383833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 rot="17457124">
            <a:off x="3616657" y="5470401"/>
            <a:ext cx="246576" cy="46449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rot="17457124">
            <a:off x="5661358" y="5483099"/>
            <a:ext cx="246576" cy="46449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rot="17457124">
            <a:off x="7655688" y="5483098"/>
            <a:ext cx="246576" cy="46449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 rot="17457124">
            <a:off x="1597360" y="5502151"/>
            <a:ext cx="246576" cy="46449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rot="17457124">
            <a:off x="1597361" y="3159352"/>
            <a:ext cx="246576" cy="46449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85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0666"/>
            <a:ext cx="8229600" cy="931862"/>
          </a:xfrm>
        </p:spPr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2690"/>
            <a:ext cx="8229600" cy="45799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708F24"/>
                </a:solidFill>
              </a:rPr>
              <a:t>Some but n</a:t>
            </a:r>
            <a:r>
              <a:rPr lang="en-US" dirty="0" smtClean="0">
                <a:solidFill>
                  <a:srgbClr val="708F24"/>
                </a:solidFill>
              </a:rPr>
              <a:t>ot all near-term climate changes are detrimental</a:t>
            </a:r>
          </a:p>
          <a:p>
            <a:endParaRPr lang="en-US" dirty="0" smtClean="0">
              <a:solidFill>
                <a:srgbClr val="708F24"/>
              </a:solidFill>
            </a:endParaRPr>
          </a:p>
          <a:p>
            <a:r>
              <a:rPr lang="en-US" dirty="0" smtClean="0">
                <a:solidFill>
                  <a:srgbClr val="708F24"/>
                </a:solidFill>
              </a:rPr>
              <a:t>Some pests and pathogens are favored under climate change</a:t>
            </a:r>
          </a:p>
          <a:p>
            <a:endParaRPr lang="en-US" dirty="0">
              <a:solidFill>
                <a:srgbClr val="708F24"/>
              </a:solidFill>
            </a:endParaRPr>
          </a:p>
          <a:p>
            <a:r>
              <a:rPr lang="en-US" dirty="0" smtClean="0">
                <a:solidFill>
                  <a:srgbClr val="708F24"/>
                </a:solidFill>
              </a:rPr>
              <a:t>Extreme events have long-term impact on agricultural assets as well as production declines</a:t>
            </a:r>
          </a:p>
          <a:p>
            <a:endParaRPr lang="en-US" dirty="0">
              <a:solidFill>
                <a:srgbClr val="708F24"/>
              </a:solidFill>
            </a:endParaRPr>
          </a:p>
          <a:p>
            <a:r>
              <a:rPr lang="en-US" dirty="0" smtClean="0">
                <a:solidFill>
                  <a:srgbClr val="708F24"/>
                </a:solidFill>
              </a:rPr>
              <a:t>Marginal areas of current production regions will experience challenges to local socioeconomic systems</a:t>
            </a:r>
            <a:endParaRPr lang="en-US" dirty="0" smtClean="0">
              <a:solidFill>
                <a:srgbClr val="708F24"/>
              </a:solidFill>
            </a:endParaRPr>
          </a:p>
          <a:p>
            <a:endParaRPr lang="en-US" dirty="0">
              <a:solidFill>
                <a:srgbClr val="708F24"/>
              </a:solidFill>
            </a:endParaRPr>
          </a:p>
          <a:p>
            <a:r>
              <a:rPr lang="en-US" dirty="0" smtClean="0">
                <a:solidFill>
                  <a:srgbClr val="708F24"/>
                </a:solidFill>
              </a:rPr>
              <a:t>Ongoing</a:t>
            </a:r>
            <a:r>
              <a:rPr lang="en-US" dirty="0" smtClean="0">
                <a:solidFill>
                  <a:srgbClr val="708F24"/>
                </a:solidFill>
              </a:rPr>
              <a:t> research seeks to understand impacts of US agriculture on future US and global food security </a:t>
            </a:r>
          </a:p>
          <a:p>
            <a:endParaRPr lang="en-US" dirty="0">
              <a:solidFill>
                <a:srgbClr val="708F24"/>
              </a:solidFill>
            </a:endParaRPr>
          </a:p>
          <a:p>
            <a:endParaRPr lang="en-US" dirty="0" smtClean="0">
              <a:solidFill>
                <a:srgbClr val="708F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78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del temp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87632"/>
            <a:ext cx="8699500" cy="49353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3700" y="6375400"/>
            <a:ext cx="836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Projected US summer surface temperature changes from a 16-model ensemble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16099" y="2120900"/>
            <a:ext cx="8064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+1-2</a:t>
            </a:r>
            <a:r>
              <a:rPr lang="en-US" b="1" baseline="30000" dirty="0" smtClean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8499" y="4419600"/>
            <a:ext cx="8064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+1-2</a:t>
            </a:r>
            <a:r>
              <a:rPr lang="en-US" b="1" baseline="30000" dirty="0" smtClean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0149" y="1943100"/>
            <a:ext cx="8064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+2-</a:t>
            </a: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b="1" baseline="30000" dirty="0" smtClean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2999" y="4419600"/>
            <a:ext cx="8064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+4-</a:t>
            </a:r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b="1" baseline="30000" dirty="0" smtClean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44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1215707"/>
            <a:ext cx="4902200" cy="56422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784" y="1285042"/>
            <a:ext cx="4037116" cy="5570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7AC"/>
                </a:solidFill>
              </a:rPr>
              <a:t>Climate changes are both </a:t>
            </a:r>
            <a:r>
              <a:rPr lang="en-US" sz="2400" b="1" dirty="0" smtClean="0">
                <a:solidFill>
                  <a:srgbClr val="708F24"/>
                </a:solidFill>
              </a:rPr>
              <a:t>favorable</a:t>
            </a:r>
            <a:r>
              <a:rPr lang="en-US" sz="2400" b="1" dirty="0" smtClean="0">
                <a:solidFill>
                  <a:srgbClr val="0067AC"/>
                </a:solidFill>
              </a:rPr>
              <a:t> and </a:t>
            </a:r>
            <a:r>
              <a:rPr lang="en-US" sz="2400" b="1" dirty="0" smtClean="0">
                <a:solidFill>
                  <a:srgbClr val="FF0000"/>
                </a:solidFill>
              </a:rPr>
              <a:t>unfavorable</a:t>
            </a:r>
            <a:r>
              <a:rPr lang="en-US" sz="2400" b="1" dirty="0" smtClean="0">
                <a:solidFill>
                  <a:srgbClr val="0067AC"/>
                </a:solidFill>
              </a:rPr>
              <a:t> to agriculture </a:t>
            </a:r>
          </a:p>
          <a:p>
            <a:endParaRPr lang="en-US" dirty="0"/>
          </a:p>
          <a:p>
            <a:r>
              <a:rPr lang="en-US" dirty="0" smtClean="0"/>
              <a:t>Lengthening of the growing season</a:t>
            </a:r>
          </a:p>
          <a:p>
            <a:r>
              <a:rPr lang="en-US" dirty="0"/>
              <a:t>	</a:t>
            </a:r>
            <a:r>
              <a:rPr lang="en-US" sz="1600" dirty="0" smtClean="0">
                <a:solidFill>
                  <a:srgbClr val="708F24"/>
                </a:solidFill>
              </a:rPr>
              <a:t>higher yields of commodity crops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00"/>
                </a:solidFill>
              </a:rPr>
              <a:t>Reduction in number of frost days</a:t>
            </a:r>
          </a:p>
          <a:p>
            <a:r>
              <a:rPr lang="en-US" dirty="0"/>
              <a:t>	</a:t>
            </a:r>
            <a:r>
              <a:rPr lang="en-US" sz="1600" dirty="0" smtClean="0">
                <a:solidFill>
                  <a:srgbClr val="FF0000"/>
                </a:solidFill>
              </a:rPr>
              <a:t>reduced chilling hours</a:t>
            </a:r>
          </a:p>
          <a:p>
            <a:r>
              <a:rPr lang="en-US" sz="1600" dirty="0">
                <a:solidFill>
                  <a:srgbClr val="FF0000"/>
                </a:solidFill>
              </a:rPr>
              <a:t>	</a:t>
            </a:r>
            <a:r>
              <a:rPr lang="en-US" sz="1600" dirty="0" smtClean="0">
                <a:solidFill>
                  <a:srgbClr val="708F24"/>
                </a:solidFill>
              </a:rPr>
              <a:t>reduced frost damage to some crops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00"/>
                </a:solidFill>
              </a:rPr>
              <a:t>Number of dry days </a:t>
            </a:r>
            <a:r>
              <a:rPr lang="en-US" dirty="0" smtClean="0">
                <a:solidFill>
                  <a:srgbClr val="708F24"/>
                </a:solidFill>
              </a:rPr>
              <a:t>increases</a:t>
            </a:r>
            <a:r>
              <a:rPr lang="en-US" dirty="0" smtClean="0">
                <a:solidFill>
                  <a:srgbClr val="000000"/>
                </a:solidFill>
              </a:rPr>
              <a:t> is east, west and south, </a:t>
            </a:r>
            <a:r>
              <a:rPr lang="en-US" dirty="0" smtClean="0">
                <a:solidFill>
                  <a:srgbClr val="FF0000"/>
                </a:solidFill>
              </a:rPr>
              <a:t>decreases</a:t>
            </a:r>
            <a:r>
              <a:rPr lang="en-US" dirty="0" smtClean="0">
                <a:solidFill>
                  <a:srgbClr val="000000"/>
                </a:solidFill>
              </a:rPr>
              <a:t> in north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sz="1600" dirty="0" smtClean="0">
                <a:solidFill>
                  <a:srgbClr val="708F24"/>
                </a:solidFill>
              </a:rPr>
              <a:t>increased number of field work days</a:t>
            </a:r>
          </a:p>
          <a:p>
            <a:r>
              <a:rPr lang="en-US" sz="1600" dirty="0">
                <a:solidFill>
                  <a:srgbClr val="708F24"/>
                </a:solidFill>
              </a:rPr>
              <a:t>	</a:t>
            </a:r>
            <a:r>
              <a:rPr lang="en-US" sz="1600" dirty="0">
                <a:solidFill>
                  <a:srgbClr val="FF0000"/>
                </a:solidFill>
              </a:rPr>
              <a:t>increased moisture stress, pathogens</a:t>
            </a:r>
            <a:endParaRPr lang="en-US" sz="1600" dirty="0" smtClean="0">
              <a:solidFill>
                <a:srgbClr val="708F24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	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Increase in number of hot nights</a:t>
            </a:r>
          </a:p>
          <a:p>
            <a:r>
              <a:rPr lang="en-US" dirty="0">
                <a:solidFill>
                  <a:srgbClr val="008000"/>
                </a:solidFill>
              </a:rPr>
              <a:t>	</a:t>
            </a:r>
            <a:r>
              <a:rPr lang="en-US" sz="1600" dirty="0" smtClean="0">
                <a:solidFill>
                  <a:srgbClr val="FF0000"/>
                </a:solidFill>
              </a:rPr>
              <a:t>reduced grain weight</a:t>
            </a:r>
          </a:p>
          <a:p>
            <a:r>
              <a:rPr lang="en-US" sz="1600" dirty="0">
                <a:solidFill>
                  <a:srgbClr val="FF0000"/>
                </a:solidFill>
              </a:rPr>
              <a:t>	</a:t>
            </a:r>
            <a:r>
              <a:rPr lang="en-US" sz="1600" dirty="0" smtClean="0">
                <a:solidFill>
                  <a:srgbClr val="FF0000"/>
                </a:solidFill>
              </a:rPr>
              <a:t>reduced weight gain in meat animals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897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867" y="1202267"/>
            <a:ext cx="82126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Changes in Climate Relevant to Plant Stress</a:t>
            </a:r>
            <a:endParaRPr lang="en-US" sz="3200" b="1" dirty="0">
              <a:solidFill>
                <a:srgbClr val="0067AC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1787043"/>
            <a:ext cx="5334000" cy="50709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1069" y="3190346"/>
            <a:ext cx="30310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8F24"/>
                </a:solidFill>
              </a:rPr>
              <a:t>Number of chilling hours is projected to  </a:t>
            </a:r>
            <a:r>
              <a:rPr lang="en-US" b="1" dirty="0" smtClean="0">
                <a:solidFill>
                  <a:srgbClr val="708F24"/>
                </a:solidFill>
              </a:rPr>
              <a:t>decrease </a:t>
            </a:r>
            <a:r>
              <a:rPr lang="en-US" b="1" dirty="0" smtClean="0">
                <a:solidFill>
                  <a:srgbClr val="708F24"/>
                </a:solidFill>
              </a:rPr>
              <a:t>over </a:t>
            </a:r>
            <a:r>
              <a:rPr lang="en-US" b="1" dirty="0">
                <a:solidFill>
                  <a:srgbClr val="708F24"/>
                </a:solidFill>
              </a:rPr>
              <a:t>the next 100 years</a:t>
            </a:r>
            <a:r>
              <a:rPr lang="en-US" b="1" dirty="0" smtClean="0">
                <a:solidFill>
                  <a:srgbClr val="708F24"/>
                </a:solidFill>
              </a:rPr>
              <a:t>.</a:t>
            </a:r>
          </a:p>
          <a:p>
            <a:endParaRPr lang="en-US" dirty="0">
              <a:solidFill>
                <a:srgbClr val="708F24"/>
              </a:solidFill>
            </a:endParaRPr>
          </a:p>
          <a:p>
            <a:r>
              <a:rPr lang="en-US" dirty="0" smtClean="0">
                <a:solidFill>
                  <a:srgbClr val="708F24"/>
                </a:solidFill>
              </a:rPr>
              <a:t>Trees </a:t>
            </a:r>
            <a:r>
              <a:rPr lang="en-US" dirty="0">
                <a:solidFill>
                  <a:srgbClr val="708F24"/>
                </a:solidFill>
              </a:rPr>
              <a:t>and grapes differ in their chilling </a:t>
            </a:r>
            <a:r>
              <a:rPr lang="en-US" dirty="0" smtClean="0">
                <a:solidFill>
                  <a:srgbClr val="708F24"/>
                </a:solidFill>
              </a:rPr>
              <a:t>requirements:</a:t>
            </a:r>
          </a:p>
          <a:p>
            <a:r>
              <a:rPr lang="en-US" dirty="0" smtClean="0">
                <a:solidFill>
                  <a:srgbClr val="708F24"/>
                </a:solidFill>
              </a:rPr>
              <a:t>	grapes:	 90</a:t>
            </a:r>
            <a:endParaRPr lang="en-US" dirty="0">
              <a:solidFill>
                <a:srgbClr val="708F24"/>
              </a:solidFill>
            </a:endParaRPr>
          </a:p>
          <a:p>
            <a:r>
              <a:rPr lang="en-US" dirty="0" smtClean="0">
                <a:solidFill>
                  <a:srgbClr val="708F24"/>
                </a:solidFill>
              </a:rPr>
              <a:t>	peaches </a:t>
            </a:r>
            <a:r>
              <a:rPr lang="en-US" dirty="0">
                <a:solidFill>
                  <a:srgbClr val="708F24"/>
                </a:solidFill>
              </a:rPr>
              <a:t>	</a:t>
            </a:r>
            <a:r>
              <a:rPr lang="en-US" dirty="0" smtClean="0">
                <a:solidFill>
                  <a:srgbClr val="708F24"/>
                </a:solidFill>
              </a:rPr>
              <a:t>225</a:t>
            </a:r>
            <a:endParaRPr lang="en-US" dirty="0">
              <a:solidFill>
                <a:srgbClr val="708F24"/>
              </a:solidFill>
            </a:endParaRPr>
          </a:p>
          <a:p>
            <a:r>
              <a:rPr lang="en-US" dirty="0" smtClean="0">
                <a:solidFill>
                  <a:srgbClr val="708F24"/>
                </a:solidFill>
              </a:rPr>
              <a:t>	apples </a:t>
            </a:r>
            <a:r>
              <a:rPr lang="en-US" dirty="0">
                <a:solidFill>
                  <a:srgbClr val="708F24"/>
                </a:solidFill>
              </a:rPr>
              <a:t>	</a:t>
            </a:r>
            <a:r>
              <a:rPr lang="en-US" dirty="0" smtClean="0">
                <a:solidFill>
                  <a:srgbClr val="708F24"/>
                </a:solidFill>
              </a:rPr>
              <a:t>400</a:t>
            </a:r>
          </a:p>
          <a:p>
            <a:r>
              <a:rPr lang="en-US" dirty="0" smtClean="0">
                <a:solidFill>
                  <a:srgbClr val="708F24"/>
                </a:solidFill>
              </a:rPr>
              <a:t>	cherries </a:t>
            </a:r>
            <a:r>
              <a:rPr lang="en-US" dirty="0">
                <a:solidFill>
                  <a:srgbClr val="708F24"/>
                </a:solidFill>
              </a:rPr>
              <a:t>	</a:t>
            </a:r>
            <a:r>
              <a:rPr lang="en-US" dirty="0" smtClean="0">
                <a:solidFill>
                  <a:srgbClr val="708F24"/>
                </a:solidFill>
              </a:rPr>
              <a:t>900</a:t>
            </a:r>
            <a:endParaRPr lang="en-US" dirty="0">
              <a:solidFill>
                <a:srgbClr val="708F24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88667" y="1719311"/>
            <a:ext cx="2269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A2 Climate scenario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7867" y="1964267"/>
            <a:ext cx="303106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7AC"/>
                </a:solidFill>
              </a:rPr>
              <a:t>Chilling hours for fruit production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02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e Temp effec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366"/>
            <a:ext cx="9144000" cy="1629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866" y="1354667"/>
            <a:ext cx="8703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Percent Changes in Crop Yield with </a:t>
            </a:r>
          </a:p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Projected Changes in Annual Mean Temperature</a:t>
            </a:r>
          </a:p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(not water or nutrient limited)</a:t>
            </a:r>
            <a:endParaRPr lang="en-US" sz="3200" b="1" dirty="0">
              <a:solidFill>
                <a:srgbClr val="0067A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533" y="6334780"/>
            <a:ext cx="9025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8F24"/>
                </a:solidFill>
              </a:rPr>
              <a:t>Lee, J., S. </a:t>
            </a:r>
            <a:r>
              <a:rPr lang="en-US" sz="1400" dirty="0" err="1">
                <a:solidFill>
                  <a:srgbClr val="708F24"/>
                </a:solidFill>
              </a:rPr>
              <a:t>DeGryze</a:t>
            </a:r>
            <a:r>
              <a:rPr lang="en-US" sz="1400" dirty="0">
                <a:solidFill>
                  <a:srgbClr val="708F24"/>
                </a:solidFill>
              </a:rPr>
              <a:t>, and J. Six. 2011. Effect of climate change on field crop production in the California’s Central Valley. Climatic Change. 109(</a:t>
            </a:r>
            <a:r>
              <a:rPr lang="en-US" sz="1400" dirty="0" err="1">
                <a:solidFill>
                  <a:srgbClr val="708F24"/>
                </a:solidFill>
              </a:rPr>
              <a:t>Suppl</a:t>
            </a:r>
            <a:r>
              <a:rPr lang="en-US" sz="1400" dirty="0">
                <a:solidFill>
                  <a:srgbClr val="708F24"/>
                </a:solidFill>
              </a:rPr>
              <a:t>):S335-</a:t>
            </a:r>
            <a:r>
              <a:rPr lang="en-US" sz="1400" dirty="0" smtClean="0">
                <a:solidFill>
                  <a:srgbClr val="708F24"/>
                </a:solidFill>
              </a:rPr>
              <a:t>S353</a:t>
            </a:r>
            <a:endParaRPr lang="en-US" sz="1400" dirty="0">
              <a:solidFill>
                <a:srgbClr val="708F2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3333" y="2916190"/>
            <a:ext cx="56218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8F24"/>
                </a:solidFill>
              </a:rPr>
              <a:t>California Central Valley</a:t>
            </a:r>
            <a:endParaRPr lang="en-US" sz="3200" b="1" dirty="0">
              <a:solidFill>
                <a:srgbClr val="708F2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533" y="5727700"/>
            <a:ext cx="8873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Some crops are already near temperature thresholds for yield decline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69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if yield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210" y="1151468"/>
            <a:ext cx="6101790" cy="57065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076" y="6113496"/>
            <a:ext cx="5774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8F24"/>
                </a:solidFill>
              </a:rPr>
              <a:t>Lee, J., S. </a:t>
            </a:r>
            <a:r>
              <a:rPr lang="en-US" sz="1400" dirty="0" err="1">
                <a:solidFill>
                  <a:srgbClr val="708F24"/>
                </a:solidFill>
              </a:rPr>
              <a:t>DeGryze</a:t>
            </a:r>
            <a:r>
              <a:rPr lang="en-US" sz="1400" dirty="0">
                <a:solidFill>
                  <a:srgbClr val="708F24"/>
                </a:solidFill>
              </a:rPr>
              <a:t>, and J. Six. 2011. Effect of climate change on field crop production in the California’s Central Valley. Climatic Change. 109(</a:t>
            </a:r>
            <a:r>
              <a:rPr lang="en-US" sz="1400" dirty="0" err="1">
                <a:solidFill>
                  <a:srgbClr val="708F24"/>
                </a:solidFill>
              </a:rPr>
              <a:t>Suppl</a:t>
            </a:r>
            <a:r>
              <a:rPr lang="en-US" sz="1400" dirty="0">
                <a:solidFill>
                  <a:srgbClr val="708F24"/>
                </a:solidFill>
              </a:rPr>
              <a:t>):S335-</a:t>
            </a:r>
            <a:r>
              <a:rPr lang="en-US" sz="1400" dirty="0" smtClean="0">
                <a:solidFill>
                  <a:srgbClr val="708F24"/>
                </a:solidFill>
              </a:rPr>
              <a:t>S353</a:t>
            </a:r>
            <a:endParaRPr lang="en-US" sz="1400" dirty="0">
              <a:solidFill>
                <a:srgbClr val="708F2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733" y="3572933"/>
            <a:ext cx="4605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8F24"/>
                </a:solidFill>
              </a:rPr>
              <a:t>Simulations using the DAYCENT </a:t>
            </a:r>
            <a:r>
              <a:rPr lang="en-US" b="1" dirty="0">
                <a:solidFill>
                  <a:srgbClr val="708F24"/>
                </a:solidFill>
              </a:rPr>
              <a:t>model while ensuring water supplies and nutrients were maintained at adequate </a:t>
            </a:r>
            <a:r>
              <a:rPr lang="en-US" b="1" dirty="0" smtClean="0">
                <a:solidFill>
                  <a:srgbClr val="708F24"/>
                </a:solidFill>
              </a:rPr>
              <a:t>levels under low (B1) and medium-high (A2) emissions scenarios. </a:t>
            </a:r>
            <a:endParaRPr lang="en-US" b="1" dirty="0">
              <a:solidFill>
                <a:srgbClr val="708F24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1732" y="1303866"/>
            <a:ext cx="4605867" cy="14393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1733" y="1587500"/>
            <a:ext cx="460586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7AC"/>
                </a:solidFill>
              </a:rPr>
              <a:t>Projected Yield Changes for California Crops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99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 descr="Extremes cover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33562"/>
            <a:ext cx="4451015" cy="57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extBox 6"/>
          <p:cNvSpPr txBox="1">
            <a:spLocks noChangeArrowheads="1"/>
          </p:cNvSpPr>
          <p:nvPr/>
        </p:nvSpPr>
        <p:spPr bwMode="auto">
          <a:xfrm>
            <a:off x="4925070" y="1282215"/>
            <a:ext cx="3505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212189"/>
                </a:solidFill>
                <a:latin typeface="Calibri" pitchFamily="29" charset="0"/>
              </a:rPr>
              <a:t>“One of the clearest trends in the United States observational record is an increasing frequency and intensity of heavy precipitation events… Over the last century there was a 50% increase in the frequency of days with precipitation over 101.6 mm (four inches) in the upper </a:t>
            </a:r>
            <a:r>
              <a:rPr lang="en-US" sz="1800" dirty="0" err="1">
                <a:solidFill>
                  <a:srgbClr val="212189"/>
                </a:solidFill>
                <a:latin typeface="Calibri" pitchFamily="29" charset="0"/>
              </a:rPr>
              <a:t>midwestern</a:t>
            </a:r>
            <a:r>
              <a:rPr lang="en-US" sz="1800" dirty="0">
                <a:solidFill>
                  <a:srgbClr val="212189"/>
                </a:solidFill>
                <a:latin typeface="Calibri" pitchFamily="29" charset="0"/>
              </a:rPr>
              <a:t> U.S.; this trend is statistically significant “</a:t>
            </a:r>
          </a:p>
        </p:txBody>
      </p:sp>
      <p:pic>
        <p:nvPicPr>
          <p:cNvPr id="76804" name="Picture 4" descr="HeavyPrecipMap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9142" y="4167199"/>
            <a:ext cx="2064073" cy="218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TextBox 4"/>
          <p:cNvSpPr txBox="1">
            <a:spLocks noChangeArrowheads="1"/>
          </p:cNvSpPr>
          <p:nvPr/>
        </p:nvSpPr>
        <p:spPr bwMode="auto">
          <a:xfrm>
            <a:off x="4673600" y="6368411"/>
            <a:ext cx="447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B21524"/>
                </a:solidFill>
              </a:rPr>
              <a:t>Karl, T. R., J. M. </a:t>
            </a:r>
            <a:r>
              <a:rPr lang="en-US" sz="1000" dirty="0" err="1">
                <a:solidFill>
                  <a:srgbClr val="B21524"/>
                </a:solidFill>
              </a:rPr>
              <a:t>Melillo</a:t>
            </a:r>
            <a:r>
              <a:rPr lang="en-US" sz="1000" dirty="0">
                <a:solidFill>
                  <a:srgbClr val="B21524"/>
                </a:solidFill>
              </a:rPr>
              <a:t>, and T. C. Peterson, (eds.), 2009:  Global Climate Change Impacts in the United States. Cambridge University Press, 2009, 196pp.</a:t>
            </a:r>
          </a:p>
        </p:txBody>
      </p:sp>
    </p:spTree>
    <p:extLst>
      <p:ext uri="{BB962C8B-B14F-4D97-AF65-F5344CB8AC3E}">
        <p14:creationId xmlns:p14="http://schemas.microsoft.com/office/powerpoint/2010/main" val="885494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339055" y="1240094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6152481"/>
              </p:ext>
            </p:extLst>
          </p:nvPr>
        </p:nvGraphicFramePr>
        <p:xfrm>
          <a:off x="0" y="2038350"/>
          <a:ext cx="9144000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982133" y="2924413"/>
            <a:ext cx="146667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96667" y="2994529"/>
            <a:ext cx="775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 year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891366" y="2685264"/>
            <a:ext cx="251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Totals above 40”</a:t>
            </a: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5105400" y="2907479"/>
            <a:ext cx="3810000" cy="75353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5105399" y="4724400"/>
            <a:ext cx="3111501" cy="67892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1581332" y="4869924"/>
            <a:ext cx="19812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24267" y="4989620"/>
            <a:ext cx="867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b="1" dirty="0" smtClean="0">
                <a:solidFill>
                  <a:srgbClr val="FF0000"/>
                </a:solidFill>
              </a:rPr>
              <a:t> years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38186" y="4869924"/>
            <a:ext cx="867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b="1" dirty="0" smtClean="0">
                <a:solidFill>
                  <a:srgbClr val="FF0000"/>
                </a:solidFill>
              </a:rPr>
              <a:t> years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44400" y="3082397"/>
            <a:ext cx="867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b="1" dirty="0" smtClean="0">
                <a:solidFill>
                  <a:srgbClr val="FF0000"/>
                </a:solidFill>
              </a:rPr>
              <a:t> years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3297766" y="5347892"/>
            <a:ext cx="251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Totals </a:t>
            </a:r>
            <a:r>
              <a:rPr lang="en-US" sz="2400" b="1" dirty="0" smtClean="0">
                <a:solidFill>
                  <a:srgbClr val="FF0000"/>
                </a:solidFill>
              </a:rPr>
              <a:t>below 25”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8685211" y="5192225"/>
            <a:ext cx="98425" cy="94061"/>
          </a:xfrm>
          <a:prstGeom prst="ellipse">
            <a:avLst/>
          </a:prstGeom>
          <a:solidFill>
            <a:srgbClr val="C0504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112787" y="5053995"/>
            <a:ext cx="652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2012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35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lly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43000"/>
            <a:ext cx="9144001" cy="5727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6488668"/>
            <a:ext cx="2286001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Photo courtesy of RM Cruse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024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5368</TotalTime>
  <Words>783</Words>
  <Application>Microsoft Macintosh PowerPoint</Application>
  <PresentationFormat>On-screen Show (4:3)</PresentationFormat>
  <Paragraphs>92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Custom Design</vt:lpstr>
      <vt:lpstr>Climate Effects on Agriculture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Adaptations Enable Producers to Maintain High Yields (Iowa Example):</vt:lpstr>
      <vt:lpstr>PowerPoint Presentation</vt:lpstr>
      <vt:lpstr>PowerPoint Presentation</vt:lpstr>
      <vt:lpstr>PowerPoint Presentation</vt:lpstr>
      <vt:lpstr>NARCCAP Change in JJA Precipitation</vt:lpstr>
      <vt:lpstr>Summary</vt:lpstr>
    </vt:vector>
  </TitlesOfParts>
  <Company>Iowa State University - ECM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ECM Staff</dc:creator>
  <cp:lastModifiedBy>Gene Takle</cp:lastModifiedBy>
  <cp:revision>198</cp:revision>
  <dcterms:created xsi:type="dcterms:W3CDTF">2011-01-26T00:22:31Z</dcterms:created>
  <dcterms:modified xsi:type="dcterms:W3CDTF">2013-01-09T04:26:49Z</dcterms:modified>
</cp:coreProperties>
</file>