
<file path=[Content_Types].xml><?xml version="1.0" encoding="utf-8"?>
<Types xmlns="http://schemas.openxmlformats.org/package/2006/content-types">
  <Override PartName="/ppt/slideLayouts/slideLayout8.xml" ContentType="application/vnd.openxmlformats-officedocument.presentationml.slideLayout+xml"/>
  <Override PartName="/ppt/slides/slide68.xml" ContentType="application/vnd.openxmlformats-officedocument.presentationml.slide+xml"/>
  <Default Extension="gif" ContentType="image/gif"/>
  <Override PartName="/ppt/notesSlides/notesSlide22.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slides/slide66.xml" ContentType="application/vnd.openxmlformats-officedocument.presentationml.slide+xml"/>
  <Override PartName="/ppt/slides/slide85.xml" ContentType="application/vnd.openxmlformats-officedocument.presentationml.slide+xml"/>
  <Override PartName="/ppt/notesSlides/notesSlide11.xml" ContentType="application/vnd.openxmlformats-officedocument.presentationml.notesSlide+xml"/>
  <Override PartName="/ppt/slides/slide30.xml" ContentType="application/vnd.openxmlformats-officedocument.presentationml.slide+xml"/>
  <Override PartName="/ppt/notesSlides/notesSlide9.xml" ContentType="application/vnd.openxmlformats-officedocument.presentationml.notesSlide+xml"/>
  <Override PartName="/docProps/app.xml" ContentType="application/vnd.openxmlformats-officedocument.extended-properties+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notesSlides/notesSlide16.xml" ContentType="application/vnd.openxmlformats-officedocument.presentationml.notesSlide+xml"/>
  <Override PartName="/ppt/charts/chart1.xml" ContentType="application/vnd.openxmlformats-officedocument.drawingml.chart+xml"/>
  <Override PartName="/ppt/slideLayouts/slideLayout3.xml" ContentType="application/vnd.openxmlformats-officedocument.presentationml.slideLayout+xml"/>
  <Override PartName="/ppt/slides/slide21.xml" ContentType="application/vnd.openxmlformats-officedocument.presentationml.slide+xml"/>
  <Override PartName="/ppt/slides/slide23.xml" ContentType="application/vnd.openxmlformats-officedocument.presentationml.slide+xml"/>
  <Override PartName="/ppt/slideLayouts/slideLayout9.xml" ContentType="application/vnd.openxmlformats-officedocument.presentationml.slideLayout+xml"/>
  <Override PartName="/ppt/charts/chart3.xml" ContentType="application/vnd.openxmlformats-officedocument.drawingml.chart+xml"/>
  <Override PartName="/ppt/embeddings/oleObject2.bin" ContentType="application/vnd.openxmlformats-officedocument.oleObject"/>
  <Override PartName="/ppt/charts/chart2.xml" ContentType="application/vnd.openxmlformats-officedocument.drawingml.char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slides/slide62.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Default Extension="pict" ContentType="image/pict"/>
  <Override PartName="/ppt/slides/slide87.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notesSlides/notesSlide6.xml" ContentType="application/vnd.openxmlformats-officedocument.presentationml.notes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slides/slide78.xml" ContentType="application/vnd.openxmlformats-officedocument.presentationml.slide+xml"/>
  <Override PartName="/ppt/notesSlides/notesSlide1.xml" ContentType="application/vnd.openxmlformats-officedocument.presentationml.notesSlide+xml"/>
  <Override PartName="/ppt/slides/slide61.xml" ContentType="application/vnd.openxmlformats-officedocument.presentationml.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s/slide10.xml" ContentType="application/vnd.openxmlformats-officedocument.presentationml.slide+xml"/>
  <Override PartName="/ppt/charts/chart4.xml" ContentType="application/vnd.openxmlformats-officedocument.drawingml.chart+xml"/>
  <Override PartName="/ppt/slides/slide33.xml" ContentType="application/vnd.openxmlformats-officedocument.presentationml.slide+xml"/>
  <Override PartName="/ppt/presProps.xml" ContentType="application/vnd.openxmlformats-officedocument.presentationml.presProps+xml"/>
  <Default Extension="vml" ContentType="application/vnd.openxmlformats-officedocument.vmlDrawing"/>
  <Override PartName="/ppt/notesSlides/notesSlide18.xml" ContentType="application/vnd.openxmlformats-officedocument.presentationml.notesSlide+xml"/>
  <Default Extension="png" ContentType="image/png"/>
  <Override PartName="/ppt/slides/slide83.xml" ContentType="application/vnd.openxmlformats-officedocument.presentationml.slide+xml"/>
  <Override PartName="/ppt/slides/slide27.xml" ContentType="application/vnd.openxmlformats-officedocument.presentationml.slide+xml"/>
  <Override PartName="/docProps/core.xml" ContentType="application/vnd.openxmlformats-package.core-properties+xml"/>
  <Override PartName="/ppt/slides/slide56.xml" ContentType="application/vnd.openxmlformats-officedocument.presentationml.slide+xml"/>
  <Override PartName="/ppt/slides/slide31.xml" ContentType="application/vnd.openxmlformats-officedocument.presentationml.slide+xml"/>
  <Default Extension="bin" ContentType="application/vnd.openxmlformats-officedocument.presentationml.printerSettings"/>
  <Override PartName="/ppt/notesSlides/notesSlide10.xml" ContentType="application/vnd.openxmlformats-officedocument.presentationml.notesSlide+xml"/>
  <Override PartName="/ppt/slides/slide53.xml" ContentType="application/vnd.openxmlformats-officedocument.presentationml.slide+xml"/>
  <Override PartName="/ppt/slides/slide76.xml" ContentType="application/vnd.openxmlformats-officedocument.presentationml.slide+xml"/>
  <Override PartName="/ppt/notesSlides/notesSlide24.xml" ContentType="application/vnd.openxmlformats-officedocument.presentationml.notesSlide+xml"/>
  <Override PartName="/ppt/slides/slide55.xml" ContentType="application/vnd.openxmlformats-officedocument.presentationml.slide+xml"/>
  <Override PartName="/ppt/slides/slide67.xml" ContentType="application/vnd.openxmlformats-officedocument.presentationml.slide+xml"/>
  <Override PartName="/ppt/slides/slide12.xml" ContentType="application/vnd.openxmlformats-officedocument.presentationml.slide+xml"/>
  <Override PartName="/ppt/slides/slide19.xml" ContentType="application/vnd.openxmlformats-officedocument.presentationml.slide+xml"/>
  <Override PartName="/ppt/slides/slide41.xml" ContentType="application/vnd.openxmlformats-officedocument.presentationml.slide+xml"/>
  <Override PartName="/ppt/slides/slide46.xml" ContentType="application/vnd.openxmlformats-officedocument.presentationml.slide+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slides/slide84.xml" ContentType="application/vnd.openxmlformats-officedocument.presentationml.slide+xml"/>
  <Override PartName="/ppt/notesSlides/notesSlide27.xml" ContentType="application/vnd.openxmlformats-officedocument.presentationml.notesSlide+xml"/>
  <Override PartName="/ppt/slides/slide2.xml" ContentType="application/vnd.openxmlformats-officedocument.presentationml.slide+xml"/>
  <Override PartName="/ppt/slides/slide80.xml" ContentType="application/vnd.openxmlformats-officedocument.presentationml.slide+xml"/>
  <Override PartName="/ppt/slides/slide69.xml" ContentType="application/vnd.openxmlformats-officedocument.presentationml.slide+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slides/slide45.xml" ContentType="application/vnd.openxmlformats-officedocument.presentationml.slide+xml"/>
  <Override PartName="/ppt/drawings/drawing1.xml" ContentType="application/vnd.openxmlformats-officedocument.drawingml.chartshapes+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notesSlides/notesSlide3.xml" ContentType="application/vnd.openxmlformats-officedocument.presentationml.notesSlide+xml"/>
  <Override PartName="/ppt/slides/slide58.xml" ContentType="application/vnd.openxmlformats-officedocument.presentationml.slide+xml"/>
  <Default Extension="xml" ContentType="application/xml"/>
  <Override PartName="/ppt/slides/slide26.xml" ContentType="application/vnd.openxmlformats-officedocument.presentationml.slide+xml"/>
  <Override PartName="/ppt/slideMasters/slideMaster1.xml" ContentType="application/vnd.openxmlformats-officedocument.presentationml.slideMaster+xml"/>
  <Override PartName="/ppt/slides/slide86.xml" ContentType="application/vnd.openxmlformats-officedocument.presentationml.slide+xml"/>
  <Override PartName="/ppt/notesSlides/notesSlide7.xml" ContentType="application/vnd.openxmlformats-officedocument.presentationml.notesSlide+xml"/>
  <Override PartName="/ppt/slides/slide81.xml" ContentType="application/vnd.openxmlformats-officedocument.presentationml.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63.xml" ContentType="application/vnd.openxmlformats-officedocument.presentationml.slide+xml"/>
  <Override PartName="/ppt/slides/slide14.xml" ContentType="application/vnd.openxmlformats-officedocument.presentationml.slide+xml"/>
  <Override PartName="/ppt/slides/slide40.xml" ContentType="application/vnd.openxmlformats-officedocument.presentationml.slide+xml"/>
  <Override PartName="/ppt/slides/slide82.xml" ContentType="application/vnd.openxmlformats-officedocument.presentationml.slide+xml"/>
  <Override PartName="/ppt/embeddings/oleObject1.bin" ContentType="application/vnd.openxmlformats-officedocument.oleObject"/>
  <Override PartName="/ppt/slides/slide34.xml" ContentType="application/vnd.openxmlformats-officedocument.presentationml.slide+xml"/>
  <Override PartName="/ppt/notesSlides/notesSlide26.xml" ContentType="application/vnd.openxmlformats-officedocument.presentationml.notesSlide+xml"/>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1.xml" ContentType="application/vnd.openxmlformats-officedocument.presentationml.slideLayout+xml"/>
  <Override PartName="/ppt/slides/slide70.xml" ContentType="application/vnd.openxmlformats-officedocument.presentationml.slide+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77.xml" ContentType="application/vnd.openxmlformats-officedocument.presentationml.slide+xml"/>
  <Override PartName="/ppt/slides/slide5.xml" ContentType="application/vnd.openxmlformats-officedocument.presentationml.slide+xml"/>
  <Override PartName="/ppt/slideLayouts/slideLayout7.xml" ContentType="application/vnd.openxmlformats-officedocument.presentationml.slideLayout+xml"/>
  <Override PartName="/ppt/slides/slide59.xml" ContentType="application/vnd.openxmlformats-officedocument.presentationml.slide+xml"/>
  <Override PartName="/ppt/slides/slide79.xml" ContentType="application/vnd.openxmlformats-officedocument.presentationml.slide+xml"/>
  <Default Extension="jpeg" ContentType="image/jpeg"/>
  <Override PartName="/ppt/slides/slide6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Default Extension="tiff" ContentType="image/tiff"/>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s/slide72.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8.xml" ContentType="application/vnd.openxmlformats-officedocument.presentationml.slide+xml"/>
  <Override PartName="/ppt/slides/slide15.xml" ContentType="application/vnd.openxmlformats-officedocument.presentationml.slide+xml"/>
  <Default Extension="rels" ContentType="application/vnd.openxmlformats-package.relationships+xml"/>
  <Override PartName="/ppt/slides/slide9.xml" ContentType="application/vnd.openxmlformats-officedocument.presentationml.slide+xml"/>
  <Override PartName="/ppt/slides/slide60.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73.xml" ContentType="application/vnd.openxmlformats-officedocument.presentationml.slide+xml"/>
  <Override PartName="/ppt/slides/slide32.xml" ContentType="application/vnd.openxmlformats-officedocument.presentationml.slide+xml"/>
  <Override PartName="/ppt/slides/slide71.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Default Extension="pdf" ContentType="application/pdf"/>
  <Override PartName="/ppt/notesSlides/notesSlide20.xml" ContentType="application/vnd.openxmlformats-officedocument.presentationml.notes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89"/>
  </p:notesMasterIdLst>
  <p:sldIdLst>
    <p:sldId id="383" r:id="rId2"/>
    <p:sldId id="256" r:id="rId3"/>
    <p:sldId id="384" r:id="rId4"/>
    <p:sldId id="412" r:id="rId5"/>
    <p:sldId id="278" r:id="rId6"/>
    <p:sldId id="413" r:id="rId7"/>
    <p:sldId id="280" r:id="rId8"/>
    <p:sldId id="449" r:id="rId9"/>
    <p:sldId id="450" r:id="rId10"/>
    <p:sldId id="282" r:id="rId11"/>
    <p:sldId id="283" r:id="rId12"/>
    <p:sldId id="284" r:id="rId13"/>
    <p:sldId id="285" r:id="rId14"/>
    <p:sldId id="299" r:id="rId15"/>
    <p:sldId id="330" r:id="rId16"/>
    <p:sldId id="331" r:id="rId17"/>
    <p:sldId id="332" r:id="rId18"/>
    <p:sldId id="334" r:id="rId19"/>
    <p:sldId id="302" r:id="rId20"/>
    <p:sldId id="303" r:id="rId21"/>
    <p:sldId id="290" r:id="rId22"/>
    <p:sldId id="291" r:id="rId23"/>
    <p:sldId id="359" r:id="rId24"/>
    <p:sldId id="360" r:id="rId25"/>
    <p:sldId id="361" r:id="rId26"/>
    <p:sldId id="385" r:id="rId27"/>
    <p:sldId id="363" r:id="rId28"/>
    <p:sldId id="364" r:id="rId29"/>
    <p:sldId id="295" r:id="rId30"/>
    <p:sldId id="440" r:id="rId31"/>
    <p:sldId id="414" r:id="rId32"/>
    <p:sldId id="365" r:id="rId33"/>
    <p:sldId id="297" r:id="rId34"/>
    <p:sldId id="324" r:id="rId35"/>
    <p:sldId id="415" r:id="rId36"/>
    <p:sldId id="416" r:id="rId37"/>
    <p:sldId id="417" r:id="rId38"/>
    <p:sldId id="418" r:id="rId39"/>
    <p:sldId id="419" r:id="rId40"/>
    <p:sldId id="420" r:id="rId41"/>
    <p:sldId id="421" r:id="rId42"/>
    <p:sldId id="422" r:id="rId43"/>
    <p:sldId id="423" r:id="rId44"/>
    <p:sldId id="424" r:id="rId45"/>
    <p:sldId id="425" r:id="rId46"/>
    <p:sldId id="426" r:id="rId47"/>
    <p:sldId id="427" r:id="rId48"/>
    <p:sldId id="439" r:id="rId49"/>
    <p:sldId id="350" r:id="rId50"/>
    <p:sldId id="381" r:id="rId51"/>
    <p:sldId id="382" r:id="rId52"/>
    <p:sldId id="358" r:id="rId53"/>
    <p:sldId id="389" r:id="rId54"/>
    <p:sldId id="429" r:id="rId55"/>
    <p:sldId id="430" r:id="rId56"/>
    <p:sldId id="326" r:id="rId57"/>
    <p:sldId id="409" r:id="rId58"/>
    <p:sldId id="325" r:id="rId59"/>
    <p:sldId id="313" r:id="rId60"/>
    <p:sldId id="327" r:id="rId61"/>
    <p:sldId id="315" r:id="rId62"/>
    <p:sldId id="390" r:id="rId63"/>
    <p:sldId id="442" r:id="rId64"/>
    <p:sldId id="318" r:id="rId65"/>
    <p:sldId id="431" r:id="rId66"/>
    <p:sldId id="432" r:id="rId67"/>
    <p:sldId id="391" r:id="rId68"/>
    <p:sldId id="392" r:id="rId69"/>
    <p:sldId id="393" r:id="rId70"/>
    <p:sldId id="411" r:id="rId71"/>
    <p:sldId id="443" r:id="rId72"/>
    <p:sldId id="441" r:id="rId73"/>
    <p:sldId id="410" r:id="rId74"/>
    <p:sldId id="446" r:id="rId75"/>
    <p:sldId id="351" r:id="rId76"/>
    <p:sldId id="438" r:id="rId77"/>
    <p:sldId id="447" r:id="rId78"/>
    <p:sldId id="448" r:id="rId79"/>
    <p:sldId id="444" r:id="rId80"/>
    <p:sldId id="445" r:id="rId81"/>
    <p:sldId id="388" r:id="rId82"/>
    <p:sldId id="368" r:id="rId83"/>
    <p:sldId id="369" r:id="rId84"/>
    <p:sldId id="380" r:id="rId85"/>
    <p:sldId id="373" r:id="rId86"/>
    <p:sldId id="377" r:id="rId87"/>
    <p:sldId id="367" r:id="rId8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843400"/>
    <a:srgbClr val="3C4DE1"/>
    <a:srgbClr val="4457FF"/>
    <a:srgbClr val="0067AC"/>
    <a:srgbClr val="708F2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407" autoAdjust="0"/>
    <p:restoredTop sz="94660"/>
  </p:normalViewPr>
  <p:slideViewPr>
    <p:cSldViewPr snapToGrid="0" snapToObjects="1" showGuides="1">
      <p:cViewPr>
        <p:scale>
          <a:sx n="75" d="100"/>
          <a:sy n="75" d="100"/>
        </p:scale>
        <p:origin x="-1312" y="-176"/>
      </p:cViewPr>
      <p:guideLst>
        <p:guide orient="horz" pos="2160"/>
        <p:guide pos="2880"/>
      </p:guideLst>
    </p:cSldViewPr>
  </p:slideViewPr>
  <p:notesTextViewPr>
    <p:cViewPr>
      <p:scale>
        <a:sx n="75" d="100"/>
        <a:sy n="75"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slide" Target="slides/slide63.xml"/><Relationship Id="rId60" Type="http://schemas.openxmlformats.org/officeDocument/2006/relationships/slide" Target="slides/slide59.xml"/><Relationship Id="rId39" Type="http://schemas.openxmlformats.org/officeDocument/2006/relationships/slide" Target="slides/slide38.xml"/><Relationship Id="rId70" Type="http://schemas.openxmlformats.org/officeDocument/2006/relationships/slide" Target="slides/slide69.xml"/><Relationship Id="rId7" Type="http://schemas.openxmlformats.org/officeDocument/2006/relationships/slide" Target="slides/slide6.xml"/><Relationship Id="rId43" Type="http://schemas.openxmlformats.org/officeDocument/2006/relationships/slide" Target="slides/slide42.xml"/><Relationship Id="rId74" Type="http://schemas.openxmlformats.org/officeDocument/2006/relationships/slide" Target="slides/slide73.xml"/><Relationship Id="rId25" Type="http://schemas.openxmlformats.org/officeDocument/2006/relationships/slide" Target="slides/slide24.xml"/><Relationship Id="rId94" Type="http://schemas.openxmlformats.org/officeDocument/2006/relationships/tableStyles" Target="tableStyles.xml"/><Relationship Id="rId10" Type="http://schemas.openxmlformats.org/officeDocument/2006/relationships/slide" Target="slides/slide9.xml"/><Relationship Id="rId90" Type="http://schemas.openxmlformats.org/officeDocument/2006/relationships/printerSettings" Target="printerSettings/printerSettings1.bin"/><Relationship Id="rId50" Type="http://schemas.openxmlformats.org/officeDocument/2006/relationships/slide" Target="slides/slide49.xml"/><Relationship Id="rId77" Type="http://schemas.openxmlformats.org/officeDocument/2006/relationships/slide" Target="slides/slide76.xml"/><Relationship Id="rId63" Type="http://schemas.openxmlformats.org/officeDocument/2006/relationships/slide" Target="slides/slide62.xml"/><Relationship Id="rId17" Type="http://schemas.openxmlformats.org/officeDocument/2006/relationships/slide" Target="slides/slide16.xml"/><Relationship Id="rId85" Type="http://schemas.openxmlformats.org/officeDocument/2006/relationships/slide" Target="slides/slide84.xml"/><Relationship Id="rId9" Type="http://schemas.openxmlformats.org/officeDocument/2006/relationships/slide" Target="slides/slide8.xml"/><Relationship Id="rId18" Type="http://schemas.openxmlformats.org/officeDocument/2006/relationships/slide" Target="slides/slide17.xml"/><Relationship Id="rId27" Type="http://schemas.openxmlformats.org/officeDocument/2006/relationships/slide" Target="slides/slide26.xml"/><Relationship Id="rId71" Type="http://schemas.openxmlformats.org/officeDocument/2006/relationships/slide" Target="slides/slide70.xml"/><Relationship Id="rId14" Type="http://schemas.openxmlformats.org/officeDocument/2006/relationships/slide" Target="slides/slide13.xml"/><Relationship Id="rId4" Type="http://schemas.openxmlformats.org/officeDocument/2006/relationships/slide" Target="slides/slide3.xml"/><Relationship Id="rId28" Type="http://schemas.openxmlformats.org/officeDocument/2006/relationships/slide" Target="slides/slide27.xml"/><Relationship Id="rId92" Type="http://schemas.openxmlformats.org/officeDocument/2006/relationships/viewProps" Target="viewProps.xml"/><Relationship Id="rId45" Type="http://schemas.openxmlformats.org/officeDocument/2006/relationships/slide" Target="slides/slide44.xml"/><Relationship Id="rId58" Type="http://schemas.openxmlformats.org/officeDocument/2006/relationships/slide" Target="slides/slide57.xml"/><Relationship Id="rId42" Type="http://schemas.openxmlformats.org/officeDocument/2006/relationships/slide" Target="slides/slide41.xml"/><Relationship Id="rId73" Type="http://schemas.openxmlformats.org/officeDocument/2006/relationships/slide" Target="slides/slide72.xml"/><Relationship Id="rId89" Type="http://schemas.openxmlformats.org/officeDocument/2006/relationships/notesMaster" Target="notesMasters/notesMaster1.xml"/><Relationship Id="rId88" Type="http://schemas.openxmlformats.org/officeDocument/2006/relationships/slide" Target="slides/slide87.xml"/><Relationship Id="rId87" Type="http://schemas.openxmlformats.org/officeDocument/2006/relationships/slide" Target="slides/slide86.xml"/><Relationship Id="rId6" Type="http://schemas.openxmlformats.org/officeDocument/2006/relationships/slide" Target="slides/slide5.xml"/><Relationship Id="rId49" Type="http://schemas.openxmlformats.org/officeDocument/2006/relationships/slide" Target="slides/slide48.xml"/><Relationship Id="rId44" Type="http://schemas.openxmlformats.org/officeDocument/2006/relationships/slide" Target="slides/slide43.xml"/><Relationship Id="rId82" Type="http://schemas.openxmlformats.org/officeDocument/2006/relationships/slide" Target="slides/slide81.xml"/><Relationship Id="rId69" Type="http://schemas.openxmlformats.org/officeDocument/2006/relationships/slide" Target="slides/slide68.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 Type="http://schemas.openxmlformats.org/officeDocument/2006/relationships/slide" Target="slides/slide1.xml"/><Relationship Id="rId46" Type="http://schemas.openxmlformats.org/officeDocument/2006/relationships/slide" Target="slides/slide45.xml"/><Relationship Id="rId57" Type="http://schemas.openxmlformats.org/officeDocument/2006/relationships/slide" Target="slides/slide56.xml"/><Relationship Id="rId59" Type="http://schemas.openxmlformats.org/officeDocument/2006/relationships/slide" Target="slides/slide58.xml"/><Relationship Id="rId35" Type="http://schemas.openxmlformats.org/officeDocument/2006/relationships/slide" Target="slides/slide34.xml"/><Relationship Id="rId51" Type="http://schemas.openxmlformats.org/officeDocument/2006/relationships/slide" Target="slides/slide50.xml"/><Relationship Id="rId55" Type="http://schemas.openxmlformats.org/officeDocument/2006/relationships/slide" Target="slides/slide54.xml"/><Relationship Id="rId31" Type="http://schemas.openxmlformats.org/officeDocument/2006/relationships/slide" Target="slides/slide30.xml"/><Relationship Id="rId34" Type="http://schemas.openxmlformats.org/officeDocument/2006/relationships/slide" Target="slides/slide33.xml"/><Relationship Id="rId40" Type="http://schemas.openxmlformats.org/officeDocument/2006/relationships/slide" Target="slides/slide39.xml"/><Relationship Id="rId62" Type="http://schemas.openxmlformats.org/officeDocument/2006/relationships/slide" Target="slides/slide61.xml"/><Relationship Id="rId66" Type="http://schemas.openxmlformats.org/officeDocument/2006/relationships/slide" Target="slides/slide65.xml"/><Relationship Id="rId36" Type="http://schemas.openxmlformats.org/officeDocument/2006/relationships/slide" Target="slides/slide35.xml"/><Relationship Id="rId72" Type="http://schemas.openxmlformats.org/officeDocument/2006/relationships/slide" Target="slides/slide71.xml"/><Relationship Id="rId1" Type="http://schemas.openxmlformats.org/officeDocument/2006/relationships/slideMaster" Target="slideMasters/slideMaster1.xml"/><Relationship Id="rId24" Type="http://schemas.openxmlformats.org/officeDocument/2006/relationships/slide" Target="slides/slide23.xml"/><Relationship Id="rId47" Type="http://schemas.openxmlformats.org/officeDocument/2006/relationships/slide" Target="slides/slide46.xml"/><Relationship Id="rId56" Type="http://schemas.openxmlformats.org/officeDocument/2006/relationships/slide" Target="slides/slide55.xml"/><Relationship Id="rId48" Type="http://schemas.openxmlformats.org/officeDocument/2006/relationships/slide" Target="slides/slide47.xml"/><Relationship Id="rId75" Type="http://schemas.openxmlformats.org/officeDocument/2006/relationships/slide" Target="slides/slide74.xml"/><Relationship Id="rId8" Type="http://schemas.openxmlformats.org/officeDocument/2006/relationships/slide" Target="slides/slide7.xml"/><Relationship Id="rId13" Type="http://schemas.openxmlformats.org/officeDocument/2006/relationships/slide" Target="slides/slide12.xml"/><Relationship Id="rId32" Type="http://schemas.openxmlformats.org/officeDocument/2006/relationships/slide" Target="slides/slide31.xml"/><Relationship Id="rId37" Type="http://schemas.openxmlformats.org/officeDocument/2006/relationships/slide" Target="slides/slide36.xml"/><Relationship Id="rId52" Type="http://schemas.openxmlformats.org/officeDocument/2006/relationships/slide" Target="slides/slide51.xml"/><Relationship Id="rId65" Type="http://schemas.openxmlformats.org/officeDocument/2006/relationships/slide" Target="slides/slide64.xml"/><Relationship Id="rId67" Type="http://schemas.openxmlformats.org/officeDocument/2006/relationships/slide" Target="slides/slide66.xml"/><Relationship Id="rId54" Type="http://schemas.openxmlformats.org/officeDocument/2006/relationships/slide" Target="slides/slide53.xml"/><Relationship Id="rId12" Type="http://schemas.openxmlformats.org/officeDocument/2006/relationships/slide" Target="slides/slide11.xml"/><Relationship Id="rId76" Type="http://schemas.openxmlformats.org/officeDocument/2006/relationships/slide" Target="slides/slide75.xml"/><Relationship Id="rId79" Type="http://schemas.openxmlformats.org/officeDocument/2006/relationships/slide" Target="slides/slide78.xml"/><Relationship Id="rId80" Type="http://schemas.openxmlformats.org/officeDocument/2006/relationships/slide" Target="slides/slide79.xml"/><Relationship Id="rId81" Type="http://schemas.openxmlformats.org/officeDocument/2006/relationships/slide" Target="slides/slide80.xml"/><Relationship Id="rId3" Type="http://schemas.openxmlformats.org/officeDocument/2006/relationships/slide" Target="slides/slide2.xml"/><Relationship Id="rId86" Type="http://schemas.openxmlformats.org/officeDocument/2006/relationships/slide" Target="slides/slide85.xml"/><Relationship Id="rId23" Type="http://schemas.openxmlformats.org/officeDocument/2006/relationships/slide" Target="slides/slide22.xml"/><Relationship Id="rId61" Type="http://schemas.openxmlformats.org/officeDocument/2006/relationships/slide" Target="slides/slide60.xml"/><Relationship Id="rId53" Type="http://schemas.openxmlformats.org/officeDocument/2006/relationships/slide" Target="slides/slide52.xml"/><Relationship Id="rId84" Type="http://schemas.openxmlformats.org/officeDocument/2006/relationships/slide" Target="slides/slide83.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68" Type="http://schemas.openxmlformats.org/officeDocument/2006/relationships/slide" Target="slides/slide67.xml"/><Relationship Id="rId29" Type="http://schemas.openxmlformats.org/officeDocument/2006/relationships/slide" Target="slides/slide28.xml"/><Relationship Id="rId16" Type="http://schemas.openxmlformats.org/officeDocument/2006/relationships/slide" Target="slides/slide15.xml"/><Relationship Id="rId33" Type="http://schemas.openxmlformats.org/officeDocument/2006/relationships/slide" Target="slides/slide32.xml"/><Relationship Id="rId91" Type="http://schemas.openxmlformats.org/officeDocument/2006/relationships/presProps" Target="presProps.xml"/><Relationship Id="rId83" Type="http://schemas.openxmlformats.org/officeDocument/2006/relationships/slide" Target="slides/slide82.xml"/><Relationship Id="rId93" Type="http://schemas.openxmlformats.org/officeDocument/2006/relationships/theme" Target="theme/theme1.xml"/><Relationship Id="rId41" Type="http://schemas.openxmlformats.org/officeDocument/2006/relationships/slide" Target="slides/slide40.xml"/><Relationship Id="rId5" Type="http://schemas.openxmlformats.org/officeDocument/2006/relationships/slide" Target="slides/slide4.xml"/><Relationship Id="rId15" Type="http://schemas.openxmlformats.org/officeDocument/2006/relationships/slide" Target="slides/slide14.xml"/><Relationship Id="rId78" Type="http://schemas.openxmlformats.org/officeDocument/2006/relationships/slide" Target="slides/slide77.xml"/><Relationship Id="rId22" Type="http://schemas.openxmlformats.org/officeDocument/2006/relationships/slide" Target="slides/slide21.xml"/><Relationship Id="rId21" Type="http://schemas.openxmlformats.org/officeDocument/2006/relationships/slide" Target="slides/slide20.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genetakle:Documents:Microsoft%20User%20Data:Saved%20Attachments:dsm-est-01.xls"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genetakle:Documents:Microsoft%20User%20Data:Saved%20Attachments:dsm-est-01.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genetakle:Takle%20Files:Research:Projects:Climate%20Science:2010:Iowa%20climate%20data:Daily:AnnMoreThan1p25.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genetakle:Takle%20Files:Research:Projects:Climate%20Science:2010:Iowa%20climate%20data:Daily:AnnMoreThan1p25.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sz="1600" b="1" i="0" u="none" strike="noStrike" baseline="0">
                <a:solidFill>
                  <a:srgbClr val="000000"/>
                </a:solidFill>
                <a:latin typeface="Calibri"/>
                <a:ea typeface="Calibri"/>
                <a:cs typeface="Calibri"/>
              </a:defRPr>
            </a:pPr>
            <a:r>
              <a:rPr lang="en-US"/>
              <a:t>Des Moines Annual Precipitation (inches)</a:t>
            </a:r>
          </a:p>
        </c:rich>
      </c:tx>
      <c:layout>
        <c:manualLayout>
          <c:xMode val="edge"/>
          <c:yMode val="edge"/>
          <c:x val="0.130555555555556"/>
          <c:y val="0.0231481481481481"/>
        </c:manualLayout>
      </c:layout>
      <c:spPr>
        <a:noFill/>
        <a:ln w="25400">
          <a:noFill/>
        </a:ln>
      </c:spPr>
    </c:title>
    <c:plotArea>
      <c:layout>
        <c:manualLayout>
          <c:layoutTarget val="inner"/>
          <c:xMode val="edge"/>
          <c:yMode val="edge"/>
          <c:x val="0.0888888888888889"/>
          <c:y val="0.342592592592593"/>
          <c:w val="0.880555555555555"/>
          <c:h val="0.486111111111111"/>
        </c:manualLayout>
      </c:layout>
      <c:lineChart>
        <c:grouping val="standard"/>
        <c:ser>
          <c:idx val="0"/>
          <c:order val="0"/>
          <c:tx>
            <c:v>Des Moines Precipitation</c:v>
          </c:tx>
          <c:spPr>
            <a:ln w="3175">
              <a:solidFill>
                <a:srgbClr val="000000"/>
              </a:solidFill>
              <a:prstDash val="solid"/>
            </a:ln>
          </c:spPr>
          <c:marker>
            <c:symbol val="diamond"/>
            <c:size val="6"/>
            <c:spPr>
              <a:solidFill>
                <a:srgbClr val="008000"/>
              </a:solidFill>
              <a:ln>
                <a:solidFill>
                  <a:srgbClr val="008000"/>
                </a:solidFill>
                <a:prstDash val="solid"/>
              </a:ln>
            </c:spPr>
          </c:marker>
          <c:trendline>
            <c:trendlineType val="linear"/>
          </c:trendline>
          <c:trendline>
            <c:spPr>
              <a:ln w="25400"/>
            </c:spPr>
            <c:trendlineType val="linear"/>
          </c:trendline>
          <c:cat>
            <c:numRef>
              <c:f>'My first worksheet'!$A$8:$A$127</c:f>
              <c:numCache>
                <c:formatCode>General</c:formatCode>
                <c:ptCount val="120"/>
                <c:pt idx="0">
                  <c:v>1890.0</c:v>
                </c:pt>
                <c:pt idx="1">
                  <c:v>1891.0</c:v>
                </c:pt>
                <c:pt idx="2">
                  <c:v>1892.0</c:v>
                </c:pt>
                <c:pt idx="3">
                  <c:v>1893.0</c:v>
                </c:pt>
                <c:pt idx="4">
                  <c:v>1894.0</c:v>
                </c:pt>
                <c:pt idx="5">
                  <c:v>1895.0</c:v>
                </c:pt>
                <c:pt idx="6">
                  <c:v>1896.0</c:v>
                </c:pt>
                <c:pt idx="7">
                  <c:v>1897.0</c:v>
                </c:pt>
                <c:pt idx="8">
                  <c:v>1898.0</c:v>
                </c:pt>
                <c:pt idx="9">
                  <c:v>1899.0</c:v>
                </c:pt>
                <c:pt idx="10">
                  <c:v>1900.0</c:v>
                </c:pt>
                <c:pt idx="11">
                  <c:v>1901.0</c:v>
                </c:pt>
                <c:pt idx="12">
                  <c:v>1902.0</c:v>
                </c:pt>
                <c:pt idx="13">
                  <c:v>1903.0</c:v>
                </c:pt>
                <c:pt idx="14">
                  <c:v>1904.0</c:v>
                </c:pt>
                <c:pt idx="15">
                  <c:v>1905.0</c:v>
                </c:pt>
                <c:pt idx="16">
                  <c:v>1906.0</c:v>
                </c:pt>
                <c:pt idx="17">
                  <c:v>1907.0</c:v>
                </c:pt>
                <c:pt idx="18">
                  <c:v>1908.0</c:v>
                </c:pt>
                <c:pt idx="19">
                  <c:v>1909.0</c:v>
                </c:pt>
                <c:pt idx="20">
                  <c:v>1910.0</c:v>
                </c:pt>
                <c:pt idx="21">
                  <c:v>1911.0</c:v>
                </c:pt>
                <c:pt idx="22">
                  <c:v>1912.0</c:v>
                </c:pt>
                <c:pt idx="23">
                  <c:v>1913.0</c:v>
                </c:pt>
                <c:pt idx="24">
                  <c:v>1914.0</c:v>
                </c:pt>
                <c:pt idx="25">
                  <c:v>1915.0</c:v>
                </c:pt>
                <c:pt idx="26">
                  <c:v>1916.0</c:v>
                </c:pt>
                <c:pt idx="27">
                  <c:v>1917.0</c:v>
                </c:pt>
                <c:pt idx="28">
                  <c:v>1918.0</c:v>
                </c:pt>
                <c:pt idx="29">
                  <c:v>1919.0</c:v>
                </c:pt>
                <c:pt idx="30">
                  <c:v>1920.0</c:v>
                </c:pt>
                <c:pt idx="31">
                  <c:v>1921.0</c:v>
                </c:pt>
                <c:pt idx="32">
                  <c:v>1922.0</c:v>
                </c:pt>
                <c:pt idx="33">
                  <c:v>1923.0</c:v>
                </c:pt>
                <c:pt idx="34">
                  <c:v>1924.0</c:v>
                </c:pt>
                <c:pt idx="35">
                  <c:v>1925.0</c:v>
                </c:pt>
                <c:pt idx="36">
                  <c:v>1926.0</c:v>
                </c:pt>
                <c:pt idx="37">
                  <c:v>1927.0</c:v>
                </c:pt>
                <c:pt idx="38">
                  <c:v>1928.0</c:v>
                </c:pt>
                <c:pt idx="39">
                  <c:v>1929.0</c:v>
                </c:pt>
                <c:pt idx="40">
                  <c:v>1930.0</c:v>
                </c:pt>
                <c:pt idx="41">
                  <c:v>1931.0</c:v>
                </c:pt>
                <c:pt idx="42">
                  <c:v>1932.0</c:v>
                </c:pt>
                <c:pt idx="43">
                  <c:v>1933.0</c:v>
                </c:pt>
                <c:pt idx="44">
                  <c:v>1934.0</c:v>
                </c:pt>
                <c:pt idx="45">
                  <c:v>1935.0</c:v>
                </c:pt>
                <c:pt idx="46">
                  <c:v>1936.0</c:v>
                </c:pt>
                <c:pt idx="47">
                  <c:v>1937.0</c:v>
                </c:pt>
                <c:pt idx="48">
                  <c:v>1938.0</c:v>
                </c:pt>
                <c:pt idx="49">
                  <c:v>1939.0</c:v>
                </c:pt>
                <c:pt idx="50">
                  <c:v>1940.0</c:v>
                </c:pt>
                <c:pt idx="51">
                  <c:v>1941.0</c:v>
                </c:pt>
                <c:pt idx="52">
                  <c:v>1942.0</c:v>
                </c:pt>
                <c:pt idx="53">
                  <c:v>1943.0</c:v>
                </c:pt>
                <c:pt idx="54">
                  <c:v>1944.0</c:v>
                </c:pt>
                <c:pt idx="55">
                  <c:v>1945.0</c:v>
                </c:pt>
                <c:pt idx="56">
                  <c:v>1946.0</c:v>
                </c:pt>
                <c:pt idx="57">
                  <c:v>1947.0</c:v>
                </c:pt>
                <c:pt idx="58">
                  <c:v>1948.0</c:v>
                </c:pt>
                <c:pt idx="59">
                  <c:v>1949.0</c:v>
                </c:pt>
                <c:pt idx="60">
                  <c:v>1950.0</c:v>
                </c:pt>
                <c:pt idx="61">
                  <c:v>1951.0</c:v>
                </c:pt>
                <c:pt idx="62">
                  <c:v>1952.0</c:v>
                </c:pt>
                <c:pt idx="63">
                  <c:v>1953.0</c:v>
                </c:pt>
                <c:pt idx="64">
                  <c:v>1954.0</c:v>
                </c:pt>
                <c:pt idx="65">
                  <c:v>1955.0</c:v>
                </c:pt>
                <c:pt idx="66">
                  <c:v>1956.0</c:v>
                </c:pt>
                <c:pt idx="67">
                  <c:v>1957.0</c:v>
                </c:pt>
                <c:pt idx="68">
                  <c:v>1958.0</c:v>
                </c:pt>
                <c:pt idx="69">
                  <c:v>1959.0</c:v>
                </c:pt>
                <c:pt idx="70">
                  <c:v>1960.0</c:v>
                </c:pt>
                <c:pt idx="71">
                  <c:v>1961.0</c:v>
                </c:pt>
                <c:pt idx="72">
                  <c:v>1962.0</c:v>
                </c:pt>
                <c:pt idx="73">
                  <c:v>1963.0</c:v>
                </c:pt>
                <c:pt idx="74">
                  <c:v>1964.0</c:v>
                </c:pt>
                <c:pt idx="75">
                  <c:v>1965.0</c:v>
                </c:pt>
                <c:pt idx="76">
                  <c:v>1966.0</c:v>
                </c:pt>
                <c:pt idx="77">
                  <c:v>1967.0</c:v>
                </c:pt>
                <c:pt idx="78">
                  <c:v>1968.0</c:v>
                </c:pt>
                <c:pt idx="79">
                  <c:v>1969.0</c:v>
                </c:pt>
                <c:pt idx="80">
                  <c:v>1970.0</c:v>
                </c:pt>
                <c:pt idx="81">
                  <c:v>1971.0</c:v>
                </c:pt>
                <c:pt idx="82">
                  <c:v>1972.0</c:v>
                </c:pt>
                <c:pt idx="83">
                  <c:v>1973.0</c:v>
                </c:pt>
                <c:pt idx="84">
                  <c:v>1974.0</c:v>
                </c:pt>
                <c:pt idx="85">
                  <c:v>1975.0</c:v>
                </c:pt>
                <c:pt idx="86">
                  <c:v>1976.0</c:v>
                </c:pt>
                <c:pt idx="87">
                  <c:v>1977.0</c:v>
                </c:pt>
                <c:pt idx="88">
                  <c:v>1978.0</c:v>
                </c:pt>
                <c:pt idx="89">
                  <c:v>1979.0</c:v>
                </c:pt>
                <c:pt idx="90">
                  <c:v>1980.0</c:v>
                </c:pt>
                <c:pt idx="91">
                  <c:v>1981.0</c:v>
                </c:pt>
                <c:pt idx="92">
                  <c:v>1982.0</c:v>
                </c:pt>
                <c:pt idx="93">
                  <c:v>1983.0</c:v>
                </c:pt>
                <c:pt idx="94">
                  <c:v>1984.0</c:v>
                </c:pt>
                <c:pt idx="95">
                  <c:v>1985.0</c:v>
                </c:pt>
                <c:pt idx="96">
                  <c:v>1986.0</c:v>
                </c:pt>
                <c:pt idx="97">
                  <c:v>1987.0</c:v>
                </c:pt>
                <c:pt idx="98">
                  <c:v>1988.0</c:v>
                </c:pt>
                <c:pt idx="99">
                  <c:v>1989.0</c:v>
                </c:pt>
                <c:pt idx="100">
                  <c:v>1990.0</c:v>
                </c:pt>
                <c:pt idx="101">
                  <c:v>1991.0</c:v>
                </c:pt>
                <c:pt idx="102">
                  <c:v>1992.0</c:v>
                </c:pt>
                <c:pt idx="103">
                  <c:v>1993.0</c:v>
                </c:pt>
                <c:pt idx="104">
                  <c:v>1994.0</c:v>
                </c:pt>
                <c:pt idx="105">
                  <c:v>1995.0</c:v>
                </c:pt>
                <c:pt idx="106">
                  <c:v>1996.0</c:v>
                </c:pt>
                <c:pt idx="107">
                  <c:v>1997.0</c:v>
                </c:pt>
                <c:pt idx="108">
                  <c:v>1998.0</c:v>
                </c:pt>
                <c:pt idx="109">
                  <c:v>1999.0</c:v>
                </c:pt>
                <c:pt idx="110">
                  <c:v>2000.0</c:v>
                </c:pt>
                <c:pt idx="111">
                  <c:v>2001.0</c:v>
                </c:pt>
                <c:pt idx="112">
                  <c:v>2002.0</c:v>
                </c:pt>
                <c:pt idx="113">
                  <c:v>2003.0</c:v>
                </c:pt>
                <c:pt idx="114">
                  <c:v>2004.0</c:v>
                </c:pt>
                <c:pt idx="115">
                  <c:v>2005.0</c:v>
                </c:pt>
                <c:pt idx="116">
                  <c:v>2006.0</c:v>
                </c:pt>
                <c:pt idx="117">
                  <c:v>2007.0</c:v>
                </c:pt>
                <c:pt idx="118">
                  <c:v>2008.0</c:v>
                </c:pt>
                <c:pt idx="119">
                  <c:v>2009.0</c:v>
                </c:pt>
              </c:numCache>
            </c:numRef>
          </c:cat>
          <c:val>
            <c:numRef>
              <c:f>'My first worksheet'!$N$8:$N$127</c:f>
              <c:numCache>
                <c:formatCode>General</c:formatCode>
                <c:ptCount val="120"/>
                <c:pt idx="3">
                  <c:v>27.12</c:v>
                </c:pt>
                <c:pt idx="4">
                  <c:v>21.43</c:v>
                </c:pt>
                <c:pt idx="5">
                  <c:v>27.87</c:v>
                </c:pt>
                <c:pt idx="6">
                  <c:v>39.29</c:v>
                </c:pt>
                <c:pt idx="7">
                  <c:v>28.79</c:v>
                </c:pt>
                <c:pt idx="8">
                  <c:v>30.7</c:v>
                </c:pt>
                <c:pt idx="9">
                  <c:v>30.83</c:v>
                </c:pt>
                <c:pt idx="10">
                  <c:v>42.69</c:v>
                </c:pt>
                <c:pt idx="11">
                  <c:v>21.68</c:v>
                </c:pt>
                <c:pt idx="12">
                  <c:v>45.77</c:v>
                </c:pt>
                <c:pt idx="13">
                  <c:v>33.31</c:v>
                </c:pt>
                <c:pt idx="14">
                  <c:v>30.15</c:v>
                </c:pt>
                <c:pt idx="15">
                  <c:v>40.53</c:v>
                </c:pt>
                <c:pt idx="16">
                  <c:v>31.4</c:v>
                </c:pt>
                <c:pt idx="17">
                  <c:v>35.32</c:v>
                </c:pt>
                <c:pt idx="18">
                  <c:v>38.27</c:v>
                </c:pt>
                <c:pt idx="19">
                  <c:v>37.77</c:v>
                </c:pt>
                <c:pt idx="20">
                  <c:v>20.02</c:v>
                </c:pt>
                <c:pt idx="21">
                  <c:v>33.75</c:v>
                </c:pt>
                <c:pt idx="22">
                  <c:v>33.39</c:v>
                </c:pt>
                <c:pt idx="23">
                  <c:v>30.01</c:v>
                </c:pt>
                <c:pt idx="24">
                  <c:v>39.57</c:v>
                </c:pt>
                <c:pt idx="25">
                  <c:v>39.01</c:v>
                </c:pt>
                <c:pt idx="26">
                  <c:v>24.36</c:v>
                </c:pt>
                <c:pt idx="27">
                  <c:v>30.51</c:v>
                </c:pt>
                <c:pt idx="28">
                  <c:v>30.2</c:v>
                </c:pt>
                <c:pt idx="29">
                  <c:v>42.54</c:v>
                </c:pt>
                <c:pt idx="30">
                  <c:v>32.32</c:v>
                </c:pt>
                <c:pt idx="31">
                  <c:v>35.34</c:v>
                </c:pt>
                <c:pt idx="32">
                  <c:v>38.75</c:v>
                </c:pt>
                <c:pt idx="33">
                  <c:v>32.07</c:v>
                </c:pt>
                <c:pt idx="34">
                  <c:v>30.48</c:v>
                </c:pt>
                <c:pt idx="35">
                  <c:v>28.02</c:v>
                </c:pt>
                <c:pt idx="36">
                  <c:v>34.67</c:v>
                </c:pt>
                <c:pt idx="37">
                  <c:v>26.25</c:v>
                </c:pt>
                <c:pt idx="38">
                  <c:v>41.52</c:v>
                </c:pt>
                <c:pt idx="39">
                  <c:v>32.15</c:v>
                </c:pt>
                <c:pt idx="40">
                  <c:v>21.01</c:v>
                </c:pt>
                <c:pt idx="41">
                  <c:v>39.54</c:v>
                </c:pt>
                <c:pt idx="42">
                  <c:v>30.82</c:v>
                </c:pt>
                <c:pt idx="43">
                  <c:v>21.36</c:v>
                </c:pt>
                <c:pt idx="44">
                  <c:v>26.02</c:v>
                </c:pt>
                <c:pt idx="45">
                  <c:v>39.66</c:v>
                </c:pt>
                <c:pt idx="46">
                  <c:v>28.77</c:v>
                </c:pt>
                <c:pt idx="47">
                  <c:v>28.64</c:v>
                </c:pt>
                <c:pt idx="48">
                  <c:v>29.62</c:v>
                </c:pt>
                <c:pt idx="49">
                  <c:v>30.26</c:v>
                </c:pt>
                <c:pt idx="50">
                  <c:v>32.05</c:v>
                </c:pt>
                <c:pt idx="51">
                  <c:v>40.9</c:v>
                </c:pt>
                <c:pt idx="52">
                  <c:v>39.33</c:v>
                </c:pt>
                <c:pt idx="53">
                  <c:v>36.13</c:v>
                </c:pt>
                <c:pt idx="54">
                  <c:v>38.52</c:v>
                </c:pt>
                <c:pt idx="55">
                  <c:v>39.65</c:v>
                </c:pt>
                <c:pt idx="56">
                  <c:v>36.52</c:v>
                </c:pt>
                <c:pt idx="57">
                  <c:v>47.03</c:v>
                </c:pt>
                <c:pt idx="58">
                  <c:v>31.61</c:v>
                </c:pt>
                <c:pt idx="59">
                  <c:v>26.07</c:v>
                </c:pt>
                <c:pt idx="60">
                  <c:v>28.91</c:v>
                </c:pt>
                <c:pt idx="61">
                  <c:v>38.03</c:v>
                </c:pt>
                <c:pt idx="62">
                  <c:v>31.82</c:v>
                </c:pt>
                <c:pt idx="63">
                  <c:v>20.0</c:v>
                </c:pt>
                <c:pt idx="64">
                  <c:v>36.21</c:v>
                </c:pt>
                <c:pt idx="65">
                  <c:v>21.98</c:v>
                </c:pt>
                <c:pt idx="66">
                  <c:v>17.07</c:v>
                </c:pt>
                <c:pt idx="67">
                  <c:v>28.28</c:v>
                </c:pt>
                <c:pt idx="68">
                  <c:v>28.84</c:v>
                </c:pt>
                <c:pt idx="69">
                  <c:v>36.31</c:v>
                </c:pt>
                <c:pt idx="70">
                  <c:v>35.2</c:v>
                </c:pt>
                <c:pt idx="71">
                  <c:v>42.88</c:v>
                </c:pt>
                <c:pt idx="72">
                  <c:v>27.04</c:v>
                </c:pt>
                <c:pt idx="73">
                  <c:v>28.32</c:v>
                </c:pt>
                <c:pt idx="74">
                  <c:v>28.42</c:v>
                </c:pt>
                <c:pt idx="75">
                  <c:v>33.96</c:v>
                </c:pt>
                <c:pt idx="76">
                  <c:v>21.85</c:v>
                </c:pt>
                <c:pt idx="77">
                  <c:v>21.82</c:v>
                </c:pt>
                <c:pt idx="78">
                  <c:v>28.31</c:v>
                </c:pt>
                <c:pt idx="79">
                  <c:v>32.43</c:v>
                </c:pt>
                <c:pt idx="80">
                  <c:v>33.63</c:v>
                </c:pt>
                <c:pt idx="81">
                  <c:v>28.32</c:v>
                </c:pt>
                <c:pt idx="82">
                  <c:v>36.02</c:v>
                </c:pt>
                <c:pt idx="83">
                  <c:v>45.18</c:v>
                </c:pt>
                <c:pt idx="84">
                  <c:v>35.67</c:v>
                </c:pt>
                <c:pt idx="85">
                  <c:v>31.61</c:v>
                </c:pt>
                <c:pt idx="86">
                  <c:v>30.01</c:v>
                </c:pt>
                <c:pt idx="87">
                  <c:v>37.15</c:v>
                </c:pt>
                <c:pt idx="88">
                  <c:v>31.36</c:v>
                </c:pt>
                <c:pt idx="89">
                  <c:v>31.84</c:v>
                </c:pt>
                <c:pt idx="90">
                  <c:v>25.09</c:v>
                </c:pt>
                <c:pt idx="91">
                  <c:v>31.3</c:v>
                </c:pt>
                <c:pt idx="92">
                  <c:v>44.8</c:v>
                </c:pt>
                <c:pt idx="93">
                  <c:v>41.17</c:v>
                </c:pt>
                <c:pt idx="94">
                  <c:v>41.78</c:v>
                </c:pt>
                <c:pt idx="95">
                  <c:v>28.5</c:v>
                </c:pt>
                <c:pt idx="96">
                  <c:v>42.58</c:v>
                </c:pt>
                <c:pt idx="97">
                  <c:v>36.97</c:v>
                </c:pt>
                <c:pt idx="98">
                  <c:v>21.99</c:v>
                </c:pt>
                <c:pt idx="99">
                  <c:v>29.14</c:v>
                </c:pt>
                <c:pt idx="100">
                  <c:v>43.93</c:v>
                </c:pt>
                <c:pt idx="101">
                  <c:v>39.77</c:v>
                </c:pt>
                <c:pt idx="102">
                  <c:v>33.51</c:v>
                </c:pt>
                <c:pt idx="103">
                  <c:v>55.88</c:v>
                </c:pt>
                <c:pt idx="104">
                  <c:v>28.2</c:v>
                </c:pt>
                <c:pt idx="105">
                  <c:v>31.74</c:v>
                </c:pt>
                <c:pt idx="106">
                  <c:v>27.15</c:v>
                </c:pt>
                <c:pt idx="107">
                  <c:v>28.53</c:v>
                </c:pt>
                <c:pt idx="108">
                  <c:v>37.7</c:v>
                </c:pt>
                <c:pt idx="109">
                  <c:v>27.15</c:v>
                </c:pt>
                <c:pt idx="110">
                  <c:v>26.14</c:v>
                </c:pt>
                <c:pt idx="111">
                  <c:v>29.76</c:v>
                </c:pt>
                <c:pt idx="112">
                  <c:v>29.25</c:v>
                </c:pt>
                <c:pt idx="113">
                  <c:v>31.57</c:v>
                </c:pt>
                <c:pt idx="114">
                  <c:v>33.8</c:v>
                </c:pt>
                <c:pt idx="115">
                  <c:v>28.05</c:v>
                </c:pt>
                <c:pt idx="116">
                  <c:v>33.38</c:v>
                </c:pt>
                <c:pt idx="117">
                  <c:v>41.71</c:v>
                </c:pt>
                <c:pt idx="118">
                  <c:v>49.43</c:v>
                </c:pt>
                <c:pt idx="119">
                  <c:v>38.81</c:v>
                </c:pt>
              </c:numCache>
            </c:numRef>
          </c:val>
        </c:ser>
        <c:marker val="1"/>
        <c:axId val="793090088"/>
        <c:axId val="757435960"/>
      </c:lineChart>
      <c:catAx>
        <c:axId val="793090088"/>
        <c:scaling>
          <c:orientation val="minMax"/>
        </c:scaling>
        <c:axPos val="b"/>
        <c:numFmt formatCode="General" sourceLinked="1"/>
        <c:majorTickMark val="in"/>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757435960"/>
        <c:crosses val="autoZero"/>
        <c:lblAlgn val="ctr"/>
        <c:lblOffset val="100"/>
        <c:tickLblSkip val="20"/>
        <c:tickMarkSkip val="10"/>
      </c:catAx>
      <c:valAx>
        <c:axId val="757435960"/>
        <c:scaling>
          <c:orientation val="minMax"/>
        </c:scaling>
        <c:axPos val="l"/>
        <c:majorGridlines>
          <c:spPr>
            <a:ln w="3175">
              <a:solidFill>
                <a:srgbClr val="808080"/>
              </a:solidFill>
              <a:prstDash val="solid"/>
            </a:ln>
          </c:spPr>
        </c:majorGridlines>
        <c:numFmt formatCode="General" sourceLinked="1"/>
        <c:majorTickMark val="in"/>
        <c:minorTickMark val="in"/>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793090088"/>
        <c:crosses val="autoZero"/>
        <c:crossBetween val="between"/>
      </c:valAx>
      <c:spPr>
        <a:solidFill>
          <a:srgbClr val="FFFFFF"/>
        </a:solidFill>
        <a:ln w="25400">
          <a:noFill/>
        </a:ln>
      </c:spPr>
    </c:plotArea>
    <c:plotVisOnly val="1"/>
    <c:dispBlanksAs val="gap"/>
  </c:chart>
  <c:spPr>
    <a:solidFill>
      <a:srgbClr val="FFFFFF"/>
    </a:solidFill>
    <a:ln w="12700">
      <a:solidFill>
        <a:srgbClr val="000000"/>
      </a:solid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2"/>
  <c:chart>
    <c:title>
      <c:tx>
        <c:rich>
          <a:bodyPr/>
          <a:lstStyle/>
          <a:p>
            <a:pPr>
              <a:defRPr sz="1600" b="1" i="0" u="none" strike="noStrike" baseline="0">
                <a:solidFill>
                  <a:srgbClr val="000000"/>
                </a:solidFill>
                <a:latin typeface="Calibri"/>
                <a:ea typeface="Calibri"/>
                <a:cs typeface="Calibri"/>
              </a:defRPr>
            </a:pPr>
            <a:r>
              <a:rPr lang="en-US" sz="4000" dirty="0"/>
              <a:t>Des Moines Annual Precipitation (inches)</a:t>
            </a:r>
          </a:p>
        </c:rich>
      </c:tx>
      <c:layout>
        <c:manualLayout>
          <c:xMode val="edge"/>
          <c:yMode val="edge"/>
          <c:x val="0.147222222222222"/>
          <c:y val="0.00102431886279701"/>
        </c:manualLayout>
      </c:layout>
      <c:spPr>
        <a:noFill/>
        <a:ln w="25400">
          <a:noFill/>
        </a:ln>
      </c:spPr>
    </c:title>
    <c:plotArea>
      <c:layout>
        <c:manualLayout>
          <c:layoutTarget val="inner"/>
          <c:xMode val="edge"/>
          <c:yMode val="edge"/>
          <c:x val="0.0875"/>
          <c:y val="0.349229844610132"/>
          <c:w val="0.880555555555555"/>
          <c:h val="0.486111111111111"/>
        </c:manualLayout>
      </c:layout>
      <c:lineChart>
        <c:grouping val="standard"/>
        <c:ser>
          <c:idx val="0"/>
          <c:order val="0"/>
          <c:tx>
            <c:v>Des Moines Precipitation</c:v>
          </c:tx>
          <c:spPr>
            <a:ln w="3175">
              <a:solidFill>
                <a:srgbClr val="000000"/>
              </a:solidFill>
              <a:prstDash val="solid"/>
            </a:ln>
          </c:spPr>
          <c:marker>
            <c:symbol val="diamond"/>
            <c:size val="6"/>
            <c:spPr>
              <a:solidFill>
                <a:srgbClr val="008000"/>
              </a:solidFill>
              <a:ln>
                <a:solidFill>
                  <a:srgbClr val="008000"/>
                </a:solidFill>
                <a:prstDash val="solid"/>
              </a:ln>
            </c:spPr>
          </c:marker>
          <c:trendline>
            <c:trendlineType val="linear"/>
          </c:trendline>
          <c:trendline>
            <c:spPr>
              <a:ln w="25400"/>
            </c:spPr>
            <c:trendlineType val="linear"/>
          </c:trendline>
          <c:cat>
            <c:numRef>
              <c:f>'My first worksheet'!$A$8:$A$127</c:f>
              <c:numCache>
                <c:formatCode>General</c:formatCode>
                <c:ptCount val="120"/>
                <c:pt idx="0">
                  <c:v>1890.0</c:v>
                </c:pt>
                <c:pt idx="1">
                  <c:v>1891.0</c:v>
                </c:pt>
                <c:pt idx="2">
                  <c:v>1892.0</c:v>
                </c:pt>
                <c:pt idx="3">
                  <c:v>1893.0</c:v>
                </c:pt>
                <c:pt idx="4">
                  <c:v>1894.0</c:v>
                </c:pt>
                <c:pt idx="5">
                  <c:v>1895.0</c:v>
                </c:pt>
                <c:pt idx="6">
                  <c:v>1896.0</c:v>
                </c:pt>
                <c:pt idx="7">
                  <c:v>1897.0</c:v>
                </c:pt>
                <c:pt idx="8">
                  <c:v>1898.0</c:v>
                </c:pt>
                <c:pt idx="9">
                  <c:v>1899.0</c:v>
                </c:pt>
                <c:pt idx="10">
                  <c:v>1900.0</c:v>
                </c:pt>
                <c:pt idx="11">
                  <c:v>1901.0</c:v>
                </c:pt>
                <c:pt idx="12">
                  <c:v>1902.0</c:v>
                </c:pt>
                <c:pt idx="13">
                  <c:v>1903.0</c:v>
                </c:pt>
                <c:pt idx="14">
                  <c:v>1904.0</c:v>
                </c:pt>
                <c:pt idx="15">
                  <c:v>1905.0</c:v>
                </c:pt>
                <c:pt idx="16">
                  <c:v>1906.0</c:v>
                </c:pt>
                <c:pt idx="17">
                  <c:v>1907.0</c:v>
                </c:pt>
                <c:pt idx="18">
                  <c:v>1908.0</c:v>
                </c:pt>
                <c:pt idx="19">
                  <c:v>1909.0</c:v>
                </c:pt>
                <c:pt idx="20">
                  <c:v>1910.0</c:v>
                </c:pt>
                <c:pt idx="21">
                  <c:v>1911.0</c:v>
                </c:pt>
                <c:pt idx="22">
                  <c:v>1912.0</c:v>
                </c:pt>
                <c:pt idx="23">
                  <c:v>1913.0</c:v>
                </c:pt>
                <c:pt idx="24">
                  <c:v>1914.0</c:v>
                </c:pt>
                <c:pt idx="25">
                  <c:v>1915.0</c:v>
                </c:pt>
                <c:pt idx="26">
                  <c:v>1916.0</c:v>
                </c:pt>
                <c:pt idx="27">
                  <c:v>1917.0</c:v>
                </c:pt>
                <c:pt idx="28">
                  <c:v>1918.0</c:v>
                </c:pt>
                <c:pt idx="29">
                  <c:v>1919.0</c:v>
                </c:pt>
                <c:pt idx="30">
                  <c:v>1920.0</c:v>
                </c:pt>
                <c:pt idx="31">
                  <c:v>1921.0</c:v>
                </c:pt>
                <c:pt idx="32">
                  <c:v>1922.0</c:v>
                </c:pt>
                <c:pt idx="33">
                  <c:v>1923.0</c:v>
                </c:pt>
                <c:pt idx="34">
                  <c:v>1924.0</c:v>
                </c:pt>
                <c:pt idx="35">
                  <c:v>1925.0</c:v>
                </c:pt>
                <c:pt idx="36">
                  <c:v>1926.0</c:v>
                </c:pt>
                <c:pt idx="37">
                  <c:v>1927.0</c:v>
                </c:pt>
                <c:pt idx="38">
                  <c:v>1928.0</c:v>
                </c:pt>
                <c:pt idx="39">
                  <c:v>1929.0</c:v>
                </c:pt>
                <c:pt idx="40">
                  <c:v>1930.0</c:v>
                </c:pt>
                <c:pt idx="41">
                  <c:v>1931.0</c:v>
                </c:pt>
                <c:pt idx="42">
                  <c:v>1932.0</c:v>
                </c:pt>
                <c:pt idx="43">
                  <c:v>1933.0</c:v>
                </c:pt>
                <c:pt idx="44">
                  <c:v>1934.0</c:v>
                </c:pt>
                <c:pt idx="45">
                  <c:v>1935.0</c:v>
                </c:pt>
                <c:pt idx="46">
                  <c:v>1936.0</c:v>
                </c:pt>
                <c:pt idx="47">
                  <c:v>1937.0</c:v>
                </c:pt>
                <c:pt idx="48">
                  <c:v>1938.0</c:v>
                </c:pt>
                <c:pt idx="49">
                  <c:v>1939.0</c:v>
                </c:pt>
                <c:pt idx="50">
                  <c:v>1940.0</c:v>
                </c:pt>
                <c:pt idx="51">
                  <c:v>1941.0</c:v>
                </c:pt>
                <c:pt idx="52">
                  <c:v>1942.0</c:v>
                </c:pt>
                <c:pt idx="53">
                  <c:v>1943.0</c:v>
                </c:pt>
                <c:pt idx="54">
                  <c:v>1944.0</c:v>
                </c:pt>
                <c:pt idx="55">
                  <c:v>1945.0</c:v>
                </c:pt>
                <c:pt idx="56">
                  <c:v>1946.0</c:v>
                </c:pt>
                <c:pt idx="57">
                  <c:v>1947.0</c:v>
                </c:pt>
                <c:pt idx="58">
                  <c:v>1948.0</c:v>
                </c:pt>
                <c:pt idx="59">
                  <c:v>1949.0</c:v>
                </c:pt>
                <c:pt idx="60">
                  <c:v>1950.0</c:v>
                </c:pt>
                <c:pt idx="61">
                  <c:v>1951.0</c:v>
                </c:pt>
                <c:pt idx="62">
                  <c:v>1952.0</c:v>
                </c:pt>
                <c:pt idx="63">
                  <c:v>1953.0</c:v>
                </c:pt>
                <c:pt idx="64">
                  <c:v>1954.0</c:v>
                </c:pt>
                <c:pt idx="65">
                  <c:v>1955.0</c:v>
                </c:pt>
                <c:pt idx="66">
                  <c:v>1956.0</c:v>
                </c:pt>
                <c:pt idx="67">
                  <c:v>1957.0</c:v>
                </c:pt>
                <c:pt idx="68">
                  <c:v>1958.0</c:v>
                </c:pt>
                <c:pt idx="69">
                  <c:v>1959.0</c:v>
                </c:pt>
                <c:pt idx="70">
                  <c:v>1960.0</c:v>
                </c:pt>
                <c:pt idx="71">
                  <c:v>1961.0</c:v>
                </c:pt>
                <c:pt idx="72">
                  <c:v>1962.0</c:v>
                </c:pt>
                <c:pt idx="73">
                  <c:v>1963.0</c:v>
                </c:pt>
                <c:pt idx="74">
                  <c:v>1964.0</c:v>
                </c:pt>
                <c:pt idx="75">
                  <c:v>1965.0</c:v>
                </c:pt>
                <c:pt idx="76">
                  <c:v>1966.0</c:v>
                </c:pt>
                <c:pt idx="77">
                  <c:v>1967.0</c:v>
                </c:pt>
                <c:pt idx="78">
                  <c:v>1968.0</c:v>
                </c:pt>
                <c:pt idx="79">
                  <c:v>1969.0</c:v>
                </c:pt>
                <c:pt idx="80">
                  <c:v>1970.0</c:v>
                </c:pt>
                <c:pt idx="81">
                  <c:v>1971.0</c:v>
                </c:pt>
                <c:pt idx="82">
                  <c:v>1972.0</c:v>
                </c:pt>
                <c:pt idx="83">
                  <c:v>1973.0</c:v>
                </c:pt>
                <c:pt idx="84">
                  <c:v>1974.0</c:v>
                </c:pt>
                <c:pt idx="85">
                  <c:v>1975.0</c:v>
                </c:pt>
                <c:pt idx="86">
                  <c:v>1976.0</c:v>
                </c:pt>
                <c:pt idx="87">
                  <c:v>1977.0</c:v>
                </c:pt>
                <c:pt idx="88">
                  <c:v>1978.0</c:v>
                </c:pt>
                <c:pt idx="89">
                  <c:v>1979.0</c:v>
                </c:pt>
                <c:pt idx="90">
                  <c:v>1980.0</c:v>
                </c:pt>
                <c:pt idx="91">
                  <c:v>1981.0</c:v>
                </c:pt>
                <c:pt idx="92">
                  <c:v>1982.0</c:v>
                </c:pt>
                <c:pt idx="93">
                  <c:v>1983.0</c:v>
                </c:pt>
                <c:pt idx="94">
                  <c:v>1984.0</c:v>
                </c:pt>
                <c:pt idx="95">
                  <c:v>1985.0</c:v>
                </c:pt>
                <c:pt idx="96">
                  <c:v>1986.0</c:v>
                </c:pt>
                <c:pt idx="97">
                  <c:v>1987.0</c:v>
                </c:pt>
                <c:pt idx="98">
                  <c:v>1988.0</c:v>
                </c:pt>
                <c:pt idx="99">
                  <c:v>1989.0</c:v>
                </c:pt>
                <c:pt idx="100">
                  <c:v>1990.0</c:v>
                </c:pt>
                <c:pt idx="101">
                  <c:v>1991.0</c:v>
                </c:pt>
                <c:pt idx="102">
                  <c:v>1992.0</c:v>
                </c:pt>
                <c:pt idx="103">
                  <c:v>1993.0</c:v>
                </c:pt>
                <c:pt idx="104">
                  <c:v>1994.0</c:v>
                </c:pt>
                <c:pt idx="105">
                  <c:v>1995.0</c:v>
                </c:pt>
                <c:pt idx="106">
                  <c:v>1996.0</c:v>
                </c:pt>
                <c:pt idx="107">
                  <c:v>1997.0</c:v>
                </c:pt>
                <c:pt idx="108">
                  <c:v>1998.0</c:v>
                </c:pt>
                <c:pt idx="109">
                  <c:v>1999.0</c:v>
                </c:pt>
                <c:pt idx="110">
                  <c:v>2000.0</c:v>
                </c:pt>
                <c:pt idx="111">
                  <c:v>2001.0</c:v>
                </c:pt>
                <c:pt idx="112">
                  <c:v>2002.0</c:v>
                </c:pt>
                <c:pt idx="113">
                  <c:v>2003.0</c:v>
                </c:pt>
                <c:pt idx="114">
                  <c:v>2004.0</c:v>
                </c:pt>
                <c:pt idx="115">
                  <c:v>2005.0</c:v>
                </c:pt>
                <c:pt idx="116">
                  <c:v>2006.0</c:v>
                </c:pt>
                <c:pt idx="117">
                  <c:v>2007.0</c:v>
                </c:pt>
                <c:pt idx="118">
                  <c:v>2008.0</c:v>
                </c:pt>
                <c:pt idx="119">
                  <c:v>2009.0</c:v>
                </c:pt>
              </c:numCache>
            </c:numRef>
          </c:cat>
          <c:val>
            <c:numRef>
              <c:f>'My first worksheet'!$N$8:$N$127</c:f>
              <c:numCache>
                <c:formatCode>General</c:formatCode>
                <c:ptCount val="120"/>
                <c:pt idx="3">
                  <c:v>27.12</c:v>
                </c:pt>
                <c:pt idx="4">
                  <c:v>21.43</c:v>
                </c:pt>
                <c:pt idx="5">
                  <c:v>27.87</c:v>
                </c:pt>
                <c:pt idx="6">
                  <c:v>39.29</c:v>
                </c:pt>
                <c:pt idx="7">
                  <c:v>28.79</c:v>
                </c:pt>
                <c:pt idx="8">
                  <c:v>30.7</c:v>
                </c:pt>
                <c:pt idx="9">
                  <c:v>30.83</c:v>
                </c:pt>
                <c:pt idx="10">
                  <c:v>42.69</c:v>
                </c:pt>
                <c:pt idx="11">
                  <c:v>21.68</c:v>
                </c:pt>
                <c:pt idx="12">
                  <c:v>45.77</c:v>
                </c:pt>
                <c:pt idx="13">
                  <c:v>33.31</c:v>
                </c:pt>
                <c:pt idx="14">
                  <c:v>30.15</c:v>
                </c:pt>
                <c:pt idx="15">
                  <c:v>40.53</c:v>
                </c:pt>
                <c:pt idx="16">
                  <c:v>31.4</c:v>
                </c:pt>
                <c:pt idx="17">
                  <c:v>35.32</c:v>
                </c:pt>
                <c:pt idx="18">
                  <c:v>38.27</c:v>
                </c:pt>
                <c:pt idx="19">
                  <c:v>37.77</c:v>
                </c:pt>
                <c:pt idx="20">
                  <c:v>20.02</c:v>
                </c:pt>
                <c:pt idx="21">
                  <c:v>33.75</c:v>
                </c:pt>
                <c:pt idx="22">
                  <c:v>33.39</c:v>
                </c:pt>
                <c:pt idx="23">
                  <c:v>30.01</c:v>
                </c:pt>
                <c:pt idx="24">
                  <c:v>39.57</c:v>
                </c:pt>
                <c:pt idx="25">
                  <c:v>39.01</c:v>
                </c:pt>
                <c:pt idx="26">
                  <c:v>24.36</c:v>
                </c:pt>
                <c:pt idx="27">
                  <c:v>30.51</c:v>
                </c:pt>
                <c:pt idx="28">
                  <c:v>30.2</c:v>
                </c:pt>
                <c:pt idx="29">
                  <c:v>42.54</c:v>
                </c:pt>
                <c:pt idx="30">
                  <c:v>32.32</c:v>
                </c:pt>
                <c:pt idx="31">
                  <c:v>35.34</c:v>
                </c:pt>
                <c:pt idx="32">
                  <c:v>38.75</c:v>
                </c:pt>
                <c:pt idx="33">
                  <c:v>32.07</c:v>
                </c:pt>
                <c:pt idx="34">
                  <c:v>30.48</c:v>
                </c:pt>
                <c:pt idx="35">
                  <c:v>28.02</c:v>
                </c:pt>
                <c:pt idx="36">
                  <c:v>34.67</c:v>
                </c:pt>
                <c:pt idx="37">
                  <c:v>26.25</c:v>
                </c:pt>
                <c:pt idx="38">
                  <c:v>41.52</c:v>
                </c:pt>
                <c:pt idx="39">
                  <c:v>32.15</c:v>
                </c:pt>
                <c:pt idx="40">
                  <c:v>21.01</c:v>
                </c:pt>
                <c:pt idx="41">
                  <c:v>39.54</c:v>
                </c:pt>
                <c:pt idx="42">
                  <c:v>30.82</c:v>
                </c:pt>
                <c:pt idx="43">
                  <c:v>21.36</c:v>
                </c:pt>
                <c:pt idx="44">
                  <c:v>26.02</c:v>
                </c:pt>
                <c:pt idx="45">
                  <c:v>39.66</c:v>
                </c:pt>
                <c:pt idx="46">
                  <c:v>28.77</c:v>
                </c:pt>
                <c:pt idx="47">
                  <c:v>28.64</c:v>
                </c:pt>
                <c:pt idx="48">
                  <c:v>29.62</c:v>
                </c:pt>
                <c:pt idx="49">
                  <c:v>30.26</c:v>
                </c:pt>
                <c:pt idx="50">
                  <c:v>32.05</c:v>
                </c:pt>
                <c:pt idx="51">
                  <c:v>40.9</c:v>
                </c:pt>
                <c:pt idx="52">
                  <c:v>39.33</c:v>
                </c:pt>
                <c:pt idx="53">
                  <c:v>36.13</c:v>
                </c:pt>
                <c:pt idx="54">
                  <c:v>38.52</c:v>
                </c:pt>
                <c:pt idx="55">
                  <c:v>39.65</c:v>
                </c:pt>
                <c:pt idx="56">
                  <c:v>36.52</c:v>
                </c:pt>
                <c:pt idx="57">
                  <c:v>47.03</c:v>
                </c:pt>
                <c:pt idx="58">
                  <c:v>31.61</c:v>
                </c:pt>
                <c:pt idx="59">
                  <c:v>26.07</c:v>
                </c:pt>
                <c:pt idx="60">
                  <c:v>28.91</c:v>
                </c:pt>
                <c:pt idx="61">
                  <c:v>38.03</c:v>
                </c:pt>
                <c:pt idx="62">
                  <c:v>31.82</c:v>
                </c:pt>
                <c:pt idx="63">
                  <c:v>20.0</c:v>
                </c:pt>
                <c:pt idx="64">
                  <c:v>36.21</c:v>
                </c:pt>
                <c:pt idx="65">
                  <c:v>21.98</c:v>
                </c:pt>
                <c:pt idx="66">
                  <c:v>17.07</c:v>
                </c:pt>
                <c:pt idx="67">
                  <c:v>28.28</c:v>
                </c:pt>
                <c:pt idx="68">
                  <c:v>28.84</c:v>
                </c:pt>
                <c:pt idx="69">
                  <c:v>36.31</c:v>
                </c:pt>
                <c:pt idx="70">
                  <c:v>35.2</c:v>
                </c:pt>
                <c:pt idx="71">
                  <c:v>42.88</c:v>
                </c:pt>
                <c:pt idx="72">
                  <c:v>27.04</c:v>
                </c:pt>
                <c:pt idx="73">
                  <c:v>28.32</c:v>
                </c:pt>
                <c:pt idx="74">
                  <c:v>28.42</c:v>
                </c:pt>
                <c:pt idx="75">
                  <c:v>33.96</c:v>
                </c:pt>
                <c:pt idx="76">
                  <c:v>21.85</c:v>
                </c:pt>
                <c:pt idx="77">
                  <c:v>21.82</c:v>
                </c:pt>
                <c:pt idx="78">
                  <c:v>28.31</c:v>
                </c:pt>
                <c:pt idx="79">
                  <c:v>32.43</c:v>
                </c:pt>
                <c:pt idx="80">
                  <c:v>33.63</c:v>
                </c:pt>
                <c:pt idx="81">
                  <c:v>28.32</c:v>
                </c:pt>
                <c:pt idx="82">
                  <c:v>36.02</c:v>
                </c:pt>
                <c:pt idx="83">
                  <c:v>45.18</c:v>
                </c:pt>
                <c:pt idx="84">
                  <c:v>35.67</c:v>
                </c:pt>
                <c:pt idx="85">
                  <c:v>31.61</c:v>
                </c:pt>
                <c:pt idx="86">
                  <c:v>30.01</c:v>
                </c:pt>
                <c:pt idx="87">
                  <c:v>37.15</c:v>
                </c:pt>
                <c:pt idx="88">
                  <c:v>31.36</c:v>
                </c:pt>
                <c:pt idx="89">
                  <c:v>31.84</c:v>
                </c:pt>
                <c:pt idx="90">
                  <c:v>25.09</c:v>
                </c:pt>
                <c:pt idx="91">
                  <c:v>31.3</c:v>
                </c:pt>
                <c:pt idx="92">
                  <c:v>44.8</c:v>
                </c:pt>
                <c:pt idx="93">
                  <c:v>41.17</c:v>
                </c:pt>
                <c:pt idx="94">
                  <c:v>41.78</c:v>
                </c:pt>
                <c:pt idx="95">
                  <c:v>28.5</c:v>
                </c:pt>
                <c:pt idx="96">
                  <c:v>42.58</c:v>
                </c:pt>
                <c:pt idx="97">
                  <c:v>36.97</c:v>
                </c:pt>
                <c:pt idx="98">
                  <c:v>21.99</c:v>
                </c:pt>
                <c:pt idx="99">
                  <c:v>29.14</c:v>
                </c:pt>
                <c:pt idx="100">
                  <c:v>43.93</c:v>
                </c:pt>
                <c:pt idx="101">
                  <c:v>39.77</c:v>
                </c:pt>
                <c:pt idx="102">
                  <c:v>33.51</c:v>
                </c:pt>
                <c:pt idx="103">
                  <c:v>55.88</c:v>
                </c:pt>
                <c:pt idx="104">
                  <c:v>28.2</c:v>
                </c:pt>
                <c:pt idx="105">
                  <c:v>31.74</c:v>
                </c:pt>
                <c:pt idx="106">
                  <c:v>27.15</c:v>
                </c:pt>
                <c:pt idx="107">
                  <c:v>28.53</c:v>
                </c:pt>
                <c:pt idx="108">
                  <c:v>37.7</c:v>
                </c:pt>
                <c:pt idx="109">
                  <c:v>27.15</c:v>
                </c:pt>
                <c:pt idx="110">
                  <c:v>26.14</c:v>
                </c:pt>
                <c:pt idx="111">
                  <c:v>29.76</c:v>
                </c:pt>
                <c:pt idx="112">
                  <c:v>29.25</c:v>
                </c:pt>
                <c:pt idx="113">
                  <c:v>31.57</c:v>
                </c:pt>
                <c:pt idx="114">
                  <c:v>33.8</c:v>
                </c:pt>
                <c:pt idx="115">
                  <c:v>28.05</c:v>
                </c:pt>
                <c:pt idx="116">
                  <c:v>33.38</c:v>
                </c:pt>
                <c:pt idx="117">
                  <c:v>41.71</c:v>
                </c:pt>
                <c:pt idx="118">
                  <c:v>49.43</c:v>
                </c:pt>
                <c:pt idx="119">
                  <c:v>38.81</c:v>
                </c:pt>
              </c:numCache>
            </c:numRef>
          </c:val>
        </c:ser>
        <c:marker val="1"/>
        <c:axId val="630238440"/>
        <c:axId val="472766952"/>
      </c:lineChart>
      <c:catAx>
        <c:axId val="630238440"/>
        <c:scaling>
          <c:orientation val="minMax"/>
        </c:scaling>
        <c:axPos val="b"/>
        <c:numFmt formatCode="General" sourceLinked="1"/>
        <c:majorTickMark val="in"/>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472766952"/>
        <c:crosses val="autoZero"/>
        <c:lblAlgn val="ctr"/>
        <c:lblOffset val="100"/>
        <c:tickLblSkip val="20"/>
        <c:tickMarkSkip val="10"/>
      </c:catAx>
      <c:valAx>
        <c:axId val="472766952"/>
        <c:scaling>
          <c:orientation val="minMax"/>
        </c:scaling>
        <c:axPos val="l"/>
        <c:majorGridlines>
          <c:spPr>
            <a:ln w="3175">
              <a:solidFill>
                <a:srgbClr val="808080"/>
              </a:solidFill>
              <a:prstDash val="solid"/>
            </a:ln>
          </c:spPr>
        </c:majorGridlines>
        <c:numFmt formatCode="General" sourceLinked="1"/>
        <c:majorTickMark val="in"/>
        <c:minorTickMark val="in"/>
        <c:tickLblPos val="nextTo"/>
        <c:spPr>
          <a:ln w="3175">
            <a:solidFill>
              <a:srgbClr val="808080"/>
            </a:solidFill>
            <a:prstDash val="solid"/>
          </a:ln>
        </c:spPr>
        <c:txPr>
          <a:bodyPr rot="0" vert="horz"/>
          <a:lstStyle/>
          <a:p>
            <a:pPr>
              <a:defRPr sz="1000" b="0" i="0" u="none" strike="noStrike" baseline="0">
                <a:solidFill>
                  <a:srgbClr val="000000"/>
                </a:solidFill>
                <a:latin typeface="Calibri"/>
                <a:ea typeface="Calibri"/>
                <a:cs typeface="Calibri"/>
              </a:defRPr>
            </a:pPr>
            <a:endParaRPr lang="en-US"/>
          </a:p>
        </c:txPr>
        <c:crossAx val="630238440"/>
        <c:crosses val="autoZero"/>
        <c:crossBetween val="between"/>
      </c:valAx>
      <c:spPr>
        <a:solidFill>
          <a:srgbClr val="FFFFFF"/>
        </a:solidFill>
        <a:ln w="25400">
          <a:noFill/>
        </a:ln>
      </c:spPr>
    </c:plotArea>
    <c:plotVisOnly val="1"/>
    <c:dispBlanksAs val="gap"/>
  </c:chart>
  <c:spPr>
    <a:solidFill>
      <a:srgbClr val="FFFFFF"/>
    </a:solidFill>
    <a:ln w="12700">
      <a:solidFill>
        <a:srgbClr val="000000"/>
      </a:solidFill>
      <a:prstDash val="solid"/>
    </a:ln>
  </c:spPr>
  <c:txPr>
    <a:bodyPr/>
    <a:lstStyle/>
    <a:p>
      <a:pPr>
        <a:defRPr sz="1000" b="0" i="0" u="none" strike="noStrike" baseline="0">
          <a:solidFill>
            <a:srgbClr val="000000"/>
          </a:solidFill>
          <a:latin typeface="Calibri"/>
          <a:ea typeface="Calibri"/>
          <a:cs typeface="Calibri"/>
        </a:defRPr>
      </a:pPr>
      <a:endParaRPr lang="en-US"/>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5"/>
  <c:chart>
    <c:title>
      <c:tx>
        <c:rich>
          <a:bodyPr/>
          <a:lstStyle/>
          <a:p>
            <a:pPr>
              <a:defRPr/>
            </a:pPr>
            <a:r>
              <a:rPr lang="en-US" sz="2000"/>
              <a:t>Des Moines Precipitation </a:t>
            </a:r>
          </a:p>
          <a:p>
            <a:pPr>
              <a:defRPr/>
            </a:pPr>
            <a:r>
              <a:rPr lang="en-US" sz="1400"/>
              <a:t>Days per Year</a:t>
            </a:r>
            <a:r>
              <a:rPr lang="en-US" sz="1400" baseline="0"/>
              <a:t> </a:t>
            </a:r>
            <a:r>
              <a:rPr lang="en-US" sz="1400"/>
              <a:t>with More than 1.25 inches</a:t>
            </a:r>
          </a:p>
        </c:rich>
      </c:tx>
      <c:layout/>
    </c:title>
    <c:plotArea>
      <c:layout/>
      <c:scatterChart>
        <c:scatterStyle val="lineMarker"/>
        <c:ser>
          <c:idx val="0"/>
          <c:order val="0"/>
          <c:trendline>
            <c:trendlineType val="linear"/>
          </c:trendline>
          <c:xVal>
            <c:numRef>
              <c:f>Sheet1!$A$5:$A$125</c:f>
              <c:numCache>
                <c:formatCode>General</c:formatCode>
                <c:ptCount val="121"/>
                <c:pt idx="0">
                  <c:v>1890.0</c:v>
                </c:pt>
                <c:pt idx="1">
                  <c:v>1891.0</c:v>
                </c:pt>
                <c:pt idx="2">
                  <c:v>1892.0</c:v>
                </c:pt>
                <c:pt idx="3">
                  <c:v>1893.0</c:v>
                </c:pt>
                <c:pt idx="4">
                  <c:v>1894.0</c:v>
                </c:pt>
                <c:pt idx="5">
                  <c:v>1895.0</c:v>
                </c:pt>
                <c:pt idx="6">
                  <c:v>1896.0</c:v>
                </c:pt>
                <c:pt idx="7">
                  <c:v>1897.0</c:v>
                </c:pt>
                <c:pt idx="8">
                  <c:v>1898.0</c:v>
                </c:pt>
                <c:pt idx="9">
                  <c:v>1899.0</c:v>
                </c:pt>
                <c:pt idx="10">
                  <c:v>1900.0</c:v>
                </c:pt>
                <c:pt idx="11">
                  <c:v>1901.0</c:v>
                </c:pt>
                <c:pt idx="12">
                  <c:v>1902.0</c:v>
                </c:pt>
                <c:pt idx="13">
                  <c:v>1903.0</c:v>
                </c:pt>
                <c:pt idx="14">
                  <c:v>1904.0</c:v>
                </c:pt>
                <c:pt idx="15">
                  <c:v>1905.0</c:v>
                </c:pt>
                <c:pt idx="16">
                  <c:v>1906.0</c:v>
                </c:pt>
                <c:pt idx="17">
                  <c:v>1907.0</c:v>
                </c:pt>
                <c:pt idx="18">
                  <c:v>1908.0</c:v>
                </c:pt>
                <c:pt idx="19">
                  <c:v>1909.0</c:v>
                </c:pt>
                <c:pt idx="20">
                  <c:v>1910.0</c:v>
                </c:pt>
                <c:pt idx="21">
                  <c:v>1911.0</c:v>
                </c:pt>
                <c:pt idx="22">
                  <c:v>1912.0</c:v>
                </c:pt>
                <c:pt idx="23">
                  <c:v>1913.0</c:v>
                </c:pt>
                <c:pt idx="24">
                  <c:v>1914.0</c:v>
                </c:pt>
                <c:pt idx="25">
                  <c:v>1915.0</c:v>
                </c:pt>
                <c:pt idx="26">
                  <c:v>1916.0</c:v>
                </c:pt>
                <c:pt idx="27">
                  <c:v>1917.0</c:v>
                </c:pt>
                <c:pt idx="28">
                  <c:v>1918.0</c:v>
                </c:pt>
                <c:pt idx="29">
                  <c:v>1919.0</c:v>
                </c:pt>
                <c:pt idx="30">
                  <c:v>1920.0</c:v>
                </c:pt>
                <c:pt idx="31">
                  <c:v>1921.0</c:v>
                </c:pt>
                <c:pt idx="32">
                  <c:v>1922.0</c:v>
                </c:pt>
                <c:pt idx="33">
                  <c:v>1923.0</c:v>
                </c:pt>
                <c:pt idx="34">
                  <c:v>1924.0</c:v>
                </c:pt>
                <c:pt idx="35">
                  <c:v>1925.0</c:v>
                </c:pt>
                <c:pt idx="36">
                  <c:v>1926.0</c:v>
                </c:pt>
                <c:pt idx="37">
                  <c:v>1927.0</c:v>
                </c:pt>
                <c:pt idx="38">
                  <c:v>1928.0</c:v>
                </c:pt>
                <c:pt idx="39">
                  <c:v>1929.0</c:v>
                </c:pt>
                <c:pt idx="40">
                  <c:v>1930.0</c:v>
                </c:pt>
                <c:pt idx="41">
                  <c:v>1931.0</c:v>
                </c:pt>
                <c:pt idx="42">
                  <c:v>1932.0</c:v>
                </c:pt>
                <c:pt idx="43">
                  <c:v>1933.0</c:v>
                </c:pt>
                <c:pt idx="44">
                  <c:v>1934.0</c:v>
                </c:pt>
                <c:pt idx="45">
                  <c:v>1935.0</c:v>
                </c:pt>
                <c:pt idx="46">
                  <c:v>1936.0</c:v>
                </c:pt>
                <c:pt idx="47">
                  <c:v>1937.0</c:v>
                </c:pt>
                <c:pt idx="48">
                  <c:v>1938.0</c:v>
                </c:pt>
                <c:pt idx="49">
                  <c:v>1939.0</c:v>
                </c:pt>
                <c:pt idx="50">
                  <c:v>1940.0</c:v>
                </c:pt>
                <c:pt idx="51">
                  <c:v>1941.0</c:v>
                </c:pt>
                <c:pt idx="52">
                  <c:v>1942.0</c:v>
                </c:pt>
                <c:pt idx="53">
                  <c:v>1943.0</c:v>
                </c:pt>
                <c:pt idx="54">
                  <c:v>1944.0</c:v>
                </c:pt>
                <c:pt idx="55">
                  <c:v>1945.0</c:v>
                </c:pt>
                <c:pt idx="56">
                  <c:v>1946.0</c:v>
                </c:pt>
                <c:pt idx="57">
                  <c:v>1947.0</c:v>
                </c:pt>
                <c:pt idx="58">
                  <c:v>1948.0</c:v>
                </c:pt>
                <c:pt idx="59">
                  <c:v>1949.0</c:v>
                </c:pt>
                <c:pt idx="60">
                  <c:v>1950.0</c:v>
                </c:pt>
                <c:pt idx="61">
                  <c:v>1951.0</c:v>
                </c:pt>
                <c:pt idx="62">
                  <c:v>1952.0</c:v>
                </c:pt>
                <c:pt idx="63">
                  <c:v>1953.0</c:v>
                </c:pt>
                <c:pt idx="64">
                  <c:v>1954.0</c:v>
                </c:pt>
                <c:pt idx="65">
                  <c:v>1955.0</c:v>
                </c:pt>
                <c:pt idx="66">
                  <c:v>1956.0</c:v>
                </c:pt>
                <c:pt idx="67">
                  <c:v>1957.0</c:v>
                </c:pt>
                <c:pt idx="68">
                  <c:v>1958.0</c:v>
                </c:pt>
                <c:pt idx="69">
                  <c:v>1959.0</c:v>
                </c:pt>
                <c:pt idx="70">
                  <c:v>1960.0</c:v>
                </c:pt>
                <c:pt idx="71">
                  <c:v>1961.0</c:v>
                </c:pt>
                <c:pt idx="72">
                  <c:v>1962.0</c:v>
                </c:pt>
                <c:pt idx="73">
                  <c:v>1963.0</c:v>
                </c:pt>
                <c:pt idx="74">
                  <c:v>1964.0</c:v>
                </c:pt>
                <c:pt idx="75">
                  <c:v>1965.0</c:v>
                </c:pt>
                <c:pt idx="76">
                  <c:v>1966.0</c:v>
                </c:pt>
                <c:pt idx="77">
                  <c:v>1967.0</c:v>
                </c:pt>
                <c:pt idx="78">
                  <c:v>1968.0</c:v>
                </c:pt>
                <c:pt idx="79">
                  <c:v>1969.0</c:v>
                </c:pt>
                <c:pt idx="80">
                  <c:v>1970.0</c:v>
                </c:pt>
                <c:pt idx="81">
                  <c:v>1971.0</c:v>
                </c:pt>
                <c:pt idx="82">
                  <c:v>1972.0</c:v>
                </c:pt>
                <c:pt idx="83">
                  <c:v>1973.0</c:v>
                </c:pt>
                <c:pt idx="84">
                  <c:v>1974.0</c:v>
                </c:pt>
                <c:pt idx="85">
                  <c:v>1975.0</c:v>
                </c:pt>
                <c:pt idx="86">
                  <c:v>1976.0</c:v>
                </c:pt>
                <c:pt idx="87">
                  <c:v>1977.0</c:v>
                </c:pt>
                <c:pt idx="88">
                  <c:v>1978.0</c:v>
                </c:pt>
                <c:pt idx="89">
                  <c:v>1979.0</c:v>
                </c:pt>
                <c:pt idx="90">
                  <c:v>1980.0</c:v>
                </c:pt>
                <c:pt idx="91">
                  <c:v>1981.0</c:v>
                </c:pt>
                <c:pt idx="92">
                  <c:v>1982.0</c:v>
                </c:pt>
                <c:pt idx="93">
                  <c:v>1983.0</c:v>
                </c:pt>
                <c:pt idx="94">
                  <c:v>1984.0</c:v>
                </c:pt>
                <c:pt idx="95">
                  <c:v>1985.0</c:v>
                </c:pt>
                <c:pt idx="96">
                  <c:v>1986.0</c:v>
                </c:pt>
                <c:pt idx="97">
                  <c:v>1987.0</c:v>
                </c:pt>
                <c:pt idx="98">
                  <c:v>1988.0</c:v>
                </c:pt>
                <c:pt idx="99">
                  <c:v>1989.0</c:v>
                </c:pt>
                <c:pt idx="100">
                  <c:v>1990.0</c:v>
                </c:pt>
                <c:pt idx="101">
                  <c:v>1991.0</c:v>
                </c:pt>
                <c:pt idx="102">
                  <c:v>1992.0</c:v>
                </c:pt>
                <c:pt idx="103">
                  <c:v>1993.0</c:v>
                </c:pt>
                <c:pt idx="104">
                  <c:v>1994.0</c:v>
                </c:pt>
                <c:pt idx="105">
                  <c:v>1995.0</c:v>
                </c:pt>
                <c:pt idx="106">
                  <c:v>1996.0</c:v>
                </c:pt>
                <c:pt idx="107">
                  <c:v>1997.0</c:v>
                </c:pt>
                <c:pt idx="108">
                  <c:v>1998.0</c:v>
                </c:pt>
                <c:pt idx="109">
                  <c:v>1999.0</c:v>
                </c:pt>
                <c:pt idx="110">
                  <c:v>2000.0</c:v>
                </c:pt>
                <c:pt idx="111">
                  <c:v>2001.0</c:v>
                </c:pt>
                <c:pt idx="112">
                  <c:v>2002.0</c:v>
                </c:pt>
                <c:pt idx="113">
                  <c:v>2003.0</c:v>
                </c:pt>
                <c:pt idx="114">
                  <c:v>2004.0</c:v>
                </c:pt>
                <c:pt idx="115">
                  <c:v>2005.0</c:v>
                </c:pt>
                <c:pt idx="116">
                  <c:v>2006.0</c:v>
                </c:pt>
                <c:pt idx="117">
                  <c:v>2007.0</c:v>
                </c:pt>
                <c:pt idx="118">
                  <c:v>2008.0</c:v>
                </c:pt>
                <c:pt idx="119">
                  <c:v>2009.0</c:v>
                </c:pt>
                <c:pt idx="120">
                  <c:v>2010.0</c:v>
                </c:pt>
              </c:numCache>
            </c:numRef>
          </c:xVal>
          <c:yVal>
            <c:numRef>
              <c:f>Sheet1!$B$5:$B$125</c:f>
              <c:numCache>
                <c:formatCode>General</c:formatCode>
                <c:ptCount val="121"/>
                <c:pt idx="3">
                  <c:v>3.0</c:v>
                </c:pt>
                <c:pt idx="4">
                  <c:v>1.0</c:v>
                </c:pt>
                <c:pt idx="5">
                  <c:v>5.0</c:v>
                </c:pt>
                <c:pt idx="6">
                  <c:v>7.0</c:v>
                </c:pt>
                <c:pt idx="7">
                  <c:v>2.0</c:v>
                </c:pt>
                <c:pt idx="8">
                  <c:v>2.0</c:v>
                </c:pt>
                <c:pt idx="9">
                  <c:v>1.0</c:v>
                </c:pt>
                <c:pt idx="10">
                  <c:v>9.0</c:v>
                </c:pt>
                <c:pt idx="11">
                  <c:v>1.0</c:v>
                </c:pt>
                <c:pt idx="12">
                  <c:v>6.0</c:v>
                </c:pt>
                <c:pt idx="13">
                  <c:v>7.0</c:v>
                </c:pt>
                <c:pt idx="14">
                  <c:v>4.0</c:v>
                </c:pt>
                <c:pt idx="15">
                  <c:v>6.0</c:v>
                </c:pt>
                <c:pt idx="16">
                  <c:v>2.0</c:v>
                </c:pt>
                <c:pt idx="17">
                  <c:v>4.0</c:v>
                </c:pt>
                <c:pt idx="18">
                  <c:v>4.0</c:v>
                </c:pt>
                <c:pt idx="19">
                  <c:v>3.0</c:v>
                </c:pt>
                <c:pt idx="20">
                  <c:v>2.0</c:v>
                </c:pt>
                <c:pt idx="21">
                  <c:v>5.0</c:v>
                </c:pt>
                <c:pt idx="22">
                  <c:v>4.0</c:v>
                </c:pt>
                <c:pt idx="23">
                  <c:v>4.0</c:v>
                </c:pt>
                <c:pt idx="24">
                  <c:v>9.0</c:v>
                </c:pt>
                <c:pt idx="25">
                  <c:v>4.0</c:v>
                </c:pt>
                <c:pt idx="26">
                  <c:v>2.0</c:v>
                </c:pt>
                <c:pt idx="27">
                  <c:v>3.0</c:v>
                </c:pt>
                <c:pt idx="28">
                  <c:v>6.0</c:v>
                </c:pt>
                <c:pt idx="29">
                  <c:v>8.0</c:v>
                </c:pt>
                <c:pt idx="30">
                  <c:v>4.0</c:v>
                </c:pt>
                <c:pt idx="31">
                  <c:v>5.0</c:v>
                </c:pt>
                <c:pt idx="32">
                  <c:v>7.0</c:v>
                </c:pt>
                <c:pt idx="33">
                  <c:v>3.0</c:v>
                </c:pt>
                <c:pt idx="34">
                  <c:v>2.0</c:v>
                </c:pt>
                <c:pt idx="35">
                  <c:v>4.0</c:v>
                </c:pt>
                <c:pt idx="36">
                  <c:v>7.0</c:v>
                </c:pt>
                <c:pt idx="37">
                  <c:v>1.0</c:v>
                </c:pt>
                <c:pt idx="38">
                  <c:v>5.0</c:v>
                </c:pt>
                <c:pt idx="39">
                  <c:v>1.0</c:v>
                </c:pt>
                <c:pt idx="40">
                  <c:v>2.0</c:v>
                </c:pt>
                <c:pt idx="41">
                  <c:v>7.0</c:v>
                </c:pt>
                <c:pt idx="42">
                  <c:v>4.0</c:v>
                </c:pt>
                <c:pt idx="43">
                  <c:v>2.0</c:v>
                </c:pt>
                <c:pt idx="44">
                  <c:v>1.0</c:v>
                </c:pt>
                <c:pt idx="45">
                  <c:v>7.0</c:v>
                </c:pt>
                <c:pt idx="46">
                  <c:v>3.0</c:v>
                </c:pt>
                <c:pt idx="47">
                  <c:v>2.0</c:v>
                </c:pt>
                <c:pt idx="48">
                  <c:v>4.0</c:v>
                </c:pt>
                <c:pt idx="49">
                  <c:v>5.0</c:v>
                </c:pt>
                <c:pt idx="50">
                  <c:v>4.0</c:v>
                </c:pt>
                <c:pt idx="51">
                  <c:v>8.0</c:v>
                </c:pt>
                <c:pt idx="52">
                  <c:v>7.0</c:v>
                </c:pt>
                <c:pt idx="53">
                  <c:v>7.0</c:v>
                </c:pt>
                <c:pt idx="54">
                  <c:v>6.0</c:v>
                </c:pt>
                <c:pt idx="55">
                  <c:v>4.0</c:v>
                </c:pt>
                <c:pt idx="56">
                  <c:v>5.0</c:v>
                </c:pt>
                <c:pt idx="57">
                  <c:v>8.0</c:v>
                </c:pt>
                <c:pt idx="58">
                  <c:v>5.0</c:v>
                </c:pt>
                <c:pt idx="59">
                  <c:v>0.0</c:v>
                </c:pt>
                <c:pt idx="60">
                  <c:v>4.0</c:v>
                </c:pt>
                <c:pt idx="61">
                  <c:v>3.0</c:v>
                </c:pt>
                <c:pt idx="62">
                  <c:v>5.0</c:v>
                </c:pt>
                <c:pt idx="63">
                  <c:v>3.0</c:v>
                </c:pt>
                <c:pt idx="64">
                  <c:v>4.0</c:v>
                </c:pt>
                <c:pt idx="65">
                  <c:v>2.0</c:v>
                </c:pt>
                <c:pt idx="66">
                  <c:v>0.0</c:v>
                </c:pt>
                <c:pt idx="67">
                  <c:v>0.0</c:v>
                </c:pt>
                <c:pt idx="68">
                  <c:v>7.0</c:v>
                </c:pt>
                <c:pt idx="69">
                  <c:v>4.0</c:v>
                </c:pt>
                <c:pt idx="70">
                  <c:v>6.0</c:v>
                </c:pt>
                <c:pt idx="71">
                  <c:v>9.0</c:v>
                </c:pt>
                <c:pt idx="72">
                  <c:v>3.0</c:v>
                </c:pt>
                <c:pt idx="73">
                  <c:v>3.0</c:v>
                </c:pt>
                <c:pt idx="74">
                  <c:v>3.0</c:v>
                </c:pt>
                <c:pt idx="75">
                  <c:v>2.0</c:v>
                </c:pt>
                <c:pt idx="76">
                  <c:v>2.0</c:v>
                </c:pt>
                <c:pt idx="77">
                  <c:v>3.0</c:v>
                </c:pt>
                <c:pt idx="78">
                  <c:v>4.0</c:v>
                </c:pt>
                <c:pt idx="79">
                  <c:v>5.0</c:v>
                </c:pt>
                <c:pt idx="80">
                  <c:v>6.0</c:v>
                </c:pt>
                <c:pt idx="81">
                  <c:v>4.0</c:v>
                </c:pt>
                <c:pt idx="82">
                  <c:v>6.0</c:v>
                </c:pt>
                <c:pt idx="83">
                  <c:v>10.0</c:v>
                </c:pt>
                <c:pt idx="84">
                  <c:v>3.0</c:v>
                </c:pt>
                <c:pt idx="85">
                  <c:v>3.0</c:v>
                </c:pt>
                <c:pt idx="86">
                  <c:v>8.0</c:v>
                </c:pt>
                <c:pt idx="87">
                  <c:v>4.0</c:v>
                </c:pt>
                <c:pt idx="88">
                  <c:v>4.0</c:v>
                </c:pt>
                <c:pt idx="89">
                  <c:v>3.0</c:v>
                </c:pt>
                <c:pt idx="90">
                  <c:v>2.0</c:v>
                </c:pt>
                <c:pt idx="91">
                  <c:v>3.0</c:v>
                </c:pt>
                <c:pt idx="92">
                  <c:v>9.0</c:v>
                </c:pt>
                <c:pt idx="93">
                  <c:v>4.0</c:v>
                </c:pt>
                <c:pt idx="94">
                  <c:v>7.0</c:v>
                </c:pt>
                <c:pt idx="95">
                  <c:v>4.0</c:v>
                </c:pt>
                <c:pt idx="96">
                  <c:v>6.0</c:v>
                </c:pt>
                <c:pt idx="97">
                  <c:v>8.0</c:v>
                </c:pt>
                <c:pt idx="98">
                  <c:v>5.0</c:v>
                </c:pt>
                <c:pt idx="99">
                  <c:v>6.0</c:v>
                </c:pt>
                <c:pt idx="100">
                  <c:v>6.0</c:v>
                </c:pt>
                <c:pt idx="101">
                  <c:v>5.0</c:v>
                </c:pt>
                <c:pt idx="102">
                  <c:v>4.0</c:v>
                </c:pt>
                <c:pt idx="103">
                  <c:v>9.0</c:v>
                </c:pt>
                <c:pt idx="104">
                  <c:v>2.0</c:v>
                </c:pt>
                <c:pt idx="105">
                  <c:v>3.0</c:v>
                </c:pt>
                <c:pt idx="106">
                  <c:v>5.0</c:v>
                </c:pt>
                <c:pt idx="107">
                  <c:v>4.0</c:v>
                </c:pt>
                <c:pt idx="108">
                  <c:v>6.0</c:v>
                </c:pt>
                <c:pt idx="109">
                  <c:v>2.0</c:v>
                </c:pt>
                <c:pt idx="110">
                  <c:v>3.0</c:v>
                </c:pt>
                <c:pt idx="111">
                  <c:v>2.0</c:v>
                </c:pt>
                <c:pt idx="112">
                  <c:v>8.0</c:v>
                </c:pt>
                <c:pt idx="113">
                  <c:v>4.0</c:v>
                </c:pt>
                <c:pt idx="114">
                  <c:v>4.0</c:v>
                </c:pt>
                <c:pt idx="115">
                  <c:v>5.0</c:v>
                </c:pt>
                <c:pt idx="116">
                  <c:v>4.0</c:v>
                </c:pt>
                <c:pt idx="117">
                  <c:v>10.0</c:v>
                </c:pt>
                <c:pt idx="118">
                  <c:v>9.0</c:v>
                </c:pt>
                <c:pt idx="119">
                  <c:v>3.0</c:v>
                </c:pt>
                <c:pt idx="120">
                  <c:v>11.0</c:v>
                </c:pt>
              </c:numCache>
            </c:numRef>
          </c:yVal>
        </c:ser>
        <c:axId val="472036872"/>
        <c:axId val="529664424"/>
      </c:scatterChart>
      <c:valAx>
        <c:axId val="472036872"/>
        <c:scaling>
          <c:orientation val="minMax"/>
        </c:scaling>
        <c:axPos val="b"/>
        <c:numFmt formatCode="General" sourceLinked="1"/>
        <c:tickLblPos val="nextTo"/>
        <c:crossAx val="529664424"/>
        <c:crosses val="autoZero"/>
        <c:crossBetween val="midCat"/>
      </c:valAx>
      <c:valAx>
        <c:axId val="529664424"/>
        <c:scaling>
          <c:orientation val="minMax"/>
        </c:scaling>
        <c:axPos val="l"/>
        <c:majorGridlines/>
        <c:numFmt formatCode="General" sourceLinked="1"/>
        <c:tickLblPos val="nextTo"/>
        <c:crossAx val="472036872"/>
        <c:crosses val="autoZero"/>
        <c:crossBetween val="midCat"/>
      </c:valAx>
    </c:plotArea>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5"/>
  <c:chart>
    <c:title>
      <c:tx>
        <c:rich>
          <a:bodyPr/>
          <a:lstStyle/>
          <a:p>
            <a:pPr>
              <a:defRPr/>
            </a:pPr>
            <a:r>
              <a:rPr lang="en-US" sz="2000"/>
              <a:t>Des Moines Precipitation </a:t>
            </a:r>
          </a:p>
          <a:p>
            <a:pPr>
              <a:defRPr/>
            </a:pPr>
            <a:r>
              <a:rPr lang="en-US" sz="1400"/>
              <a:t>Days per Year</a:t>
            </a:r>
            <a:r>
              <a:rPr lang="en-US" sz="1400" baseline="0"/>
              <a:t> </a:t>
            </a:r>
            <a:r>
              <a:rPr lang="en-US" sz="1400"/>
              <a:t>with More than 1.25 inches</a:t>
            </a:r>
          </a:p>
        </c:rich>
      </c:tx>
      <c:layout/>
    </c:title>
    <c:plotArea>
      <c:layout/>
      <c:scatterChart>
        <c:scatterStyle val="lineMarker"/>
        <c:ser>
          <c:idx val="0"/>
          <c:order val="0"/>
          <c:trendline>
            <c:trendlineType val="linear"/>
          </c:trendline>
          <c:xVal>
            <c:numRef>
              <c:f>Sheet1!$A$5:$A$125</c:f>
              <c:numCache>
                <c:formatCode>General</c:formatCode>
                <c:ptCount val="121"/>
                <c:pt idx="0">
                  <c:v>1890.0</c:v>
                </c:pt>
                <c:pt idx="1">
                  <c:v>1891.0</c:v>
                </c:pt>
                <c:pt idx="2">
                  <c:v>1892.0</c:v>
                </c:pt>
                <c:pt idx="3">
                  <c:v>1893.0</c:v>
                </c:pt>
                <c:pt idx="4">
                  <c:v>1894.0</c:v>
                </c:pt>
                <c:pt idx="5">
                  <c:v>1895.0</c:v>
                </c:pt>
                <c:pt idx="6">
                  <c:v>1896.0</c:v>
                </c:pt>
                <c:pt idx="7">
                  <c:v>1897.0</c:v>
                </c:pt>
                <c:pt idx="8">
                  <c:v>1898.0</c:v>
                </c:pt>
                <c:pt idx="9">
                  <c:v>1899.0</c:v>
                </c:pt>
                <c:pt idx="10">
                  <c:v>1900.0</c:v>
                </c:pt>
                <c:pt idx="11">
                  <c:v>1901.0</c:v>
                </c:pt>
                <c:pt idx="12">
                  <c:v>1902.0</c:v>
                </c:pt>
                <c:pt idx="13">
                  <c:v>1903.0</c:v>
                </c:pt>
                <c:pt idx="14">
                  <c:v>1904.0</c:v>
                </c:pt>
                <c:pt idx="15">
                  <c:v>1905.0</c:v>
                </c:pt>
                <c:pt idx="16">
                  <c:v>1906.0</c:v>
                </c:pt>
                <c:pt idx="17">
                  <c:v>1907.0</c:v>
                </c:pt>
                <c:pt idx="18">
                  <c:v>1908.0</c:v>
                </c:pt>
                <c:pt idx="19">
                  <c:v>1909.0</c:v>
                </c:pt>
                <c:pt idx="20">
                  <c:v>1910.0</c:v>
                </c:pt>
                <c:pt idx="21">
                  <c:v>1911.0</c:v>
                </c:pt>
                <c:pt idx="22">
                  <c:v>1912.0</c:v>
                </c:pt>
                <c:pt idx="23">
                  <c:v>1913.0</c:v>
                </c:pt>
                <c:pt idx="24">
                  <c:v>1914.0</c:v>
                </c:pt>
                <c:pt idx="25">
                  <c:v>1915.0</c:v>
                </c:pt>
                <c:pt idx="26">
                  <c:v>1916.0</c:v>
                </c:pt>
                <c:pt idx="27">
                  <c:v>1917.0</c:v>
                </c:pt>
                <c:pt idx="28">
                  <c:v>1918.0</c:v>
                </c:pt>
                <c:pt idx="29">
                  <c:v>1919.0</c:v>
                </c:pt>
                <c:pt idx="30">
                  <c:v>1920.0</c:v>
                </c:pt>
                <c:pt idx="31">
                  <c:v>1921.0</c:v>
                </c:pt>
                <c:pt idx="32">
                  <c:v>1922.0</c:v>
                </c:pt>
                <c:pt idx="33">
                  <c:v>1923.0</c:v>
                </c:pt>
                <c:pt idx="34">
                  <c:v>1924.0</c:v>
                </c:pt>
                <c:pt idx="35">
                  <c:v>1925.0</c:v>
                </c:pt>
                <c:pt idx="36">
                  <c:v>1926.0</c:v>
                </c:pt>
                <c:pt idx="37">
                  <c:v>1927.0</c:v>
                </c:pt>
                <c:pt idx="38">
                  <c:v>1928.0</c:v>
                </c:pt>
                <c:pt idx="39">
                  <c:v>1929.0</c:v>
                </c:pt>
                <c:pt idx="40">
                  <c:v>1930.0</c:v>
                </c:pt>
                <c:pt idx="41">
                  <c:v>1931.0</c:v>
                </c:pt>
                <c:pt idx="42">
                  <c:v>1932.0</c:v>
                </c:pt>
                <c:pt idx="43">
                  <c:v>1933.0</c:v>
                </c:pt>
                <c:pt idx="44">
                  <c:v>1934.0</c:v>
                </c:pt>
                <c:pt idx="45">
                  <c:v>1935.0</c:v>
                </c:pt>
                <c:pt idx="46">
                  <c:v>1936.0</c:v>
                </c:pt>
                <c:pt idx="47">
                  <c:v>1937.0</c:v>
                </c:pt>
                <c:pt idx="48">
                  <c:v>1938.0</c:v>
                </c:pt>
                <c:pt idx="49">
                  <c:v>1939.0</c:v>
                </c:pt>
                <c:pt idx="50">
                  <c:v>1940.0</c:v>
                </c:pt>
                <c:pt idx="51">
                  <c:v>1941.0</c:v>
                </c:pt>
                <c:pt idx="52">
                  <c:v>1942.0</c:v>
                </c:pt>
                <c:pt idx="53">
                  <c:v>1943.0</c:v>
                </c:pt>
                <c:pt idx="54">
                  <c:v>1944.0</c:v>
                </c:pt>
                <c:pt idx="55">
                  <c:v>1945.0</c:v>
                </c:pt>
                <c:pt idx="56">
                  <c:v>1946.0</c:v>
                </c:pt>
                <c:pt idx="57">
                  <c:v>1947.0</c:v>
                </c:pt>
                <c:pt idx="58">
                  <c:v>1948.0</c:v>
                </c:pt>
                <c:pt idx="59">
                  <c:v>1949.0</c:v>
                </c:pt>
                <c:pt idx="60">
                  <c:v>1950.0</c:v>
                </c:pt>
                <c:pt idx="61">
                  <c:v>1951.0</c:v>
                </c:pt>
                <c:pt idx="62">
                  <c:v>1952.0</c:v>
                </c:pt>
                <c:pt idx="63">
                  <c:v>1953.0</c:v>
                </c:pt>
                <c:pt idx="64">
                  <c:v>1954.0</c:v>
                </c:pt>
                <c:pt idx="65">
                  <c:v>1955.0</c:v>
                </c:pt>
                <c:pt idx="66">
                  <c:v>1956.0</c:v>
                </c:pt>
                <c:pt idx="67">
                  <c:v>1957.0</c:v>
                </c:pt>
                <c:pt idx="68">
                  <c:v>1958.0</c:v>
                </c:pt>
                <c:pt idx="69">
                  <c:v>1959.0</c:v>
                </c:pt>
                <c:pt idx="70">
                  <c:v>1960.0</c:v>
                </c:pt>
                <c:pt idx="71">
                  <c:v>1961.0</c:v>
                </c:pt>
                <c:pt idx="72">
                  <c:v>1962.0</c:v>
                </c:pt>
                <c:pt idx="73">
                  <c:v>1963.0</c:v>
                </c:pt>
                <c:pt idx="74">
                  <c:v>1964.0</c:v>
                </c:pt>
                <c:pt idx="75">
                  <c:v>1965.0</c:v>
                </c:pt>
                <c:pt idx="76">
                  <c:v>1966.0</c:v>
                </c:pt>
                <c:pt idx="77">
                  <c:v>1967.0</c:v>
                </c:pt>
                <c:pt idx="78">
                  <c:v>1968.0</c:v>
                </c:pt>
                <c:pt idx="79">
                  <c:v>1969.0</c:v>
                </c:pt>
                <c:pt idx="80">
                  <c:v>1970.0</c:v>
                </c:pt>
                <c:pt idx="81">
                  <c:v>1971.0</c:v>
                </c:pt>
                <c:pt idx="82">
                  <c:v>1972.0</c:v>
                </c:pt>
                <c:pt idx="83">
                  <c:v>1973.0</c:v>
                </c:pt>
                <c:pt idx="84">
                  <c:v>1974.0</c:v>
                </c:pt>
                <c:pt idx="85">
                  <c:v>1975.0</c:v>
                </c:pt>
                <c:pt idx="86">
                  <c:v>1976.0</c:v>
                </c:pt>
                <c:pt idx="87">
                  <c:v>1977.0</c:v>
                </c:pt>
                <c:pt idx="88">
                  <c:v>1978.0</c:v>
                </c:pt>
                <c:pt idx="89">
                  <c:v>1979.0</c:v>
                </c:pt>
                <c:pt idx="90">
                  <c:v>1980.0</c:v>
                </c:pt>
                <c:pt idx="91">
                  <c:v>1981.0</c:v>
                </c:pt>
                <c:pt idx="92">
                  <c:v>1982.0</c:v>
                </c:pt>
                <c:pt idx="93">
                  <c:v>1983.0</c:v>
                </c:pt>
                <c:pt idx="94">
                  <c:v>1984.0</c:v>
                </c:pt>
                <c:pt idx="95">
                  <c:v>1985.0</c:v>
                </c:pt>
                <c:pt idx="96">
                  <c:v>1986.0</c:v>
                </c:pt>
                <c:pt idx="97">
                  <c:v>1987.0</c:v>
                </c:pt>
                <c:pt idx="98">
                  <c:v>1988.0</c:v>
                </c:pt>
                <c:pt idx="99">
                  <c:v>1989.0</c:v>
                </c:pt>
                <c:pt idx="100">
                  <c:v>1990.0</c:v>
                </c:pt>
                <c:pt idx="101">
                  <c:v>1991.0</c:v>
                </c:pt>
                <c:pt idx="102">
                  <c:v>1992.0</c:v>
                </c:pt>
                <c:pt idx="103">
                  <c:v>1993.0</c:v>
                </c:pt>
                <c:pt idx="104">
                  <c:v>1994.0</c:v>
                </c:pt>
                <c:pt idx="105">
                  <c:v>1995.0</c:v>
                </c:pt>
                <c:pt idx="106">
                  <c:v>1996.0</c:v>
                </c:pt>
                <c:pt idx="107">
                  <c:v>1997.0</c:v>
                </c:pt>
                <c:pt idx="108">
                  <c:v>1998.0</c:v>
                </c:pt>
                <c:pt idx="109">
                  <c:v>1999.0</c:v>
                </c:pt>
                <c:pt idx="110">
                  <c:v>2000.0</c:v>
                </c:pt>
                <c:pt idx="111">
                  <c:v>2001.0</c:v>
                </c:pt>
                <c:pt idx="112">
                  <c:v>2002.0</c:v>
                </c:pt>
                <c:pt idx="113">
                  <c:v>2003.0</c:v>
                </c:pt>
                <c:pt idx="114">
                  <c:v>2004.0</c:v>
                </c:pt>
                <c:pt idx="115">
                  <c:v>2005.0</c:v>
                </c:pt>
                <c:pt idx="116">
                  <c:v>2006.0</c:v>
                </c:pt>
                <c:pt idx="117">
                  <c:v>2007.0</c:v>
                </c:pt>
                <c:pt idx="118">
                  <c:v>2008.0</c:v>
                </c:pt>
                <c:pt idx="119">
                  <c:v>2009.0</c:v>
                </c:pt>
                <c:pt idx="120">
                  <c:v>2010.0</c:v>
                </c:pt>
              </c:numCache>
            </c:numRef>
          </c:xVal>
          <c:yVal>
            <c:numRef>
              <c:f>Sheet1!$B$5:$B$125</c:f>
              <c:numCache>
                <c:formatCode>General</c:formatCode>
                <c:ptCount val="121"/>
                <c:pt idx="3">
                  <c:v>3.0</c:v>
                </c:pt>
                <c:pt idx="4">
                  <c:v>1.0</c:v>
                </c:pt>
                <c:pt idx="5">
                  <c:v>5.0</c:v>
                </c:pt>
                <c:pt idx="6">
                  <c:v>7.0</c:v>
                </c:pt>
                <c:pt idx="7">
                  <c:v>2.0</c:v>
                </c:pt>
                <c:pt idx="8">
                  <c:v>2.0</c:v>
                </c:pt>
                <c:pt idx="9">
                  <c:v>1.0</c:v>
                </c:pt>
                <c:pt idx="10">
                  <c:v>9.0</c:v>
                </c:pt>
                <c:pt idx="11">
                  <c:v>1.0</c:v>
                </c:pt>
                <c:pt idx="12">
                  <c:v>6.0</c:v>
                </c:pt>
                <c:pt idx="13">
                  <c:v>7.0</c:v>
                </c:pt>
                <c:pt idx="14">
                  <c:v>4.0</c:v>
                </c:pt>
                <c:pt idx="15">
                  <c:v>6.0</c:v>
                </c:pt>
                <c:pt idx="16">
                  <c:v>2.0</c:v>
                </c:pt>
                <c:pt idx="17">
                  <c:v>4.0</c:v>
                </c:pt>
                <c:pt idx="18">
                  <c:v>4.0</c:v>
                </c:pt>
                <c:pt idx="19">
                  <c:v>3.0</c:v>
                </c:pt>
                <c:pt idx="20">
                  <c:v>2.0</c:v>
                </c:pt>
                <c:pt idx="21">
                  <c:v>5.0</c:v>
                </c:pt>
                <c:pt idx="22">
                  <c:v>4.0</c:v>
                </c:pt>
                <c:pt idx="23">
                  <c:v>4.0</c:v>
                </c:pt>
                <c:pt idx="24">
                  <c:v>9.0</c:v>
                </c:pt>
                <c:pt idx="25">
                  <c:v>4.0</c:v>
                </c:pt>
                <c:pt idx="26">
                  <c:v>2.0</c:v>
                </c:pt>
                <c:pt idx="27">
                  <c:v>3.0</c:v>
                </c:pt>
                <c:pt idx="28">
                  <c:v>6.0</c:v>
                </c:pt>
                <c:pt idx="29">
                  <c:v>8.0</c:v>
                </c:pt>
                <c:pt idx="30">
                  <c:v>4.0</c:v>
                </c:pt>
                <c:pt idx="31">
                  <c:v>5.0</c:v>
                </c:pt>
                <c:pt idx="32">
                  <c:v>7.0</c:v>
                </c:pt>
                <c:pt idx="33">
                  <c:v>3.0</c:v>
                </c:pt>
                <c:pt idx="34">
                  <c:v>2.0</c:v>
                </c:pt>
                <c:pt idx="35">
                  <c:v>4.0</c:v>
                </c:pt>
                <c:pt idx="36">
                  <c:v>7.0</c:v>
                </c:pt>
                <c:pt idx="37">
                  <c:v>1.0</c:v>
                </c:pt>
                <c:pt idx="38">
                  <c:v>5.0</c:v>
                </c:pt>
                <c:pt idx="39">
                  <c:v>1.0</c:v>
                </c:pt>
                <c:pt idx="40">
                  <c:v>2.0</c:v>
                </c:pt>
                <c:pt idx="41">
                  <c:v>7.0</c:v>
                </c:pt>
                <c:pt idx="42">
                  <c:v>4.0</c:v>
                </c:pt>
                <c:pt idx="43">
                  <c:v>2.0</c:v>
                </c:pt>
                <c:pt idx="44">
                  <c:v>1.0</c:v>
                </c:pt>
                <c:pt idx="45">
                  <c:v>7.0</c:v>
                </c:pt>
                <c:pt idx="46">
                  <c:v>3.0</c:v>
                </c:pt>
                <c:pt idx="47">
                  <c:v>2.0</c:v>
                </c:pt>
                <c:pt idx="48">
                  <c:v>4.0</c:v>
                </c:pt>
                <c:pt idx="49">
                  <c:v>5.0</c:v>
                </c:pt>
                <c:pt idx="50">
                  <c:v>4.0</c:v>
                </c:pt>
                <c:pt idx="51">
                  <c:v>8.0</c:v>
                </c:pt>
                <c:pt idx="52">
                  <c:v>7.0</c:v>
                </c:pt>
                <c:pt idx="53">
                  <c:v>7.0</c:v>
                </c:pt>
                <c:pt idx="54">
                  <c:v>6.0</c:v>
                </c:pt>
                <c:pt idx="55">
                  <c:v>4.0</c:v>
                </c:pt>
                <c:pt idx="56">
                  <c:v>5.0</c:v>
                </c:pt>
                <c:pt idx="57">
                  <c:v>8.0</c:v>
                </c:pt>
                <c:pt idx="58">
                  <c:v>5.0</c:v>
                </c:pt>
                <c:pt idx="59">
                  <c:v>0.0</c:v>
                </c:pt>
                <c:pt idx="60">
                  <c:v>4.0</c:v>
                </c:pt>
                <c:pt idx="61">
                  <c:v>3.0</c:v>
                </c:pt>
                <c:pt idx="62">
                  <c:v>5.0</c:v>
                </c:pt>
                <c:pt idx="63">
                  <c:v>3.0</c:v>
                </c:pt>
                <c:pt idx="64">
                  <c:v>4.0</c:v>
                </c:pt>
                <c:pt idx="65">
                  <c:v>2.0</c:v>
                </c:pt>
                <c:pt idx="66">
                  <c:v>0.0</c:v>
                </c:pt>
                <c:pt idx="67">
                  <c:v>0.0</c:v>
                </c:pt>
                <c:pt idx="68">
                  <c:v>7.0</c:v>
                </c:pt>
                <c:pt idx="69">
                  <c:v>4.0</c:v>
                </c:pt>
                <c:pt idx="70">
                  <c:v>6.0</c:v>
                </c:pt>
                <c:pt idx="71">
                  <c:v>9.0</c:v>
                </c:pt>
                <c:pt idx="72">
                  <c:v>3.0</c:v>
                </c:pt>
                <c:pt idx="73">
                  <c:v>3.0</c:v>
                </c:pt>
                <c:pt idx="74">
                  <c:v>3.0</c:v>
                </c:pt>
                <c:pt idx="75">
                  <c:v>2.0</c:v>
                </c:pt>
                <c:pt idx="76">
                  <c:v>2.0</c:v>
                </c:pt>
                <c:pt idx="77">
                  <c:v>3.0</c:v>
                </c:pt>
                <c:pt idx="78">
                  <c:v>4.0</c:v>
                </c:pt>
                <c:pt idx="79">
                  <c:v>5.0</c:v>
                </c:pt>
                <c:pt idx="80">
                  <c:v>6.0</c:v>
                </c:pt>
                <c:pt idx="81">
                  <c:v>4.0</c:v>
                </c:pt>
                <c:pt idx="82">
                  <c:v>6.0</c:v>
                </c:pt>
                <c:pt idx="83">
                  <c:v>10.0</c:v>
                </c:pt>
                <c:pt idx="84">
                  <c:v>3.0</c:v>
                </c:pt>
                <c:pt idx="85">
                  <c:v>3.0</c:v>
                </c:pt>
                <c:pt idx="86">
                  <c:v>8.0</c:v>
                </c:pt>
                <c:pt idx="87">
                  <c:v>4.0</c:v>
                </c:pt>
                <c:pt idx="88">
                  <c:v>4.0</c:v>
                </c:pt>
                <c:pt idx="89">
                  <c:v>3.0</c:v>
                </c:pt>
                <c:pt idx="90">
                  <c:v>2.0</c:v>
                </c:pt>
                <c:pt idx="91">
                  <c:v>3.0</c:v>
                </c:pt>
                <c:pt idx="92">
                  <c:v>9.0</c:v>
                </c:pt>
                <c:pt idx="93">
                  <c:v>4.0</c:v>
                </c:pt>
                <c:pt idx="94">
                  <c:v>7.0</c:v>
                </c:pt>
                <c:pt idx="95">
                  <c:v>4.0</c:v>
                </c:pt>
                <c:pt idx="96">
                  <c:v>6.0</c:v>
                </c:pt>
                <c:pt idx="97">
                  <c:v>8.0</c:v>
                </c:pt>
                <c:pt idx="98">
                  <c:v>5.0</c:v>
                </c:pt>
                <c:pt idx="99">
                  <c:v>6.0</c:v>
                </c:pt>
                <c:pt idx="100">
                  <c:v>6.0</c:v>
                </c:pt>
                <c:pt idx="101">
                  <c:v>5.0</c:v>
                </c:pt>
                <c:pt idx="102">
                  <c:v>4.0</c:v>
                </c:pt>
                <c:pt idx="103">
                  <c:v>9.0</c:v>
                </c:pt>
                <c:pt idx="104">
                  <c:v>2.0</c:v>
                </c:pt>
                <c:pt idx="105">
                  <c:v>3.0</c:v>
                </c:pt>
                <c:pt idx="106">
                  <c:v>5.0</c:v>
                </c:pt>
                <c:pt idx="107">
                  <c:v>4.0</c:v>
                </c:pt>
                <c:pt idx="108">
                  <c:v>6.0</c:v>
                </c:pt>
                <c:pt idx="109">
                  <c:v>2.0</c:v>
                </c:pt>
                <c:pt idx="110">
                  <c:v>3.0</c:v>
                </c:pt>
                <c:pt idx="111">
                  <c:v>2.0</c:v>
                </c:pt>
                <c:pt idx="112">
                  <c:v>8.0</c:v>
                </c:pt>
                <c:pt idx="113">
                  <c:v>4.0</c:v>
                </c:pt>
                <c:pt idx="114">
                  <c:v>4.0</c:v>
                </c:pt>
                <c:pt idx="115">
                  <c:v>5.0</c:v>
                </c:pt>
                <c:pt idx="116">
                  <c:v>4.0</c:v>
                </c:pt>
                <c:pt idx="117">
                  <c:v>10.0</c:v>
                </c:pt>
                <c:pt idx="118">
                  <c:v>9.0</c:v>
                </c:pt>
                <c:pt idx="119">
                  <c:v>3.0</c:v>
                </c:pt>
                <c:pt idx="120">
                  <c:v>11.0</c:v>
                </c:pt>
              </c:numCache>
            </c:numRef>
          </c:yVal>
        </c:ser>
        <c:axId val="620230152"/>
        <c:axId val="797760184"/>
      </c:scatterChart>
      <c:valAx>
        <c:axId val="620230152"/>
        <c:scaling>
          <c:orientation val="minMax"/>
        </c:scaling>
        <c:axPos val="b"/>
        <c:numFmt formatCode="General" sourceLinked="1"/>
        <c:tickLblPos val="nextTo"/>
        <c:crossAx val="797760184"/>
        <c:crosses val="autoZero"/>
        <c:crossBetween val="midCat"/>
      </c:valAx>
      <c:valAx>
        <c:axId val="797760184"/>
        <c:scaling>
          <c:orientation val="minMax"/>
        </c:scaling>
        <c:axPos val="l"/>
        <c:majorGridlines/>
        <c:numFmt formatCode="General" sourceLinked="1"/>
        <c:tickLblPos val="nextTo"/>
        <c:crossAx val="620230152"/>
        <c:crosses val="autoZero"/>
        <c:crossBetween val="midCat"/>
      </c:valAx>
    </c:plotArea>
    <c:plotVisOnly val="1"/>
  </c:chart>
  <c:externalData r:id="rId1"/>
</c:chartSpace>
</file>

<file path=ppt/drawings/_rels/vmlDrawing1.v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9.pict"/></Relationships>
</file>

<file path=ppt/drawings/_rels/vmlDrawing4.vml.rels><?xml version="1.0" encoding="UTF-8" standalone="yes"?>
<Relationships xmlns="http://schemas.openxmlformats.org/package/2006/relationships"><Relationship Id="rId4" Type="http://schemas.openxmlformats.org/officeDocument/2006/relationships/image" Target="../media/image60.pict"/><Relationship Id="rId1" Type="http://schemas.openxmlformats.org/officeDocument/2006/relationships/image" Target="../media/image57.pict"/><Relationship Id="rId2" Type="http://schemas.openxmlformats.org/officeDocument/2006/relationships/image" Target="../media/image58.pict"/><Relationship Id="rId3" Type="http://schemas.openxmlformats.org/officeDocument/2006/relationships/image" Target="../media/image59.pict"/></Relationships>
</file>

<file path=ppt/drawings/_rels/vmlDrawing5.vml.rels><?xml version="1.0" encoding="UTF-8" standalone="yes"?>
<Relationships xmlns="http://schemas.openxmlformats.org/package/2006/relationships"><Relationship Id="rId4" Type="http://schemas.openxmlformats.org/officeDocument/2006/relationships/image" Target="../media/image60.pict"/><Relationship Id="rId1" Type="http://schemas.openxmlformats.org/officeDocument/2006/relationships/image" Target="../media/image57.pict"/><Relationship Id="rId2" Type="http://schemas.openxmlformats.org/officeDocument/2006/relationships/image" Target="../media/image58.pict"/><Relationship Id="rId3" Type="http://schemas.openxmlformats.org/officeDocument/2006/relationships/image" Target="../media/image59.pict"/></Relationships>
</file>

<file path=ppt/drawings/drawing1.xml><?xml version="1.0" encoding="utf-8"?>
<c:userShapes xmlns:c="http://schemas.openxmlformats.org/drawingml/2006/chart">
  <cdr:relSizeAnchor xmlns:cdr="http://schemas.openxmlformats.org/drawingml/2006/chartDrawing">
    <cdr:from>
      <cdr:x>0.13333</cdr:x>
      <cdr:y>0.68732</cdr:y>
    </cdr:from>
    <cdr:to>
      <cdr:x>0.20556</cdr:x>
      <cdr:y>0.75811</cdr:y>
    </cdr:to>
    <cdr:sp macro="" textlink="">
      <cdr:nvSpPr>
        <cdr:cNvPr id="2" name="TextBox 1"/>
        <cdr:cNvSpPr txBox="1"/>
      </cdr:nvSpPr>
      <cdr:spPr>
        <a:xfrm xmlns:a="http://schemas.openxmlformats.org/drawingml/2006/main">
          <a:off x="1219200" y="3945466"/>
          <a:ext cx="660400" cy="4064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2000" b="1" dirty="0" smtClean="0">
              <a:solidFill>
                <a:srgbClr val="FF0000"/>
              </a:solidFill>
            </a:rPr>
            <a:t>31.9</a:t>
          </a:r>
          <a:endParaRPr lang="en-US" sz="2000" b="1" dirty="0">
            <a:solidFill>
              <a:srgbClr val="FF0000"/>
            </a:solidFill>
          </a:endParaRPr>
        </a:p>
      </cdr:txBody>
    </cdr:sp>
  </cdr:relSizeAnchor>
  <cdr:relSizeAnchor xmlns:cdr="http://schemas.openxmlformats.org/drawingml/2006/chartDrawing">
    <cdr:from>
      <cdr:x>0.87072</cdr:x>
      <cdr:y>0.69027</cdr:y>
    </cdr:from>
    <cdr:to>
      <cdr:x>0.93381</cdr:x>
      <cdr:y>0.76991</cdr:y>
    </cdr:to>
    <cdr:sp macro="" textlink="">
      <cdr:nvSpPr>
        <cdr:cNvPr id="3" name="TextBox 2"/>
        <cdr:cNvSpPr txBox="1"/>
      </cdr:nvSpPr>
      <cdr:spPr>
        <a:xfrm xmlns:a="http://schemas.openxmlformats.org/drawingml/2006/main">
          <a:off x="7961870" y="3962401"/>
          <a:ext cx="576892" cy="457199"/>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000" b="1" dirty="0" smtClean="0">
              <a:solidFill>
                <a:srgbClr val="FF0000"/>
              </a:solidFill>
            </a:rPr>
            <a:t>33.8</a:t>
          </a:r>
          <a:endParaRPr lang="en-US" sz="2000" b="1" dirty="0">
            <a:solidFill>
              <a:srgbClr val="FF0000"/>
            </a:solidFill>
          </a:endParaRPr>
        </a:p>
      </cdr:txBody>
    </cdr:sp>
  </cdr:relSizeAnchor>
  <cdr:relSizeAnchor xmlns:cdr="http://schemas.openxmlformats.org/drawingml/2006/chartDrawing">
    <cdr:from>
      <cdr:x>0.4</cdr:x>
      <cdr:y>0.67552</cdr:y>
    </cdr:from>
    <cdr:to>
      <cdr:x>0.5</cdr:x>
      <cdr:y>0.83481</cdr:y>
    </cdr:to>
    <cdr:sp macro="" textlink="">
      <cdr:nvSpPr>
        <cdr:cNvPr id="4" name="TextBox 3"/>
        <cdr:cNvSpPr txBox="1"/>
      </cdr:nvSpPr>
      <cdr:spPr>
        <a:xfrm xmlns:a="http://schemas.openxmlformats.org/drawingml/2006/main">
          <a:off x="3657600" y="3877733"/>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800" b="1" dirty="0" smtClean="0">
              <a:solidFill>
                <a:srgbClr val="FF0000"/>
              </a:solidFill>
            </a:rPr>
            <a:t>6% Increase</a:t>
          </a:r>
          <a:endParaRPr lang="en-US" sz="2800" b="1" dirty="0">
            <a:solidFill>
              <a:srgbClr val="FF0000"/>
            </a:solidFill>
          </a:endParaRPr>
        </a:p>
      </cdr:txBody>
    </cdr:sp>
  </cdr:relSizeAnchor>
  <cdr:relSizeAnchor xmlns:cdr="http://schemas.openxmlformats.org/drawingml/2006/chartDrawing">
    <cdr:from>
      <cdr:x>0.08194</cdr:x>
      <cdr:y>0.3833</cdr:y>
    </cdr:from>
    <cdr:to>
      <cdr:x>0.55972</cdr:x>
      <cdr:y>0.52046</cdr:y>
    </cdr:to>
    <cdr:sp macro="" textlink="">
      <cdr:nvSpPr>
        <cdr:cNvPr id="5" name="Oval 4"/>
        <cdr:cNvSpPr/>
      </cdr:nvSpPr>
      <cdr:spPr>
        <a:xfrm xmlns:a="http://schemas.openxmlformats.org/drawingml/2006/main">
          <a:off x="749259" y="2200275"/>
          <a:ext cx="4368821" cy="787400"/>
        </a:xfrm>
        <a:prstGeom xmlns:a="http://schemas.openxmlformats.org/drawingml/2006/main" prst="ellipse">
          <a:avLst/>
        </a:prstGeom>
        <a:noFill xmlns:a="http://schemas.openxmlformats.org/drawingml/2006/main"/>
        <a:ln xmlns:a="http://schemas.openxmlformats.org/drawingml/2006/main" w="28575" cap="flat" cmpd="sng" algn="ctr">
          <a:solidFill>
            <a:srgbClr val="FF0000"/>
          </a:solidFill>
          <a:prstDash val="solid"/>
          <a:round/>
          <a:headEnd type="none" w="med" len="med"/>
          <a:tailEnd type="none" w="med" len="med"/>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0.5752</cdr:x>
      <cdr:y>0.36283</cdr:y>
    </cdr:from>
    <cdr:to>
      <cdr:x>0.99409</cdr:x>
      <cdr:y>0.53319</cdr:y>
    </cdr:to>
    <cdr:sp macro="" textlink="">
      <cdr:nvSpPr>
        <cdr:cNvPr id="6" name="Oval 5"/>
        <cdr:cNvSpPr/>
      </cdr:nvSpPr>
      <cdr:spPr>
        <a:xfrm xmlns:a="http://schemas.openxmlformats.org/drawingml/2006/main">
          <a:off x="5259616" y="2082801"/>
          <a:ext cx="3830381" cy="977900"/>
        </a:xfrm>
        <a:prstGeom xmlns:a="http://schemas.openxmlformats.org/drawingml/2006/main" prst="ellipse">
          <a:avLst/>
        </a:prstGeom>
        <a:noFill xmlns:a="http://schemas.openxmlformats.org/drawingml/2006/main"/>
        <a:ln xmlns:a="http://schemas.openxmlformats.org/drawingml/2006/main" w="28575" cap="flat" cmpd="sng" algn="ctr">
          <a:solidFill>
            <a:srgbClr val="FF0000"/>
          </a:solidFill>
          <a:prstDash val="solid"/>
          <a:round/>
          <a:headEnd type="none" w="med" len="med"/>
          <a:tailEnd type="none" w="med" len="med"/>
        </a:ln>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0.30139</cdr:x>
      <cdr:y>0.3934</cdr:y>
    </cdr:from>
    <cdr:to>
      <cdr:x>0.40139</cdr:x>
      <cdr:y>0.55269</cdr:y>
    </cdr:to>
    <cdr:sp macro="" textlink="">
      <cdr:nvSpPr>
        <cdr:cNvPr id="7" name="TextBox 6"/>
        <cdr:cNvSpPr txBox="1"/>
      </cdr:nvSpPr>
      <cdr:spPr>
        <a:xfrm xmlns:a="http://schemas.openxmlformats.org/drawingml/2006/main">
          <a:off x="2755900" y="2258254"/>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000" b="1" dirty="0" smtClean="0">
              <a:solidFill>
                <a:srgbClr val="FF0000"/>
              </a:solidFill>
            </a:rPr>
            <a:t>7</a:t>
          </a:r>
          <a:endParaRPr lang="en-US" sz="2000" b="1" dirty="0">
            <a:solidFill>
              <a:srgbClr val="FF0000"/>
            </a:solidFill>
          </a:endParaRPr>
        </a:p>
      </cdr:txBody>
    </cdr:sp>
  </cdr:relSizeAnchor>
  <cdr:relSizeAnchor xmlns:cdr="http://schemas.openxmlformats.org/drawingml/2006/chartDrawing">
    <cdr:from>
      <cdr:x>0.75694</cdr:x>
      <cdr:y>0.3833</cdr:y>
    </cdr:from>
    <cdr:to>
      <cdr:x>0.85694</cdr:x>
      <cdr:y>0.54259</cdr:y>
    </cdr:to>
    <cdr:sp macro="" textlink="">
      <cdr:nvSpPr>
        <cdr:cNvPr id="8" name="TextBox 7"/>
        <cdr:cNvSpPr txBox="1"/>
      </cdr:nvSpPr>
      <cdr:spPr>
        <a:xfrm xmlns:a="http://schemas.openxmlformats.org/drawingml/2006/main">
          <a:off x="6921500" y="2200275"/>
          <a:ext cx="914400" cy="9144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2000" b="1" dirty="0" smtClean="0">
              <a:solidFill>
                <a:srgbClr val="FF0000"/>
              </a:solidFill>
            </a:rPr>
            <a:t>10</a:t>
          </a:r>
          <a:endParaRPr lang="en-US" sz="2000" b="1" dirty="0">
            <a:solidFill>
              <a:srgbClr val="FF0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B8EC09-98C1-4230-A213-FA5AE5122305}" type="datetimeFigureOut">
              <a:rPr lang="en-US" smtClean="0"/>
              <a:pPr/>
              <a:t>2/6/11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6C736F-67DC-4AD6-B39F-F449EC149DB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solidFill>
            <a:srgbClr val="FFFFFF"/>
          </a:solidFill>
          <a:ln/>
        </p:spPr>
      </p:sp>
      <p:sp>
        <p:nvSpPr>
          <p:cNvPr id="153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a:lstStyle/>
          <a:p>
            <a:fld id="{DB10FE5F-8D22-2645-9084-B85E657F9925}" type="slidenum">
              <a:rPr lang="en-US">
                <a:latin typeface="Times New Roman" pitchFamily="29" charset="0"/>
                <a:ea typeface="Times New Roman" pitchFamily="29" charset="0"/>
                <a:cs typeface="Times New Roman" pitchFamily="29" charset="0"/>
              </a:rPr>
              <a:pPr/>
              <a:t>22</a:t>
            </a:fld>
            <a:endParaRPr lang="en-US">
              <a:latin typeface="Times New Roman" pitchFamily="29" charset="0"/>
              <a:ea typeface="Times New Roman" pitchFamily="29" charset="0"/>
              <a:cs typeface="Times New Roman" pitchFamily="29" charset="0"/>
            </a:endParaRPr>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a:lstStyle/>
          <a:p>
            <a:pPr eaLnBrk="1" hangingPunct="1"/>
            <a:endParaRPr lang="en-US">
              <a:latin typeface="Times New Roman" pitchFamily="29" charset="0"/>
              <a:ea typeface="ＭＳ Ｐゴシック" pitchFamily="29" charset="-128"/>
              <a:cs typeface="ＭＳ Ｐゴシック" pitchFamily="29"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xfrm>
            <a:off x="3884613" y="8685213"/>
            <a:ext cx="2971800" cy="457200"/>
          </a:xfrm>
          <a:noFill/>
        </p:spPr>
        <p:txBody>
          <a:bodyPr/>
          <a:lstStyle/>
          <a:p>
            <a:fld id="{3297ED50-CC51-3B45-B1F6-451F7D87DFA9}" type="slidenum">
              <a:rPr lang="en-US"/>
              <a:pPr/>
              <a:t>23</a:t>
            </a:fld>
            <a:endParaRPr lang="en-US"/>
          </a:p>
        </p:txBody>
      </p:sp>
      <p:sp>
        <p:nvSpPr>
          <p:cNvPr id="62467" name="Rectangle 2"/>
          <p:cNvSpPr>
            <a:spLocks noGrp="1" noRot="1" noChangeAspect="1" noChangeArrowheads="1"/>
          </p:cNvSpPr>
          <p:nvPr>
            <p:ph type="sldImg"/>
          </p:nvPr>
        </p:nvSpPr>
        <p:spPr>
          <a:xfrm>
            <a:off x="1150938" y="692150"/>
            <a:ext cx="4556125" cy="3416300"/>
          </a:xfrm>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12" charset="0"/>
              <a:ea typeface="ＭＳ Ｐゴシック" pitchFamily="-112" charset="-128"/>
              <a:cs typeface="ＭＳ Ｐゴシック" pitchFamily="-112"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xfrm>
            <a:off x="3884613" y="8685213"/>
            <a:ext cx="2971800" cy="457200"/>
          </a:xfrm>
          <a:noFill/>
        </p:spPr>
        <p:txBody>
          <a:bodyPr/>
          <a:lstStyle/>
          <a:p>
            <a:fld id="{A003D0E5-908D-7B47-BABF-78942412DE3C}" type="slidenum">
              <a:rPr lang="en-US"/>
              <a:pPr/>
              <a:t>25</a:t>
            </a:fld>
            <a:endParaRPr lang="en-US"/>
          </a:p>
        </p:txBody>
      </p:sp>
      <p:sp>
        <p:nvSpPr>
          <p:cNvPr id="65539" name="Rectangle 2"/>
          <p:cNvSpPr>
            <a:spLocks noGrp="1" noRot="1" noChangeAspect="1" noChangeArrowheads="1"/>
          </p:cNvSpPr>
          <p:nvPr>
            <p:ph type="sldImg"/>
          </p:nvPr>
        </p:nvSpPr>
        <p:spPr>
          <a:xfrm>
            <a:off x="1150938" y="692150"/>
            <a:ext cx="4556125" cy="3416300"/>
          </a:xfrm>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pitchFamily="-112" charset="0"/>
              <a:ea typeface="ＭＳ Ｐゴシック" pitchFamily="-112" charset="-128"/>
              <a:cs typeface="ＭＳ Ｐゴシック" pitchFamily="-112"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54275" name="Notes Placeholder 2"/>
          <p:cNvSpPr>
            <a:spLocks noGrp="1"/>
          </p:cNvSpPr>
          <p:nvPr>
            <p:ph type="body" idx="1"/>
          </p:nvPr>
        </p:nvSpPr>
        <p:spPr bwMode="auto">
          <a:noFill/>
        </p:spPr>
        <p:txBody>
          <a:bodyPr/>
          <a:lstStyle/>
          <a:p>
            <a:pPr eaLnBrk="1" hangingPunct="1">
              <a:spcBef>
                <a:spcPct val="0"/>
              </a:spcBef>
            </a:pPr>
            <a:r>
              <a:rPr lang="en-US" sz="1100" dirty="0">
                <a:latin typeface="Times New Roman" pitchFamily="29" charset="0"/>
                <a:ea typeface="ＭＳ Ｐゴシック" pitchFamily="29" charset="-128"/>
                <a:cs typeface="ＭＳ Ｐゴシック" pitchFamily="29" charset="-128"/>
              </a:rPr>
              <a:t>	</a:t>
            </a:r>
          </a:p>
        </p:txBody>
      </p:sp>
      <p:sp>
        <p:nvSpPr>
          <p:cNvPr id="54276" name="Slide Number Placeholder 3"/>
          <p:cNvSpPr>
            <a:spLocks noGrp="1"/>
          </p:cNvSpPr>
          <p:nvPr>
            <p:ph type="sldNum" sz="quarter" idx="5"/>
          </p:nvPr>
        </p:nvSpPr>
        <p:spPr bwMode="auto">
          <a:noFill/>
          <a:ln>
            <a:miter lim="800000"/>
            <a:headEnd/>
            <a:tailEnd/>
          </a:ln>
        </p:spPr>
        <p:txBody>
          <a:bodyPr/>
          <a:lstStyle/>
          <a:p>
            <a:fld id="{F7AA0CC8-7458-774A-8431-198DA55D55AB}" type="slidenum">
              <a:rPr lang="en-US">
                <a:latin typeface="Times New Roman" pitchFamily="29" charset="0"/>
                <a:ea typeface="Times New Roman" pitchFamily="29" charset="0"/>
                <a:cs typeface="Times New Roman" pitchFamily="29" charset="0"/>
              </a:rPr>
              <a:pPr/>
              <a:t>28</a:t>
            </a:fld>
            <a:endParaRPr lang="en-US">
              <a:latin typeface="Times New Roman" pitchFamily="29" charset="0"/>
              <a:ea typeface="Times New Roman" pitchFamily="29" charset="0"/>
              <a:cs typeface="Times New Roman" pitchFamily="29"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Slide Image Placeholder 1"/>
          <p:cNvSpPr>
            <a:spLocks noGrp="1" noRot="1" noChangeAspec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r>
              <a:rPr lang="en-US" smtClean="0">
                <a:latin typeface="Arial" pitchFamily="29" charset="0"/>
                <a:ea typeface="ＭＳ Ｐゴシック" pitchFamily="29" charset="-128"/>
                <a:cs typeface="ＭＳ Ｐゴシック" pitchFamily="29" charset="-128"/>
              </a:rPr>
              <a:t>Shown here is the frequency at the end of the century of what we consider now to be a 20 year heat wave. Instead of once every 20 years, these temperatures would be experienced every other year or so over most of the continental US in this business as usual scenario.</a:t>
            </a:r>
          </a:p>
        </p:txBody>
      </p:sp>
      <p:sp>
        <p:nvSpPr>
          <p:cNvPr id="57348" name="Slide Number Placeholder 3"/>
          <p:cNvSpPr>
            <a:spLocks noGrp="1"/>
          </p:cNvSpPr>
          <p:nvPr>
            <p:ph type="sldNum" sz="quarter" idx="5"/>
          </p:nvPr>
        </p:nvSpPr>
        <p:spPr bwMode="auto">
          <a:noFill/>
          <a:ln>
            <a:miter lim="800000"/>
            <a:headEnd/>
            <a:tailEnd/>
          </a:ln>
        </p:spPr>
        <p:txBody>
          <a:bodyPr/>
          <a:lstStyle/>
          <a:p>
            <a:fld id="{1F4C9523-2771-8D45-A6FE-2F89889506FD}" type="slidenum">
              <a:rPr lang="en-US" smtClean="0">
                <a:latin typeface="Arial" pitchFamily="29" charset="0"/>
                <a:ea typeface="ＭＳ Ｐゴシック" pitchFamily="29" charset="-128"/>
                <a:cs typeface="ＭＳ Ｐゴシック" pitchFamily="29" charset="-128"/>
              </a:rPr>
              <a:pPr/>
              <a:t>32</a:t>
            </a:fld>
            <a:endParaRPr lang="en-US" smtClean="0">
              <a:latin typeface="Arial" pitchFamily="29" charset="0"/>
              <a:ea typeface="ＭＳ Ｐゴシック" pitchFamily="29" charset="-128"/>
              <a:cs typeface="ＭＳ Ｐゴシック" pitchFamily="29"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noFill/>
          <a:ln>
            <a:miter lim="800000"/>
            <a:headEnd/>
            <a:tailEnd/>
          </a:ln>
        </p:spPr>
        <p:txBody>
          <a:bodyPr/>
          <a:lstStyle/>
          <a:p>
            <a:fld id="{6DAADA7B-664F-E041-8660-E95AF0954A9B}" type="slidenum">
              <a:rPr lang="en-US">
                <a:latin typeface="Times New Roman" pitchFamily="29" charset="0"/>
                <a:ea typeface="Times New Roman" pitchFamily="29" charset="0"/>
                <a:cs typeface="Times New Roman" pitchFamily="29" charset="0"/>
              </a:rPr>
              <a:pPr/>
              <a:t>33</a:t>
            </a:fld>
            <a:endParaRPr lang="en-US">
              <a:latin typeface="Times New Roman" pitchFamily="29" charset="0"/>
              <a:ea typeface="Times New Roman" pitchFamily="29" charset="0"/>
              <a:cs typeface="Times New Roman" pitchFamily="29" charset="0"/>
            </a:endParaRPr>
          </a:p>
        </p:txBody>
      </p:sp>
      <p:sp>
        <p:nvSpPr>
          <p:cNvPr id="59395"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59396" name="Rectangle 3"/>
          <p:cNvSpPr>
            <a:spLocks noGrp="1" noChangeArrowheads="1"/>
          </p:cNvSpPr>
          <p:nvPr>
            <p:ph type="body" idx="1"/>
          </p:nvPr>
        </p:nvSpPr>
        <p:spPr bwMode="auto">
          <a:solidFill>
            <a:srgbClr val="FFFFFF"/>
          </a:solidFill>
          <a:ln>
            <a:solidFill>
              <a:srgbClr val="000000"/>
            </a:solidFill>
            <a:miter lim="800000"/>
            <a:headEnd/>
            <a:tailEnd/>
          </a:ln>
        </p:spPr>
        <p:txBody>
          <a:bodyPr/>
          <a:lstStyle/>
          <a:p>
            <a:endParaRPr lang="en-US">
              <a:latin typeface="Times New Roman" pitchFamily="29" charset="0"/>
              <a:ea typeface="ＭＳ Ｐゴシック" pitchFamily="29" charset="-128"/>
              <a:cs typeface="ＭＳ Ｐゴシック" pitchFamily="29"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solidFill>
            <a:srgbClr val="FFFFFF"/>
          </a:solidFill>
          <a:ln/>
        </p:spPr>
      </p:sp>
      <p:sp>
        <p:nvSpPr>
          <p:cNvPr id="153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xfrm>
            <a:off x="3884613" y="8685213"/>
            <a:ext cx="2971800" cy="457200"/>
          </a:xfrm>
          <a:noFill/>
        </p:spPr>
        <p:txBody>
          <a:bodyPr/>
          <a:lstStyle/>
          <a:p>
            <a:fld id="{0DF7B424-011B-DB4F-AA46-D8669DC945BA}" type="slidenum">
              <a:rPr lang="en-US"/>
              <a:pPr/>
              <a:t>52</a:t>
            </a:fld>
            <a:endParaRPr lang="en-US"/>
          </a:p>
        </p:txBody>
      </p:sp>
      <p:sp>
        <p:nvSpPr>
          <p:cNvPr id="82947" name="Rectangle 2"/>
          <p:cNvSpPr>
            <a:spLocks noGrp="1" noRot="1" noChangeAspect="1" noChangeArrowheads="1" noTextEdit="1"/>
          </p:cNvSpPr>
          <p:nvPr>
            <p:ph type="sldImg"/>
          </p:nvPr>
        </p:nvSpPr>
        <p:spPr>
          <a:xfrm>
            <a:off x="1150938" y="692150"/>
            <a:ext cx="4556125" cy="3416300"/>
          </a:xfrm>
          <a:ln/>
        </p:spPr>
      </p:sp>
      <p:sp>
        <p:nvSpPr>
          <p:cNvPr id="82948" name="Rectangle 3"/>
          <p:cNvSpPr>
            <a:spLocks noGrp="1" noChangeArrowheads="1"/>
          </p:cNvSpPr>
          <p:nvPr>
            <p:ph type="body" idx="1"/>
          </p:nvPr>
        </p:nvSpPr>
        <p:spPr>
          <a:noFill/>
          <a:ln/>
        </p:spPr>
        <p:txBody>
          <a:bodyPr/>
          <a:lstStyle/>
          <a:p>
            <a:endParaRPr lang="en-US">
              <a:latin typeface="Times" pitchFamily="-112" charset="0"/>
              <a:ea typeface="ＭＳ Ｐゴシック" pitchFamily="-112" charset="-128"/>
              <a:cs typeface="ＭＳ Ｐゴシック" pitchFamily="-112"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xfrm>
            <a:off x="3884613" y="8685213"/>
            <a:ext cx="2971800" cy="457200"/>
          </a:xfrm>
          <a:noFill/>
        </p:spPr>
        <p:txBody>
          <a:bodyPr/>
          <a:lstStyle/>
          <a:p>
            <a:fld id="{0DF7B424-011B-DB4F-AA46-D8669DC945BA}" type="slidenum">
              <a:rPr lang="en-US"/>
              <a:pPr/>
              <a:t>53</a:t>
            </a:fld>
            <a:endParaRPr lang="en-US"/>
          </a:p>
        </p:txBody>
      </p:sp>
      <p:sp>
        <p:nvSpPr>
          <p:cNvPr id="82947" name="Rectangle 2"/>
          <p:cNvSpPr>
            <a:spLocks noGrp="1" noRot="1" noChangeAspect="1" noChangeArrowheads="1" noTextEdit="1"/>
          </p:cNvSpPr>
          <p:nvPr>
            <p:ph type="sldImg"/>
          </p:nvPr>
        </p:nvSpPr>
        <p:spPr>
          <a:xfrm>
            <a:off x="1150938" y="692150"/>
            <a:ext cx="4556125" cy="3416300"/>
          </a:xfrm>
          <a:ln/>
        </p:spPr>
      </p:sp>
      <p:sp>
        <p:nvSpPr>
          <p:cNvPr id="82948" name="Rectangle 3"/>
          <p:cNvSpPr>
            <a:spLocks noGrp="1" noChangeArrowheads="1"/>
          </p:cNvSpPr>
          <p:nvPr>
            <p:ph type="body" idx="1"/>
          </p:nvPr>
        </p:nvSpPr>
        <p:spPr>
          <a:noFill/>
          <a:ln/>
        </p:spPr>
        <p:txBody>
          <a:bodyPr/>
          <a:lstStyle/>
          <a:p>
            <a:endParaRPr lang="en-US">
              <a:latin typeface="Times" pitchFamily="-112" charset="0"/>
              <a:ea typeface="ＭＳ Ｐゴシック" pitchFamily="-112" charset="-128"/>
              <a:cs typeface="ＭＳ Ｐゴシック" pitchFamily="-112"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3E9E710-0BAE-7140-8197-BFF0553650B8}" type="slidenum">
              <a:rPr lang="en-US">
                <a:latin typeface="Arial" pitchFamily="29" charset="0"/>
                <a:ea typeface="ＭＳ Ｐゴシック" pitchFamily="29" charset="-128"/>
                <a:cs typeface="ＭＳ Ｐゴシック" pitchFamily="29" charset="-128"/>
              </a:rPr>
              <a:pPr/>
              <a:t>60</a:t>
            </a:fld>
            <a:endParaRPr lang="en-US">
              <a:latin typeface="Arial" pitchFamily="29" charset="0"/>
              <a:ea typeface="ＭＳ Ｐゴシック" pitchFamily="29" charset="-128"/>
              <a:cs typeface="ＭＳ Ｐゴシック" pitchFamily="29" charset="-128"/>
            </a:endParaRPr>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29" charset="0"/>
              <a:ea typeface="ＭＳ Ｐゴシック" pitchFamily="29" charset="-128"/>
              <a:cs typeface="ＭＳ Ｐゴシック" pitchFamily="29"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B6C736F-67DC-4AD6-B39F-F449EC149DB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3E9E710-0BAE-7140-8197-BFF0553650B8}" type="slidenum">
              <a:rPr lang="en-US">
                <a:latin typeface="Arial" pitchFamily="29" charset="0"/>
                <a:ea typeface="ＭＳ Ｐゴシック" pitchFamily="29" charset="-128"/>
                <a:cs typeface="ＭＳ Ｐゴシック" pitchFamily="29" charset="-128"/>
              </a:rPr>
              <a:pPr/>
              <a:t>61</a:t>
            </a:fld>
            <a:endParaRPr lang="en-US">
              <a:latin typeface="Arial" pitchFamily="29" charset="0"/>
              <a:ea typeface="ＭＳ Ｐゴシック" pitchFamily="29" charset="-128"/>
              <a:cs typeface="ＭＳ Ｐゴシック" pitchFamily="29" charset="-128"/>
            </a:endParaRPr>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29" charset="0"/>
              <a:ea typeface="ＭＳ Ｐゴシック" pitchFamily="29" charset="-128"/>
              <a:cs typeface="ＭＳ Ｐゴシック" pitchFamily="29"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3E9E710-0BAE-7140-8197-BFF0553650B8}" type="slidenum">
              <a:rPr lang="en-US">
                <a:latin typeface="Arial" pitchFamily="29" charset="0"/>
                <a:ea typeface="ＭＳ Ｐゴシック" pitchFamily="29" charset="-128"/>
                <a:cs typeface="ＭＳ Ｐゴシック" pitchFamily="29" charset="-128"/>
              </a:rPr>
              <a:pPr/>
              <a:t>62</a:t>
            </a:fld>
            <a:endParaRPr lang="en-US">
              <a:latin typeface="Arial" pitchFamily="29" charset="0"/>
              <a:ea typeface="ＭＳ Ｐゴシック" pitchFamily="29" charset="-128"/>
              <a:cs typeface="ＭＳ Ｐゴシック" pitchFamily="29" charset="-128"/>
            </a:endParaRPr>
          </a:p>
        </p:txBody>
      </p:sp>
      <p:sp>
        <p:nvSpPr>
          <p:cNvPr id="71683" name="Rectangle 2"/>
          <p:cNvSpPr>
            <a:spLocks noGrp="1" noRot="1" noChangeAspect="1" noChangeArrowheads="1"/>
          </p:cNvSpPr>
          <p:nvPr>
            <p:ph type="sldImg"/>
          </p:nvPr>
        </p:nvSpPr>
        <p:spPr>
          <a:solidFill>
            <a:srgbClr val="FFFFFF"/>
          </a:solidFill>
          <a:ln/>
        </p:spPr>
      </p:sp>
      <p:sp>
        <p:nvSpPr>
          <p:cNvPr id="71684" name="Rectangle 3"/>
          <p:cNvSpPr>
            <a:spLocks noGrp="1" noChangeArrowheads="1"/>
          </p:cNvSpPr>
          <p:nvPr>
            <p:ph type="body" idx="1"/>
          </p:nvPr>
        </p:nvSpPr>
        <p:spPr>
          <a:solidFill>
            <a:srgbClr val="FFFFFF"/>
          </a:solidFill>
          <a:ln>
            <a:solidFill>
              <a:srgbClr val="000000"/>
            </a:solidFill>
          </a:ln>
        </p:spPr>
        <p:txBody>
          <a:bodyPr/>
          <a:lstStyle/>
          <a:p>
            <a:endParaRPr lang="en-US" dirty="0">
              <a:latin typeface="Arial" pitchFamily="29" charset="0"/>
              <a:ea typeface="ＭＳ Ｐゴシック" pitchFamily="29" charset="-128"/>
              <a:cs typeface="ＭＳ Ｐゴシック" pitchFamily="29"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7F9F3864-B40B-024F-970C-6D42EDD4CC5F}" type="slidenum">
              <a:rPr lang="en-US">
                <a:latin typeface="Arial" pitchFamily="29" charset="0"/>
                <a:ea typeface="ＭＳ Ｐゴシック" pitchFamily="29" charset="-128"/>
                <a:cs typeface="ＭＳ Ｐゴシック" pitchFamily="29" charset="-128"/>
              </a:rPr>
              <a:pPr/>
              <a:t>65</a:t>
            </a:fld>
            <a:endParaRPr lang="en-US">
              <a:latin typeface="Arial" pitchFamily="29" charset="0"/>
              <a:ea typeface="ＭＳ Ｐゴシック" pitchFamily="29" charset="-128"/>
              <a:cs typeface="ＭＳ Ｐゴシック" pitchFamily="29" charset="-128"/>
            </a:endParaRPr>
          </a:p>
        </p:txBody>
      </p:sp>
      <p:sp>
        <p:nvSpPr>
          <p:cNvPr id="80899" name="Rectangle 2"/>
          <p:cNvSpPr>
            <a:spLocks noGrp="1" noRot="1" noChangeAspect="1" noChangeArrowheads="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29" charset="0"/>
              <a:ea typeface="ＭＳ Ｐゴシック" pitchFamily="29" charset="-128"/>
              <a:cs typeface="ＭＳ Ｐゴシック" pitchFamily="29"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7F9F3864-B40B-024F-970C-6D42EDD4CC5F}" type="slidenum">
              <a:rPr lang="en-US">
                <a:latin typeface="Arial" pitchFamily="29" charset="0"/>
                <a:ea typeface="ＭＳ Ｐゴシック" pitchFamily="29" charset="-128"/>
                <a:cs typeface="ＭＳ Ｐゴシック" pitchFamily="29" charset="-128"/>
              </a:rPr>
              <a:pPr/>
              <a:t>66</a:t>
            </a:fld>
            <a:endParaRPr lang="en-US">
              <a:latin typeface="Arial" pitchFamily="29" charset="0"/>
              <a:ea typeface="ＭＳ Ｐゴシック" pitchFamily="29" charset="-128"/>
              <a:cs typeface="ＭＳ Ｐゴシック" pitchFamily="29" charset="-128"/>
            </a:endParaRPr>
          </a:p>
        </p:txBody>
      </p:sp>
      <p:sp>
        <p:nvSpPr>
          <p:cNvPr id="80899" name="Rectangle 2"/>
          <p:cNvSpPr>
            <a:spLocks noGrp="1" noRot="1" noChangeAspect="1" noChangeArrowheads="1"/>
          </p:cNvSpPr>
          <p:nvPr>
            <p:ph type="sldImg"/>
          </p:nvPr>
        </p:nvSpPr>
        <p:spPr>
          <a:solidFill>
            <a:srgbClr val="FFFFFF"/>
          </a:solidFill>
          <a:ln/>
        </p:spPr>
      </p:sp>
      <p:sp>
        <p:nvSpPr>
          <p:cNvPr id="80900" name="Rectangle 3"/>
          <p:cNvSpPr>
            <a:spLocks noGrp="1" noChangeArrowheads="1"/>
          </p:cNvSpPr>
          <p:nvPr>
            <p:ph type="body" idx="1"/>
          </p:nvPr>
        </p:nvSpPr>
        <p:spPr>
          <a:solidFill>
            <a:srgbClr val="FFFFFF"/>
          </a:solidFill>
          <a:ln>
            <a:solidFill>
              <a:srgbClr val="000000"/>
            </a:solidFill>
          </a:ln>
        </p:spPr>
        <p:txBody>
          <a:bodyPr/>
          <a:lstStyle/>
          <a:p>
            <a:endParaRPr lang="en-US">
              <a:latin typeface="Arial" pitchFamily="29" charset="0"/>
              <a:ea typeface="ＭＳ Ｐゴシック" pitchFamily="29" charset="-128"/>
              <a:cs typeface="ＭＳ Ｐゴシック" pitchFamily="29"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solidFill>
            <a:srgbClr val="FFFFFF"/>
          </a:solidFill>
          <a:ln/>
        </p:spPr>
      </p:sp>
      <p:sp>
        <p:nvSpPr>
          <p:cNvPr id="153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charset="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solidFill>
            <a:srgbClr val="FFFFFF"/>
          </a:solidFill>
          <a:ln/>
        </p:spPr>
      </p:sp>
      <p:sp>
        <p:nvSpPr>
          <p:cNvPr id="153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atin typeface="Times" charset="0"/>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4690" name="Rectangle 2"/>
          <p:cNvSpPr>
            <a:spLocks noGrp="1" noRot="1" noChangeAspect="1" noChangeArrowheads="1"/>
          </p:cNvSpPr>
          <p:nvPr>
            <p:ph type="sldImg"/>
          </p:nvPr>
        </p:nvSpPr>
        <p:spPr>
          <a:solidFill>
            <a:srgbClr val="FFFFFF"/>
          </a:solidFill>
          <a:ln/>
        </p:spPr>
      </p:sp>
      <p:sp>
        <p:nvSpPr>
          <p:cNvPr id="114691"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34" charset="0"/>
              <a:ea typeface="ＭＳ Ｐゴシック" pitchFamily="34" charset="-128"/>
              <a:cs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C12048FF-0097-4543-8830-06C9749D9D04}" type="slidenum">
              <a:rPr lang="en-US">
                <a:latin typeface="Arial" pitchFamily="34" charset="0"/>
                <a:ea typeface="ＭＳ Ｐゴシック" pitchFamily="34" charset="-128"/>
                <a:cs typeface="ＭＳ Ｐゴシック" pitchFamily="34" charset="-128"/>
              </a:rPr>
              <a:pPr/>
              <a:t>85</a:t>
            </a:fld>
            <a:endParaRPr lang="en-US">
              <a:latin typeface="Arial" pitchFamily="34" charset="0"/>
              <a:ea typeface="ＭＳ Ｐゴシック" pitchFamily="34" charset="-128"/>
              <a:cs typeface="ＭＳ Ｐゴシック" pitchFamily="34" charset="-128"/>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r>
              <a:rPr lang="en-US">
                <a:latin typeface="Arial" pitchFamily="34" charset="0"/>
                <a:ea typeface="ＭＳ Ｐゴシック" pitchFamily="34" charset="-128"/>
                <a:cs typeface="ＭＳ Ｐゴシック" pitchFamily="34" charset="-128"/>
              </a:rPr>
              <a:t>Add temperature numbers here as well!!</a:t>
            </a:r>
          </a:p>
          <a:p>
            <a:endParaRPr lang="en-US">
              <a:latin typeface="Arial" pitchFamily="34" charset="0"/>
              <a:ea typeface="ＭＳ Ｐゴシック" pitchFamily="34" charset="-128"/>
              <a:cs typeface="ＭＳ Ｐゴシック" pitchFamily="34" charset="-128"/>
            </a:endParaRPr>
          </a:p>
          <a:p>
            <a:endParaRPr lang="en-US">
              <a:latin typeface="Arial" pitchFamily="34" charset="0"/>
              <a:ea typeface="ＭＳ Ｐゴシック" pitchFamily="34" charset="-128"/>
              <a:cs typeface="ＭＳ Ｐゴシック"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Rectangle 2"/>
          <p:cNvSpPr>
            <a:spLocks noGrp="1" noRot="1" noChangeAspect="1" noChangeArrowheads="1"/>
          </p:cNvSpPr>
          <p:nvPr>
            <p:ph type="sldImg"/>
          </p:nvPr>
        </p:nvSpPr>
        <p:spPr>
          <a:xfrm>
            <a:off x="1150938" y="692150"/>
            <a:ext cx="4556125" cy="3416300"/>
          </a:xfrm>
          <a:solidFill>
            <a:srgbClr val="FFFFFF"/>
          </a:solidFill>
          <a:ln/>
        </p:spPr>
      </p:sp>
      <p:sp>
        <p:nvSpPr>
          <p:cNvPr id="98307"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pitchFamily="29" charset="0"/>
              <a:ea typeface="ＭＳ Ｐゴシック" pitchFamily="29" charset="-128"/>
              <a:cs typeface="ＭＳ Ｐゴシック" pitchFamily="29"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xfrm>
            <a:off x="1150938" y="692150"/>
            <a:ext cx="4556125" cy="3416300"/>
          </a:xfrm>
          <a:ln/>
        </p:spPr>
      </p:sp>
      <p:sp>
        <p:nvSpPr>
          <p:cNvPr id="19459" name="Rectangle 3"/>
          <p:cNvSpPr>
            <a:spLocks noGrp="1" noChangeArrowheads="1"/>
          </p:cNvSpPr>
          <p:nvPr>
            <p:ph type="body" idx="1"/>
          </p:nvPr>
        </p:nvSpPr>
        <p:spPr>
          <a:noFill/>
          <a:ln/>
        </p:spPr>
        <p:txBody>
          <a:bodyPr/>
          <a:lstStyle/>
          <a:p>
            <a:endParaRPr lang="en-US">
              <a:latin typeface="Times" pitchFamily="34" charset="0"/>
              <a:ea typeface="ＭＳ Ｐゴシック" pitchFamily="34" charset="-128"/>
              <a:cs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a:lstStyle/>
          <a:p>
            <a:fld id="{3626850C-6A54-5A49-9C01-79C2382212DF}" type="slidenum">
              <a:rPr lang="en-US">
                <a:latin typeface="Times New Roman" pitchFamily="29" charset="0"/>
                <a:ea typeface="Times New Roman" pitchFamily="29" charset="0"/>
                <a:cs typeface="Times New Roman" pitchFamily="29" charset="0"/>
              </a:rPr>
              <a:pPr/>
              <a:t>4</a:t>
            </a:fld>
            <a:endParaRPr lang="en-US">
              <a:latin typeface="Times New Roman" pitchFamily="29" charset="0"/>
              <a:ea typeface="Times New Roman" pitchFamily="29" charset="0"/>
              <a:cs typeface="Times New Roman" pitchFamily="29" charset="0"/>
            </a:endParaRPr>
          </a:p>
        </p:txBody>
      </p:sp>
      <p:sp>
        <p:nvSpPr>
          <p:cNvPr id="22531"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22532" name="Rectangle 3"/>
          <p:cNvSpPr>
            <a:spLocks noGrp="1" noChangeArrowheads="1"/>
          </p:cNvSpPr>
          <p:nvPr>
            <p:ph type="body" idx="1"/>
          </p:nvPr>
        </p:nvSpPr>
        <p:spPr bwMode="auto">
          <a:solidFill>
            <a:srgbClr val="FFFFFF"/>
          </a:solidFill>
          <a:ln>
            <a:solidFill>
              <a:srgbClr val="000000"/>
            </a:solidFill>
            <a:miter lim="800000"/>
            <a:headEnd/>
            <a:tailEnd/>
          </a:ln>
        </p:spPr>
        <p:txBody>
          <a:bodyPr lIns="91425" tIns="45713" rIns="91425" bIns="45713"/>
          <a:lstStyle/>
          <a:p>
            <a:pPr marL="905650" lvl="2" indent="-335715">
              <a:lnSpc>
                <a:spcPct val="90000"/>
              </a:lnSpc>
              <a:buFontTx/>
              <a:buChar char="•"/>
              <a:tabLst>
                <a:tab pos="747942" algn="l"/>
              </a:tabLst>
            </a:pPr>
            <a:r>
              <a:rPr lang="en-US" sz="1400" b="1" dirty="0" smtClean="0">
                <a:solidFill>
                  <a:schemeClr val="bg1"/>
                </a:solidFill>
                <a:latin typeface="Times New Roman" pitchFamily="29" charset="0"/>
                <a:ea typeface="Courier New" pitchFamily="29" charset="0"/>
                <a:cs typeface="Courier New" pitchFamily="29" charset="0"/>
              </a:rPr>
              <a:t>N</a:t>
            </a:r>
            <a:r>
              <a:rPr kumimoji="1" lang="en-US" sz="1400" b="1" dirty="0" smtClean="0">
                <a:solidFill>
                  <a:schemeClr val="bg1"/>
                </a:solidFill>
                <a:latin typeface="Times New Roman" pitchFamily="29" charset="0"/>
                <a:ea typeface="Courier New" pitchFamily="29" charset="0"/>
                <a:cs typeface="Courier New" pitchFamily="29" charset="0"/>
              </a:rPr>
              <a:t>o disagreement in  peer reviewed literature</a:t>
            </a:r>
          </a:p>
          <a:p>
            <a:pPr marL="905650" lvl="2" indent="-335715">
              <a:lnSpc>
                <a:spcPct val="90000"/>
              </a:lnSpc>
              <a:buFontTx/>
              <a:buChar char="•"/>
              <a:tabLst>
                <a:tab pos="747942" algn="l"/>
              </a:tabLst>
            </a:pPr>
            <a:r>
              <a:rPr kumimoji="1" lang="en-US" sz="1400" b="1" dirty="0" smtClean="0">
                <a:solidFill>
                  <a:schemeClr val="bg1"/>
                </a:solidFill>
                <a:latin typeface="Times New Roman" pitchFamily="29" charset="0"/>
                <a:ea typeface="Courier New" pitchFamily="29" charset="0"/>
                <a:cs typeface="Courier New" pitchFamily="29" charset="0"/>
              </a:rPr>
              <a:t>Powerful statements from every major professional science society and organization in the world</a:t>
            </a:r>
          </a:p>
          <a:p>
            <a:pPr marL="905650" lvl="2" indent="-335715">
              <a:lnSpc>
                <a:spcPct val="90000"/>
              </a:lnSpc>
              <a:buFontTx/>
              <a:buChar char="•"/>
              <a:tabLst>
                <a:tab pos="747942" algn="l"/>
              </a:tabLst>
            </a:pPr>
            <a:r>
              <a:rPr kumimoji="1" lang="en-US" sz="1400" b="1" dirty="0" smtClean="0">
                <a:solidFill>
                  <a:schemeClr val="bg1"/>
                </a:solidFill>
                <a:latin typeface="Times New Roman" pitchFamily="29" charset="0"/>
                <a:ea typeface="Courier New" pitchFamily="29" charset="0"/>
                <a:cs typeface="Courier New" pitchFamily="29" charset="0"/>
              </a:rPr>
              <a:t>Powerful statements from the National Academies of Sciences (the leadership in science) for every major country</a:t>
            </a:r>
          </a:p>
          <a:p>
            <a:pPr marL="1255418" lvl="4">
              <a:lnSpc>
                <a:spcPct val="90000"/>
              </a:lnSpc>
              <a:buFontTx/>
              <a:buChar char="•"/>
              <a:tabLst>
                <a:tab pos="747942" algn="l"/>
              </a:tabLst>
            </a:pPr>
            <a:r>
              <a:rPr lang="en-US" sz="1400" b="1" dirty="0" smtClean="0">
                <a:solidFill>
                  <a:schemeClr val="bg1"/>
                </a:solidFill>
                <a:latin typeface="Times New Roman" pitchFamily="29" charset="0"/>
                <a:ea typeface="Courier New" pitchFamily="29" charset="0"/>
                <a:cs typeface="Courier New" pitchFamily="29" charset="0"/>
              </a:rPr>
              <a:t>G8 + 5 other countries, May 2009: “</a:t>
            </a:r>
            <a:r>
              <a:rPr lang="en-US" sz="1400" b="1" i="1" dirty="0" smtClean="0">
                <a:solidFill>
                  <a:schemeClr val="bg1"/>
                </a:solidFill>
                <a:latin typeface="Times New Roman" pitchFamily="29" charset="0"/>
                <a:ea typeface="Courier New" pitchFamily="29" charset="0"/>
                <a:cs typeface="Courier New" pitchFamily="29" charset="0"/>
              </a:rPr>
              <a:t>The need for urgent action to address climate change is now indisputable.</a:t>
            </a:r>
            <a:r>
              <a:rPr lang="en-US" sz="1400" b="1" dirty="0" smtClean="0">
                <a:solidFill>
                  <a:schemeClr val="bg1"/>
                </a:solidFill>
                <a:latin typeface="Times New Roman" pitchFamily="29" charset="0"/>
                <a:ea typeface="Courier New" pitchFamily="29" charset="0"/>
                <a:cs typeface="Courier New" pitchFamily="29" charset="0"/>
              </a:rPr>
              <a:t>”</a:t>
            </a:r>
            <a:endParaRPr kumimoji="1" lang="en-US" sz="1400" b="1" dirty="0" smtClean="0">
              <a:solidFill>
                <a:schemeClr val="bg1"/>
              </a:solidFill>
              <a:latin typeface="Times New Roman" pitchFamily="29" charset="0"/>
              <a:ea typeface="Courier New" pitchFamily="29" charset="0"/>
              <a:cs typeface="Courier New" pitchFamily="29" charset="0"/>
            </a:endParaRPr>
          </a:p>
          <a:p>
            <a:pPr>
              <a:tabLst>
                <a:tab pos="747942" algn="l"/>
              </a:tabLst>
            </a:pPr>
            <a:endParaRPr lang="en-US" dirty="0" smtClean="0">
              <a:latin typeface="Times New Roman" pitchFamily="29" charset="0"/>
              <a:ea typeface="ＭＳ Ｐゴシック" pitchFamily="29" charset="-128"/>
              <a:cs typeface="ＭＳ Ｐゴシック" pitchFamily="29"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a:lstStyle/>
          <a:p>
            <a:endParaRPr lang="en-US">
              <a:ea typeface="ＭＳ Ｐゴシック" pitchFamily="29" charset="-128"/>
              <a:cs typeface="ＭＳ Ｐゴシック" pitchFamily="29" charset="-128"/>
            </a:endParaRPr>
          </a:p>
        </p:txBody>
      </p:sp>
      <p:sp>
        <p:nvSpPr>
          <p:cNvPr id="25604" name="Slide Number Placeholder 3"/>
          <p:cNvSpPr>
            <a:spLocks noGrp="1"/>
          </p:cNvSpPr>
          <p:nvPr>
            <p:ph type="sldNum" sz="quarter" idx="5"/>
          </p:nvPr>
        </p:nvSpPr>
        <p:spPr bwMode="auto">
          <a:noFill/>
          <a:ln>
            <a:miter lim="800000"/>
            <a:headEnd/>
            <a:tailEnd/>
          </a:ln>
        </p:spPr>
        <p:txBody>
          <a:bodyPr/>
          <a:lstStyle/>
          <a:p>
            <a:fld id="{DE8EF30A-7A89-A24A-BF4F-21DC2A487740}" type="slidenum">
              <a:rPr lang="en-US">
                <a:latin typeface="Calibri" pitchFamily="29" charset="0"/>
                <a:ea typeface="ＭＳ Ｐゴシック" pitchFamily="29" charset="-128"/>
                <a:cs typeface="ＭＳ Ｐゴシック" pitchFamily="29" charset="-128"/>
              </a:rPr>
              <a:pPr/>
              <a:t>5</a:t>
            </a:fld>
            <a:endParaRPr lang="en-US">
              <a:latin typeface="Calibri" pitchFamily="29" charset="0"/>
              <a:ea typeface="ＭＳ Ｐゴシック" pitchFamily="29" charset="-128"/>
              <a:cs typeface="ＭＳ Ｐゴシック" pitchFamily="29"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ln>
            <a:miter lim="800000"/>
            <a:headEnd/>
            <a:tailEnd/>
          </a:ln>
        </p:spPr>
        <p:txBody>
          <a:bodyPr/>
          <a:lstStyle/>
          <a:p>
            <a:fld id="{3474CFD6-2315-F844-BD27-2AE63C5BC75C}" type="slidenum">
              <a:rPr lang="en-US">
                <a:latin typeface="Times New Roman" pitchFamily="29" charset="0"/>
                <a:ea typeface="Times New Roman" pitchFamily="29" charset="0"/>
                <a:cs typeface="Times New Roman" pitchFamily="29" charset="0"/>
              </a:rPr>
              <a:pPr/>
              <a:t>11</a:t>
            </a:fld>
            <a:endParaRPr lang="en-US">
              <a:latin typeface="Times New Roman" pitchFamily="29" charset="0"/>
              <a:ea typeface="Times New Roman" pitchFamily="29" charset="0"/>
              <a:cs typeface="Times New Roman" pitchFamily="29" charset="0"/>
            </a:endParaRPr>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2" name="Rectangle 3"/>
          <p:cNvSpPr>
            <a:spLocks noGrp="1" noChangeArrowheads="1"/>
          </p:cNvSpPr>
          <p:nvPr>
            <p:ph type="body" idx="1"/>
          </p:nvPr>
        </p:nvSpPr>
        <p:spPr bwMode="auto">
          <a:noFill/>
        </p:spPr>
        <p:txBody>
          <a:bodyPr/>
          <a:lstStyle/>
          <a:p>
            <a:pPr eaLnBrk="1" hangingPunct="1"/>
            <a:endParaRPr lang="en-US">
              <a:latin typeface="Times New Roman" pitchFamily="29" charset="0"/>
              <a:ea typeface="ＭＳ Ｐゴシック" pitchFamily="29" charset="-128"/>
              <a:cs typeface="ＭＳ Ｐゴシック" pitchFamily="29"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a:lstStyle/>
          <a:p>
            <a:fld id="{B25705DC-0A3F-7543-9729-BF795C2FAD32}" type="slidenum">
              <a:rPr lang="en-US">
                <a:latin typeface="Times New Roman" pitchFamily="29" charset="0"/>
                <a:ea typeface="Times New Roman" pitchFamily="29" charset="0"/>
                <a:cs typeface="Times New Roman" pitchFamily="29" charset="0"/>
              </a:rPr>
              <a:pPr/>
              <a:t>12</a:t>
            </a:fld>
            <a:endParaRPr lang="en-US">
              <a:latin typeface="Times New Roman" pitchFamily="29" charset="0"/>
              <a:ea typeface="Times New Roman" pitchFamily="29" charset="0"/>
              <a:cs typeface="Times New Roman" pitchFamily="29" charset="0"/>
            </a:endParaRPr>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a:lstStyle/>
          <a:p>
            <a:pPr eaLnBrk="1" hangingPunct="1"/>
            <a:endParaRPr lang="en-US">
              <a:latin typeface="Times New Roman" pitchFamily="29" charset="0"/>
              <a:ea typeface="ＭＳ Ｐゴシック" pitchFamily="29" charset="-128"/>
              <a:cs typeface="ＭＳ Ｐゴシック" pitchFamily="29"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ln>
            <a:miter lim="800000"/>
            <a:headEnd/>
            <a:tailEnd/>
          </a:ln>
        </p:spPr>
        <p:txBody>
          <a:bodyPr/>
          <a:lstStyle/>
          <a:p>
            <a:fld id="{6F2952B2-1DE5-E743-BDEC-8BAD17E897B8}" type="slidenum">
              <a:rPr lang="en-GB">
                <a:latin typeface="Calibri" pitchFamily="29" charset="0"/>
                <a:ea typeface="ＭＳ Ｐゴシック" pitchFamily="29" charset="-128"/>
                <a:cs typeface="ＭＳ Ｐゴシック" pitchFamily="29" charset="-128"/>
              </a:rPr>
              <a:pPr/>
              <a:t>13</a:t>
            </a:fld>
            <a:endParaRPr lang="en-GB">
              <a:latin typeface="Calibri" pitchFamily="29" charset="0"/>
              <a:ea typeface="ＭＳ Ｐゴシック" pitchFamily="29" charset="-128"/>
              <a:cs typeface="ＭＳ Ｐゴシック" pitchFamily="29" charset="-128"/>
            </a:endParaRPr>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a:lstStyle/>
          <a:p>
            <a:pPr eaLnBrk="1" hangingPunct="1"/>
            <a:endParaRPr lang="en-US">
              <a:ea typeface="ＭＳ Ｐゴシック" pitchFamily="29" charset="-128"/>
              <a:cs typeface="ＭＳ Ｐゴシック" pitchFamily="29"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Grp="1" noRot="1" noChangeAspect="1" noTextEdit="1"/>
          </p:cNvSpPr>
          <p:nvPr>
            <p:ph type="sldImg"/>
          </p:nvPr>
        </p:nvSpPr>
        <p:spPr bwMode="auto">
          <a:noFill/>
          <a:ln>
            <a:solidFill>
              <a:srgbClr val="000000"/>
            </a:solidFill>
            <a:miter lim="800000"/>
            <a:headEnd/>
            <a:tailEnd/>
          </a:ln>
        </p:spPr>
      </p:sp>
      <p:sp>
        <p:nvSpPr>
          <p:cNvPr id="47107" name="Rectangle 3"/>
          <p:cNvSpPr>
            <a:spLocks noGrp="1"/>
          </p:cNvSpPr>
          <p:nvPr>
            <p:ph type="body" idx="1"/>
          </p:nvPr>
        </p:nvSpPr>
        <p:spPr bwMode="auto">
          <a:noFill/>
        </p:spPr>
        <p:txBody>
          <a:bodyPr/>
          <a:lstStyle/>
          <a:p>
            <a:endParaRPr lang="en-US">
              <a:ea typeface="ＭＳ Ｐゴシック" pitchFamily="29" charset="-128"/>
              <a:cs typeface="ＭＳ Ｐゴシック" pitchFamily="29"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image" Target="../media/image1.jpeg"/><Relationship Id="rId1" Type="http://schemas.openxmlformats.org/officeDocument/2006/relationships/slideMaster" Target="../slideMasters/slideMaster1.xml"/><Relationship Id="rId2" Type="http://schemas.openxmlformats.org/officeDocument/2006/relationships/image" Target="../media/image2.pdf"/><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0" y="1114385"/>
            <a:ext cx="9144000" cy="5743615"/>
          </a:xfrm>
          <a:prstGeom prst="rect">
            <a:avLst/>
          </a:prstGeom>
          <a:solidFill>
            <a:srgbClr val="0067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2130425"/>
            <a:ext cx="7772400" cy="1470025"/>
          </a:xfrm>
        </p:spPr>
        <p:txBody>
          <a:bodyPr/>
          <a:lstStyle>
            <a:lvl1pPr algn="ctr">
              <a:defRPr>
                <a:solidFill>
                  <a:srgbClr val="FFFF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1EC58335-179D-0D45-BDC9-9A615D158F0F}" type="datetimeFigureOut">
              <a:rPr lang="en-US" smtClean="0"/>
              <a:pPr/>
              <a:t>2/6/11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2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wrap="square" numCol="1" anchor="t" anchorCtr="0" compatLnSpc="1">
            <a:prstTxWarp prst="textNoShape">
              <a:avLst/>
            </a:prstTxWarp>
          </a:bodyPr>
          <a:lstStyle>
            <a:lvl1pPr>
              <a:defRPr>
                <a:latin typeface="Calibri" pitchFamily="-112" charset="0"/>
                <a:ea typeface="ＭＳ Ｐゴシック" pitchFamily="-112" charset="-128"/>
                <a:cs typeface="ＭＳ Ｐゴシック" pitchFamily="-112" charset="-128"/>
              </a:defRPr>
            </a:lvl1pPr>
          </a:lstStyle>
          <a:p>
            <a:pPr>
              <a:defRPr/>
            </a:pPr>
            <a:fld id="{03D1DB7A-9C89-8D4C-9F92-88488764DBBF}" type="datetime1">
              <a:rPr lang="en-US"/>
              <a:pPr>
                <a:defRPr/>
              </a:pPr>
              <a:t>2/6/11</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wrap="square" numCol="1" anchor="t" anchorCtr="0" compatLnSpc="1">
            <a:prstTxWarp prst="textNoShape">
              <a:avLst/>
            </a:prstTxWarp>
          </a:bodyPr>
          <a:lstStyle>
            <a:lvl1pPr>
              <a:defRPr>
                <a:latin typeface="Calibri" pitchFamily="34" charset="0"/>
                <a:ea typeface="ＭＳ Ｐゴシック" charset="-128"/>
                <a:cs typeface="+mn-cs"/>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wrap="square" numCol="1" anchor="t" anchorCtr="0" compatLnSpc="1">
            <a:prstTxWarp prst="textNoShape">
              <a:avLst/>
            </a:prstTxWarp>
          </a:bodyPr>
          <a:lstStyle>
            <a:lvl1pPr>
              <a:defRPr>
                <a:latin typeface="Calibri" pitchFamily="-112" charset="0"/>
                <a:ea typeface="ＭＳ Ｐゴシック" pitchFamily="-112" charset="-128"/>
                <a:cs typeface="ＭＳ Ｐゴシック" pitchFamily="-112" charset="-128"/>
              </a:defRPr>
            </a:lvl1pPr>
          </a:lstStyle>
          <a:p>
            <a:pPr>
              <a:defRPr/>
            </a:pPr>
            <a:fld id="{B0D71170-C287-C048-BA3E-2D047EB6B50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Title and Content">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111" charset="0"/>
                <a:ea typeface="ＭＳ Ｐゴシック" pitchFamily="-111" charset="-128"/>
                <a:cs typeface="ＭＳ Ｐゴシック" pitchFamily="-111" charset="-128"/>
              </a:defRPr>
            </a:lvl1pPr>
          </a:lstStyle>
          <a:p>
            <a:pPr>
              <a:defRPr/>
            </a:pPr>
            <a:fld id="{A284D406-0AC2-E840-8E76-AE46F0D2E09C}" type="datetime1">
              <a:rPr lang="en-US"/>
              <a:pPr>
                <a:defRPr/>
              </a:pPr>
              <a:t>2/6/11</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ea typeface="ＭＳ Ｐゴシック" charset="-128"/>
                <a:cs typeface="+mn-cs"/>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111" charset="0"/>
                <a:ea typeface="ＭＳ Ｐゴシック" pitchFamily="-111" charset="-128"/>
                <a:cs typeface="ＭＳ Ｐゴシック" pitchFamily="-111" charset="-128"/>
              </a:defRPr>
            </a:lvl1pPr>
          </a:lstStyle>
          <a:p>
            <a:pPr>
              <a:defRPr/>
            </a:pPr>
            <a:fld id="{0C02E54B-5104-B347-8458-4D822560F08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EC58335-179D-0D45-BDC9-9A615D158F0F}" type="datetimeFigureOut">
              <a:rPr lang="en-US" smtClean="0"/>
              <a:pPr/>
              <a:t>2/6/11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151062"/>
            <a:ext cx="4038600" cy="408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2151062"/>
            <a:ext cx="4038600" cy="408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EC58335-179D-0D45-BDC9-9A615D158F0F}" type="datetimeFigureOut">
              <a:rPr lang="en-US" smtClean="0"/>
              <a:pPr/>
              <a:t>2/6/11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227806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917824"/>
            <a:ext cx="4040188" cy="3362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227806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917824"/>
            <a:ext cx="4041775" cy="33623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1EC58335-179D-0D45-BDC9-9A615D158F0F}" type="datetimeFigureOut">
              <a:rPr lang="en-US" smtClean="0"/>
              <a:pPr/>
              <a:t>2/6/11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C58335-179D-0D45-BDC9-9A615D158F0F}" type="datetimeFigureOut">
              <a:rPr lang="en-US" smtClean="0"/>
              <a:pPr/>
              <a:t>2/6/11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C58335-179D-0D45-BDC9-9A615D158F0F}" type="datetimeFigureOut">
              <a:rPr lang="en-US" smtClean="0"/>
              <a:pPr/>
              <a:t>2/6/11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308100"/>
            <a:ext cx="3008313" cy="74930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1301751"/>
            <a:ext cx="5111750" cy="5035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2057400"/>
            <a:ext cx="3008313" cy="427990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C58335-179D-0D45-BDC9-9A615D158F0F}" type="datetimeFigureOut">
              <a:rPr lang="en-US" smtClean="0"/>
              <a:pPr/>
              <a:t>2/6/11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1FB041-706C-CF48-8DEF-97EEE89FE4F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1_Blank">
    <p:spTree>
      <p:nvGrpSpPr>
        <p:cNvPr id="1" name=""/>
        <p:cNvGrpSpPr/>
        <p:nvPr/>
      </p:nvGrpSpPr>
      <p:grpSpPr>
        <a:xfrm>
          <a:off x="0" y="0"/>
          <a:ext cx="0" cy="0"/>
          <a:chOff x="0" y="0"/>
          <a:chExt cx="0" cy="0"/>
        </a:xfrm>
      </p:grpSpPr>
      <p:sp>
        <p:nvSpPr>
          <p:cNvPr id="6" name="Rectangle 5"/>
          <p:cNvSpPr/>
          <p:nvPr userDrawn="1"/>
        </p:nvSpPr>
        <p:spPr>
          <a:xfrm>
            <a:off x="0" y="1114385"/>
            <a:ext cx="9144000" cy="5743615"/>
          </a:xfrm>
          <a:prstGeom prst="rect">
            <a:avLst/>
          </a:prstGeom>
          <a:solidFill>
            <a:srgbClr val="0067A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CSP World.eps"/>
          <p:cNvPicPr>
            <a:picLocks noChangeAspect="1"/>
          </p:cNvPicPr>
          <p:nvPr userDrawn="1"/>
        </p:nvPicPr>
        <mc:AlternateContent xmlns:ma="http://schemas.microsoft.com/office/mac/drawingml/2008/main">
          <mc:Choice Requires="ma">
            <p:blipFill>
              <a:blip r:embed="rId2"/>
              <a:stretch>
                <a:fillRect/>
              </a:stretch>
            </p:blipFill>
          </mc:Choice>
          <mc:Fallback xmlns:ma="http://schemas.microsoft.com/office/mac/drawingml/2008/main" xmlns="" xmlns:a="http://schemas.openxmlformats.org/drawingml/2006/main" xmlns:r="http://schemas.openxmlformats.org/officeDocument/2006/relationships" xmlns:p="http://schemas.openxmlformats.org/presentationml/2006/main" xmlns:mc="http://schemas.openxmlformats.org/markup-compatibility/2006" xmlns:mv="urn:schemas-microsoft-com:mac:vml">
            <p:blipFill>
              <a:blip r:embed="rId3"/>
              <a:stretch>
                <a:fillRect/>
              </a:stretch>
            </p:blipFill>
          </mc:Fallback>
        </mc:AlternateContent>
        <p:spPr>
          <a:xfrm>
            <a:off x="1771261" y="469900"/>
            <a:ext cx="8875059" cy="6858000"/>
          </a:xfrm>
          <a:prstGeom prst="rect">
            <a:avLst/>
          </a:prstGeom>
        </p:spPr>
      </p:pic>
      <p:sp>
        <p:nvSpPr>
          <p:cNvPr id="2" name="Date Placeholder 1"/>
          <p:cNvSpPr>
            <a:spLocks noGrp="1"/>
          </p:cNvSpPr>
          <p:nvPr>
            <p:ph type="dt" sz="half" idx="10"/>
          </p:nvPr>
        </p:nvSpPr>
        <p:spPr/>
        <p:txBody>
          <a:bodyPr/>
          <a:lstStyle/>
          <a:p>
            <a:fld id="{1EC58335-179D-0D45-BDC9-9A615D158F0F}" type="datetimeFigureOut">
              <a:rPr lang="en-US" smtClean="0"/>
              <a:pPr/>
              <a:t>2/6/11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1FB041-706C-CF48-8DEF-97EEE89FE4FF}" type="slidenum">
              <a:rPr lang="en-US" smtClean="0"/>
              <a:pPr/>
              <a:t>‹#›</a:t>
            </a:fld>
            <a:endParaRPr lang="en-US"/>
          </a:p>
        </p:txBody>
      </p:sp>
      <p:pic>
        <p:nvPicPr>
          <p:cNvPr id="7" name="Picture 6" descr="CSP Footer.jpg"/>
          <p:cNvPicPr>
            <a:picLocks noChangeAspect="1"/>
          </p:cNvPicPr>
          <p:nvPr userDrawn="1"/>
        </p:nvPicPr>
        <p:blipFill>
          <a:blip r:embed="rId4"/>
          <a:stretch>
            <a:fillRect/>
          </a:stretch>
        </p:blipFill>
        <p:spPr>
          <a:xfrm>
            <a:off x="0" y="0"/>
            <a:ext cx="9144000" cy="1146048"/>
          </a:xfrm>
          <a:prstGeom prst="rect">
            <a:avLst/>
          </a:prstGeom>
        </p:spPr>
      </p:pic>
      <p:sp>
        <p:nvSpPr>
          <p:cNvPr id="8" name="Subtitle 2"/>
          <p:cNvSpPr>
            <a:spLocks noGrp="1"/>
          </p:cNvSpPr>
          <p:nvPr>
            <p:ph type="subTitle" idx="1"/>
          </p:nvPr>
        </p:nvSpPr>
        <p:spPr>
          <a:xfrm>
            <a:off x="457202" y="1490165"/>
            <a:ext cx="2847274" cy="5016995"/>
          </a:xfrm>
        </p:spPr>
        <p:txBody>
          <a:bodyPr/>
          <a:lstStyle>
            <a:lvl1pPr marL="0" indent="0" algn="r">
              <a:buNone/>
              <a:defRPr i="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Title Only">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pitchFamily="27" charset="0"/>
                <a:ea typeface="ＭＳ Ｐゴシック" pitchFamily="27" charset="-128"/>
                <a:cs typeface="ＭＳ Ｐゴシック" pitchFamily="27" charset="-128"/>
              </a:defRPr>
            </a:lvl1pPr>
          </a:lstStyle>
          <a:p>
            <a:pPr>
              <a:defRPr/>
            </a:pPr>
            <a:fld id="{8EA8B4DE-0E36-5C43-8AC1-CC47B41FB7DC}" type="datetime1">
              <a:rPr lang="en-US"/>
              <a:pPr>
                <a:defRPr/>
              </a:pPr>
              <a:t>2/6/11</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solidFill>
                  <a:prstClr val="black"/>
                </a:solidFill>
                <a:latin typeface="Arial" charset="0"/>
                <a:ea typeface="ＭＳ Ｐゴシック" charset="-128"/>
                <a:cs typeface="+mn-cs"/>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prstClr val="black"/>
                </a:solidFill>
                <a:latin typeface="Arial" pitchFamily="27" charset="0"/>
                <a:ea typeface="ＭＳ Ｐゴシック" pitchFamily="27" charset="-128"/>
                <a:cs typeface="ＭＳ Ｐゴシック" pitchFamily="27" charset="-128"/>
              </a:defRPr>
            </a:lvl1pPr>
          </a:lstStyle>
          <a:p>
            <a:pPr>
              <a:defRPr/>
            </a:pPr>
            <a:fld id="{9934FA59-E141-6744-B7E2-73095DC79CC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8" Type="http://schemas.openxmlformats.org/officeDocument/2006/relationships/slideLayout" Target="../slideLayouts/slideLayout8.xml"/><Relationship Id="rId13" Type="http://schemas.openxmlformats.org/officeDocument/2006/relationships/image" Target="../media/image1.jpeg"/><Relationship Id="rId10" Type="http://schemas.openxmlformats.org/officeDocument/2006/relationships/slideLayout" Target="../slideLayouts/slideLayout10.xml"/><Relationship Id="rId5" Type="http://schemas.openxmlformats.org/officeDocument/2006/relationships/slideLayout" Target="../slideLayouts/slideLayout5.xml"/><Relationship Id="rId12" Type="http://schemas.openxmlformats.org/officeDocument/2006/relationships/theme" Target="../theme/theme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19200"/>
            <a:ext cx="8229600" cy="93186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163762"/>
            <a:ext cx="8229600" cy="43306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1" y="6507161"/>
            <a:ext cx="874972" cy="227014"/>
          </a:xfrm>
          <a:prstGeom prst="rect">
            <a:avLst/>
          </a:prstGeom>
        </p:spPr>
        <p:txBody>
          <a:bodyPr vert="horz" lIns="91440" tIns="45720" rIns="91440" bIns="45720" rtlCol="0" anchor="ctr"/>
          <a:lstStyle>
            <a:lvl1pPr algn="r">
              <a:defRPr sz="1200">
                <a:solidFill>
                  <a:srgbClr val="000000"/>
                </a:solidFill>
              </a:defRPr>
            </a:lvl1pPr>
          </a:lstStyle>
          <a:p>
            <a:fld id="{1EC58335-179D-0D45-BDC9-9A615D158F0F}" type="datetimeFigureOut">
              <a:rPr lang="en-US" smtClean="0"/>
              <a:pPr/>
              <a:t>2/6/11</a:t>
            </a:fld>
            <a:endParaRPr lang="en-US" dirty="0"/>
          </a:p>
        </p:txBody>
      </p:sp>
      <p:sp>
        <p:nvSpPr>
          <p:cNvPr id="5" name="Footer Placeholder 4"/>
          <p:cNvSpPr>
            <a:spLocks noGrp="1"/>
          </p:cNvSpPr>
          <p:nvPr>
            <p:ph type="ftr" sz="quarter" idx="3"/>
          </p:nvPr>
        </p:nvSpPr>
        <p:spPr>
          <a:xfrm>
            <a:off x="1332173" y="6507161"/>
            <a:ext cx="2895600" cy="227014"/>
          </a:xfrm>
          <a:prstGeom prst="rect">
            <a:avLst/>
          </a:prstGeom>
        </p:spPr>
        <p:txBody>
          <a:bodyPr vert="horz" lIns="91440" tIns="45720" rIns="91440" bIns="45720" rtlCol="0" anchor="ctr"/>
          <a:lstStyle>
            <a:lvl1pPr algn="ctr">
              <a:defRPr sz="1200">
                <a:solidFill>
                  <a:srgbClr val="000000"/>
                </a:solidFill>
              </a:defRPr>
            </a:lvl1pPr>
          </a:lstStyle>
          <a:p>
            <a:endParaRPr lang="en-US" dirty="0"/>
          </a:p>
        </p:txBody>
      </p:sp>
      <p:sp>
        <p:nvSpPr>
          <p:cNvPr id="6" name="Slide Number Placeholder 5"/>
          <p:cNvSpPr>
            <a:spLocks noGrp="1"/>
          </p:cNvSpPr>
          <p:nvPr>
            <p:ph type="sldNum" sz="quarter" idx="4"/>
          </p:nvPr>
        </p:nvSpPr>
        <p:spPr>
          <a:xfrm>
            <a:off x="8202873" y="6507161"/>
            <a:ext cx="483926" cy="227014"/>
          </a:xfrm>
          <a:prstGeom prst="rect">
            <a:avLst/>
          </a:prstGeom>
        </p:spPr>
        <p:txBody>
          <a:bodyPr vert="horz" lIns="91440" tIns="45720" rIns="91440" bIns="45720" rtlCol="0" anchor="ctr"/>
          <a:lstStyle>
            <a:lvl1pPr algn="r">
              <a:defRPr sz="1200">
                <a:solidFill>
                  <a:srgbClr val="000000"/>
                </a:solidFill>
              </a:defRPr>
            </a:lvl1pPr>
          </a:lstStyle>
          <a:p>
            <a:fld id="{DA1FB041-706C-CF48-8DEF-97EEE89FE4FF}" type="slidenum">
              <a:rPr lang="en-US" smtClean="0"/>
              <a:pPr/>
              <a:t>‹#›</a:t>
            </a:fld>
            <a:endParaRPr lang="en-US" dirty="0"/>
          </a:p>
        </p:txBody>
      </p:sp>
      <p:pic>
        <p:nvPicPr>
          <p:cNvPr id="8" name="Picture 7" descr="CSP Footer.jpg"/>
          <p:cNvPicPr>
            <a:picLocks noChangeAspect="1"/>
          </p:cNvPicPr>
          <p:nvPr userDrawn="1"/>
        </p:nvPicPr>
        <p:blipFill>
          <a:blip r:embed="rId13"/>
          <a:stretch>
            <a:fillRect/>
          </a:stretch>
        </p:blipFill>
        <p:spPr>
          <a:xfrm>
            <a:off x="0" y="0"/>
            <a:ext cx="9144000" cy="114604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63" r:id="rId8"/>
    <p:sldLayoutId id="2147483665" r:id="rId9"/>
    <p:sldLayoutId id="2147483667" r:id="rId10"/>
    <p:sldLayoutId id="2147483668" r:id="rId11"/>
  </p:sldLayoutIdLst>
  <p:txStyles>
    <p:titleStyle>
      <a:lvl1pPr algn="l" defTabSz="457200" rtl="0" eaLnBrk="1" latinLnBrk="0" hangingPunct="1">
        <a:spcBef>
          <a:spcPct val="0"/>
        </a:spcBef>
        <a:buNone/>
        <a:defRPr sz="3600" b="1" kern="1200">
          <a:solidFill>
            <a:srgbClr val="0067AC"/>
          </a:solidFill>
          <a:latin typeface="Arial"/>
          <a:ea typeface="+mj-ea"/>
          <a:cs typeface="Arial"/>
        </a:defRPr>
      </a:lvl1pPr>
    </p:titleStyle>
    <p:bodyStyle>
      <a:lvl1pPr marL="342900" indent="-342900" algn="l" defTabSz="457200" rtl="0" eaLnBrk="1" latinLnBrk="0" hangingPunct="1">
        <a:spcBef>
          <a:spcPct val="20000"/>
        </a:spcBef>
        <a:buFontTx/>
        <a:buNone/>
        <a:defRPr sz="2800" kern="1200">
          <a:solidFill>
            <a:schemeClr val="tx1"/>
          </a:solidFill>
          <a:latin typeface="Arial"/>
          <a:ea typeface="+mn-ea"/>
          <a:cs typeface="Arial"/>
        </a:defRPr>
      </a:lvl1pPr>
      <a:lvl2pPr marL="292100" indent="-292100" algn="l" defTabSz="457200" rtl="0" eaLnBrk="1" latinLnBrk="0" hangingPunct="1">
        <a:spcBef>
          <a:spcPct val="20000"/>
        </a:spcBef>
        <a:buClr>
          <a:srgbClr val="708F24"/>
        </a:buClr>
        <a:buFont typeface="Arial"/>
        <a:buChar char="•"/>
        <a:defRPr sz="2500" kern="1200">
          <a:solidFill>
            <a:schemeClr val="tx1"/>
          </a:solidFill>
          <a:latin typeface="Arial"/>
          <a:ea typeface="+mn-ea"/>
          <a:cs typeface="Arial"/>
        </a:defRPr>
      </a:lvl2pPr>
      <a:lvl3pPr marL="635000" indent="-342900" algn="l" defTabSz="457200" rtl="0" eaLnBrk="1" latinLnBrk="0" hangingPunct="1">
        <a:spcBef>
          <a:spcPct val="20000"/>
        </a:spcBef>
        <a:buClr>
          <a:srgbClr val="708F24"/>
        </a:buClr>
        <a:buFont typeface="Arial"/>
        <a:buChar char="•"/>
        <a:defRPr sz="2200" kern="1200">
          <a:solidFill>
            <a:schemeClr val="tx1"/>
          </a:solidFill>
          <a:latin typeface="Arial"/>
          <a:ea typeface="+mn-ea"/>
          <a:cs typeface="Arial"/>
        </a:defRPr>
      </a:lvl3pPr>
      <a:lvl4pPr marL="977900" indent="-342900" algn="l" defTabSz="457200" rtl="0" eaLnBrk="1" latinLnBrk="0" hangingPunct="1">
        <a:spcBef>
          <a:spcPct val="20000"/>
        </a:spcBef>
        <a:buClr>
          <a:srgbClr val="708F24"/>
        </a:buClr>
        <a:buFont typeface="Arial"/>
        <a:buChar char="•"/>
        <a:defRPr sz="1800" kern="1200">
          <a:solidFill>
            <a:schemeClr val="tx1"/>
          </a:solidFill>
          <a:latin typeface="Arial"/>
          <a:ea typeface="+mn-ea"/>
          <a:cs typeface="Arial"/>
        </a:defRPr>
      </a:lvl4pPr>
      <a:lvl5pPr marL="1257300" indent="-279400" algn="l" defTabSz="457200" rtl="0" eaLnBrk="1" latinLnBrk="0" hangingPunct="1">
        <a:spcBef>
          <a:spcPct val="20000"/>
        </a:spcBef>
        <a:buClr>
          <a:srgbClr val="708F24"/>
        </a:buClr>
        <a:buFont typeface="Arial"/>
        <a:buChar char="•"/>
        <a:defRPr sz="15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3.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3"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4" Type="http://schemas.openxmlformats.org/officeDocument/2006/relationships/image" Target="../media/image14.png"/><Relationship Id="rId5" Type="http://schemas.openxmlformats.org/officeDocument/2006/relationships/image" Target="../media/image15.png"/><Relationship Id="rId7" Type="http://schemas.openxmlformats.org/officeDocument/2006/relationships/oleObject" Target="../embeddings/oleObject2.bin"/><Relationship Id="rId1" Type="http://schemas.openxmlformats.org/officeDocument/2006/relationships/vmlDrawing" Target="../drawings/vmlDrawing1.vml"/><Relationship Id="rId2" Type="http://schemas.openxmlformats.org/officeDocument/2006/relationships/slideLayout" Target="../slideLayouts/slideLayout5.xml"/><Relationship Id="rId3" Type="http://schemas.openxmlformats.org/officeDocument/2006/relationships/notesSlide" Target="../notesSlides/notesSlide8.xml"/><Relationship Id="rId6"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4" Type="http://schemas.openxmlformats.org/officeDocument/2006/relationships/image" Target="../media/image18.jpeg"/><Relationship Id="rId1" Type="http://schemas.openxmlformats.org/officeDocument/2006/relationships/slideLayout" Target="../slideLayouts/slideLayout5.xml"/><Relationship Id="rId2" Type="http://schemas.openxmlformats.org/officeDocument/2006/relationships/image" Target="../media/image16.png"/><Relationship Id="rId3"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3"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3" Type="http://schemas.openxmlformats.org/officeDocument/2006/relationships/image" Target="../media/image2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3"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3" Type="http://schemas.openxmlformats.org/officeDocument/2006/relationships/image" Target="../media/image24.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3" Type="http://schemas.openxmlformats.org/officeDocument/2006/relationships/image" Target="../media/image2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3" Type="http://schemas.openxmlformats.org/officeDocument/2006/relationships/image" Target="../media/image2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3" Type="http://schemas.openxmlformats.org/officeDocument/2006/relationships/image" Target="../media/image2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3" Type="http://schemas.openxmlformats.org/officeDocument/2006/relationships/image" Target="../media/image2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3" Type="http://schemas.openxmlformats.org/officeDocument/2006/relationships/image" Target="../media/image2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6" Type="http://schemas.openxmlformats.org/officeDocument/2006/relationships/image" Target="../media/image33.png"/><Relationship Id="rId4" Type="http://schemas.openxmlformats.org/officeDocument/2006/relationships/image" Target="../media/image31.png"/><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30.jpeg"/><Relationship Id="rId5" Type="http://schemas.openxmlformats.org/officeDocument/2006/relationships/image" Target="../media/image32.png"/></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6.xml"/><Relationship Id="rId3" Type="http://schemas.openxmlformats.org/officeDocument/2006/relationships/oleObject" Target="???" TargetMode="External"/><Relationship Id="rId1" Type="http://schemas.openxmlformats.org/officeDocument/2006/relationships/vmlDrawing" Target="../drawings/vmlDrawing2.v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3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6.xml"/><Relationship Id="rId3" Type="http://schemas.openxmlformats.org/officeDocument/2006/relationships/oleObject" Target="???" TargetMode="External"/><Relationship Id="rId1" Type="http://schemas.openxmlformats.org/officeDocument/2006/relationships/vmlDrawing" Target="../drawings/vmlDrawing3.vml"/></Relationships>
</file>

<file path=ppt/slides/_rels/slide4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52.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4.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56.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image" Target="../media/image5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6.xml"/><Relationship Id="rId3" Type="http://schemas.openxmlformats.org/officeDocument/2006/relationships/oleObject" Target="???" TargetMode="External"/><Relationship Id="rId1" Type="http://schemas.openxmlformats.org/officeDocument/2006/relationships/vmlDrawing" Target="../drawings/vmlDrawing4.v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6.xml"/><Relationship Id="rId3" Type="http://schemas.openxmlformats.org/officeDocument/2006/relationships/oleObject" Target="???" TargetMode="External"/><Relationship Id="rId1" Type="http://schemas.openxmlformats.org/officeDocument/2006/relationships/vmlDrawing" Target="../drawings/vmlDrawing5.v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62.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62.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Relationship Id="rId3" Type="http://schemas.openxmlformats.org/officeDocument/2006/relationships/image" Target="../media/image62.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3" Type="http://schemas.openxmlformats.org/officeDocument/2006/relationships/image" Target="../media/image65.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2.xml"/><Relationship Id="rId3" Type="http://schemas.openxmlformats.org/officeDocument/2006/relationships/image" Target="../media/image66.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66.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chart" Target="../charts/chart1.xml"/><Relationship Id="rId3" Type="http://schemas.openxmlformats.org/officeDocument/2006/relationships/chart" Target="../charts/chart2.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4" Type="http://schemas.openxmlformats.org/officeDocument/2006/relationships/image" Target="../media/image69.gif"/><Relationship Id="rId1" Type="http://schemas.openxmlformats.org/officeDocument/2006/relationships/slideLayout" Target="../slideLayouts/slideLayout6.xml"/><Relationship Id="rId2" Type="http://schemas.openxmlformats.org/officeDocument/2006/relationships/image" Target="../media/image67.gif"/><Relationship Id="rId3" Type="http://schemas.openxmlformats.org/officeDocument/2006/relationships/image" Target="../media/image68.gif"/><Relationship Id="rId5" Type="http://schemas.openxmlformats.org/officeDocument/2006/relationships/image" Target="../media/image70.gif"/></Relationships>
</file>

<file path=ppt/slides/_rels/slide71.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3.tif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4.xml"/><Relationship Id="rId3" Type="http://schemas.openxmlformats.org/officeDocument/2006/relationships/image" Target="../media/image52.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5.xml"/><Relationship Id="rId3" Type="http://schemas.openxmlformats.org/officeDocument/2006/relationships/image" Target="../media/image52.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6.xml"/><Relationship Id="rId3" Type="http://schemas.openxmlformats.org/officeDocument/2006/relationships/image" Target="../media/image76.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7.pd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6" Type="http://schemas.openxmlformats.org/officeDocument/2006/relationships/hyperlink" Target="http://www.narccap.ucar.edu/" TargetMode="External"/><Relationship Id="rId4" Type="http://schemas.openxmlformats.org/officeDocument/2006/relationships/hyperlink" Target="http://climate.agron.iastate.edu/" TargetMode="External"/><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mailto:gstakle@iastate.edu" TargetMode="External"/><Relationship Id="rId5" Type="http://schemas.openxmlformats.org/officeDocument/2006/relationships/hyperlink" Target="http://rcmlab.agron.iastate.edu/"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8" name="Picture 2" descr="globe_west_2048"/>
          <p:cNvPicPr>
            <a:picLocks noChangeAspect="1" noChangeArrowheads="1"/>
          </p:cNvPicPr>
          <p:nvPr/>
        </p:nvPicPr>
        <p:blipFill>
          <a:blip r:embed="rId3"/>
          <a:srcRect t="11476" b="13521"/>
          <a:stretch>
            <a:fillRect/>
          </a:stretch>
        </p:blipFill>
        <p:spPr bwMode="auto">
          <a:xfrm>
            <a:off x="0" y="0"/>
            <a:ext cx="9144000" cy="6858000"/>
          </a:xfrm>
          <a:prstGeom prst="rect">
            <a:avLst/>
          </a:prstGeom>
          <a:noFill/>
          <a:ln w="9525">
            <a:noFill/>
            <a:miter lim="800000"/>
            <a:headEnd/>
            <a:tailEnd/>
          </a:ln>
        </p:spPr>
      </p:pic>
      <p:sp>
        <p:nvSpPr>
          <p:cNvPr id="14339" name="Text Box 3"/>
          <p:cNvSpPr txBox="1">
            <a:spLocks noChangeArrowheads="1"/>
          </p:cNvSpPr>
          <p:nvPr/>
        </p:nvSpPr>
        <p:spPr bwMode="auto">
          <a:xfrm>
            <a:off x="-76200" y="6610350"/>
            <a:ext cx="2667000" cy="244475"/>
          </a:xfrm>
          <a:prstGeom prst="rect">
            <a:avLst/>
          </a:prstGeom>
          <a:noFill/>
          <a:ln w="9525">
            <a:noFill/>
            <a:miter lim="800000"/>
            <a:headEnd/>
            <a:tailEnd/>
          </a:ln>
        </p:spPr>
        <p:txBody>
          <a:bodyPr>
            <a:prstTxWarp prst="textNoShape">
              <a:avLst/>
            </a:prstTxWarp>
            <a:spAutoFit/>
          </a:bodyPr>
          <a:lstStyle/>
          <a:p>
            <a:pPr>
              <a:spcBef>
                <a:spcPct val="50000"/>
              </a:spcBef>
            </a:pPr>
            <a:r>
              <a:rPr lang="en-US" sz="1000">
                <a:solidFill>
                  <a:schemeClr val="bg1"/>
                </a:solidFill>
              </a:rPr>
              <a:t>Image courtesy of NASA/GSFC</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itle 1"/>
          <p:cNvSpPr>
            <a:spLocks noGrp="1"/>
          </p:cNvSpPr>
          <p:nvPr>
            <p:ph type="title"/>
          </p:nvPr>
        </p:nvSpPr>
        <p:spPr>
          <a:xfrm>
            <a:off x="-11113" y="876300"/>
            <a:ext cx="8913813" cy="1447800"/>
          </a:xfrm>
        </p:spPr>
        <p:txBody>
          <a:bodyPr>
            <a:normAutofit/>
          </a:bodyPr>
          <a:lstStyle/>
          <a:p>
            <a:pPr algn="ctr" eaLnBrk="1" hangingPunct="1">
              <a:defRPr/>
            </a:pPr>
            <a:r>
              <a:rPr lang="en-US" sz="3200" b="1" dirty="0" smtClean="0">
                <a:latin typeface="Century Gothic" pitchFamily="-111" charset="0"/>
                <a:ea typeface="ＭＳ Ｐゴシック" pitchFamily="-111" charset="-128"/>
              </a:rPr>
              <a:t>Conditions today are unusual in the context of the last 2,000 years …</a:t>
            </a:r>
          </a:p>
        </p:txBody>
      </p:sp>
      <p:pic>
        <p:nvPicPr>
          <p:cNvPr id="30723" name="Picture 4"/>
          <p:cNvPicPr>
            <a:picLocks noChangeAspect="1"/>
          </p:cNvPicPr>
          <p:nvPr/>
        </p:nvPicPr>
        <p:blipFill>
          <a:blip r:embed="rId2"/>
          <a:srcRect t="3123" b="21866"/>
          <a:stretch>
            <a:fillRect/>
          </a:stretch>
        </p:blipFill>
        <p:spPr bwMode="auto">
          <a:xfrm>
            <a:off x="304800" y="2324100"/>
            <a:ext cx="8597900" cy="4391025"/>
          </a:xfrm>
          <a:prstGeom prst="rect">
            <a:avLst/>
          </a:prstGeom>
          <a:noFill/>
          <a:ln w="9525">
            <a:noFill/>
            <a:miter lim="800000"/>
            <a:headEnd/>
            <a:tailEnd/>
          </a:ln>
        </p:spPr>
      </p:pic>
      <p:sp>
        <p:nvSpPr>
          <p:cNvPr id="4" name="TextBox 3"/>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1295400"/>
            <a:ext cx="8686800" cy="1143000"/>
          </a:xfrm>
        </p:spPr>
        <p:txBody>
          <a:bodyPr>
            <a:normAutofit fontScale="90000"/>
          </a:bodyPr>
          <a:lstStyle/>
          <a:p>
            <a:pPr eaLnBrk="1" hangingPunct="1">
              <a:defRPr/>
            </a:pPr>
            <a:r>
              <a:rPr lang="en-US" sz="3800" b="1" dirty="0" smtClean="0">
                <a:latin typeface="Century Gothic" pitchFamily="-111" charset="0"/>
                <a:ea typeface="ＭＳ Ｐゴシック" pitchFamily="-111" charset="-128"/>
              </a:rPr>
              <a:t>Why does the Earth warm?</a:t>
            </a:r>
            <a:br>
              <a:rPr lang="en-US" sz="3800" b="1" dirty="0" smtClean="0">
                <a:latin typeface="Century Gothic" pitchFamily="-111" charset="0"/>
                <a:ea typeface="ＭＳ Ｐゴシック" pitchFamily="-111" charset="-128"/>
              </a:rPr>
            </a:br>
            <a:r>
              <a:rPr lang="en-US" sz="3800" b="1" dirty="0" smtClean="0">
                <a:latin typeface="Century Gothic" pitchFamily="-111" charset="0"/>
                <a:ea typeface="ＭＳ Ｐゴシック" pitchFamily="-111" charset="-128"/>
              </a:rPr>
              <a:t>1. Natural causes</a:t>
            </a:r>
          </a:p>
        </p:txBody>
      </p:sp>
      <p:sp>
        <p:nvSpPr>
          <p:cNvPr id="29699" name="Rectangle 3"/>
          <p:cNvSpPr>
            <a:spLocks noGrp="1" noChangeArrowheads="1"/>
          </p:cNvSpPr>
          <p:nvPr>
            <p:ph idx="1"/>
          </p:nvPr>
        </p:nvSpPr>
        <p:spPr>
          <a:xfrm>
            <a:off x="152400" y="3217866"/>
            <a:ext cx="5257800" cy="3072658"/>
          </a:xfrm>
        </p:spPr>
        <p:txBody>
          <a:bodyPr>
            <a:normAutofit lnSpcReduction="10000"/>
          </a:bodyPr>
          <a:lstStyle/>
          <a:p>
            <a:pPr eaLnBrk="1" hangingPunct="1">
              <a:buFont typeface="Wingdings 2" pitchFamily="-111" charset="2"/>
              <a:buNone/>
              <a:defRPr/>
            </a:pPr>
            <a:r>
              <a:rPr lang="en-US" b="1" dirty="0" smtClean="0">
                <a:solidFill>
                  <a:srgbClr val="708F24"/>
                </a:solidFill>
                <a:latin typeface="Calibri" pitchFamily="-111" charset="0"/>
                <a:ea typeface="ＭＳ Ｐゴシック" pitchFamily="-111" charset="-128"/>
                <a:cs typeface="ＭＳ Ｐゴシック" pitchFamily="-111" charset="-128"/>
              </a:rPr>
              <a:t>THE GREENHOUSE EFFECT…</a:t>
            </a:r>
          </a:p>
          <a:p>
            <a:pPr eaLnBrk="1" hangingPunct="1">
              <a:buFont typeface="Arial" pitchFamily="-111" charset="0"/>
              <a:buChar char="•"/>
              <a:defRPr/>
            </a:pPr>
            <a:r>
              <a:rPr lang="en-US" b="1" dirty="0" smtClean="0">
                <a:solidFill>
                  <a:srgbClr val="708F24"/>
                </a:solidFill>
                <a:latin typeface="Calibri" pitchFamily="-111" charset="0"/>
                <a:ea typeface="ＭＳ Ｐゴシック" pitchFamily="-111" charset="-128"/>
                <a:cs typeface="ＭＳ Ｐゴシック" pitchFamily="-111" charset="-128"/>
              </a:rPr>
              <a:t>…is 100% natural. </a:t>
            </a:r>
          </a:p>
          <a:p>
            <a:pPr lvl="1" eaLnBrk="1" hangingPunct="1">
              <a:buFont typeface="Arial" pitchFamily="-111" charset="0"/>
              <a:buChar char="–"/>
              <a:defRPr/>
            </a:pPr>
            <a:r>
              <a:rPr lang="en-US" sz="2400" b="1" dirty="0" smtClean="0">
                <a:solidFill>
                  <a:srgbClr val="708F24"/>
                </a:solidFill>
                <a:latin typeface="Calibri" pitchFamily="-111" charset="0"/>
              </a:rPr>
              <a:t>Heat is trapped in the atmosphere.</a:t>
            </a:r>
          </a:p>
          <a:p>
            <a:pPr eaLnBrk="1" hangingPunct="1">
              <a:buFont typeface="Arial" pitchFamily="-111" charset="0"/>
              <a:buChar char="•"/>
              <a:defRPr/>
            </a:pPr>
            <a:r>
              <a:rPr lang="en-US" b="1" dirty="0" smtClean="0">
                <a:solidFill>
                  <a:srgbClr val="708F24"/>
                </a:solidFill>
                <a:latin typeface="Calibri" pitchFamily="-111" charset="0"/>
                <a:ea typeface="ＭＳ Ｐゴシック" pitchFamily="-111" charset="-128"/>
                <a:cs typeface="ＭＳ Ｐゴシック" pitchFamily="-111" charset="-128"/>
              </a:rPr>
              <a:t>…sustains life on Earth.</a:t>
            </a:r>
          </a:p>
          <a:p>
            <a:pPr lvl="1" eaLnBrk="1" hangingPunct="1">
              <a:buFont typeface="Arial" pitchFamily="-111" charset="0"/>
              <a:buChar char="–"/>
              <a:defRPr/>
            </a:pPr>
            <a:r>
              <a:rPr lang="en-US" sz="2400" b="1" dirty="0" smtClean="0">
                <a:solidFill>
                  <a:srgbClr val="708F24"/>
                </a:solidFill>
                <a:latin typeface="Calibri" pitchFamily="-111" charset="0"/>
              </a:rPr>
              <a:t>Keeps average temperatures at 12.8</a:t>
            </a:r>
            <a:r>
              <a:rPr lang="en-US" sz="2400" b="1" baseline="30000" dirty="0" smtClean="0">
                <a:solidFill>
                  <a:srgbClr val="708F24"/>
                </a:solidFill>
                <a:latin typeface="Calibri" pitchFamily="-111" charset="0"/>
              </a:rPr>
              <a:t>o</a:t>
            </a:r>
            <a:r>
              <a:rPr lang="en-US" sz="2400" b="1" dirty="0" smtClean="0">
                <a:solidFill>
                  <a:srgbClr val="708F24"/>
                </a:solidFill>
                <a:latin typeface="Calibri" pitchFamily="-111" charset="0"/>
              </a:rPr>
              <a:t>C </a:t>
            </a:r>
            <a:r>
              <a:rPr lang="en-US" sz="2400" b="1" dirty="0" smtClean="0">
                <a:solidFill>
                  <a:srgbClr val="FF0000"/>
                </a:solidFill>
                <a:latin typeface="Calibri" pitchFamily="-111" charset="0"/>
              </a:rPr>
              <a:t>(55</a:t>
            </a:r>
            <a:r>
              <a:rPr lang="en-US" sz="2400" b="1" baseline="30000" dirty="0" smtClean="0">
                <a:solidFill>
                  <a:srgbClr val="FF0000"/>
                </a:solidFill>
                <a:latin typeface="Calibri" pitchFamily="-111" charset="0"/>
              </a:rPr>
              <a:t>o</a:t>
            </a:r>
            <a:r>
              <a:rPr lang="en-US" sz="2400" b="1" dirty="0" smtClean="0">
                <a:solidFill>
                  <a:srgbClr val="FF0000"/>
                </a:solidFill>
                <a:latin typeface="Calibri" pitchFamily="-111" charset="0"/>
              </a:rPr>
              <a:t>F)</a:t>
            </a:r>
            <a:r>
              <a:rPr lang="en-US" sz="2400" b="1" dirty="0" smtClean="0">
                <a:solidFill>
                  <a:srgbClr val="708F24"/>
                </a:solidFill>
                <a:latin typeface="Calibri" pitchFamily="-111" charset="0"/>
              </a:rPr>
              <a:t>, instead of –29</a:t>
            </a:r>
            <a:r>
              <a:rPr lang="en-US" sz="2400" b="1" baseline="30000" dirty="0" smtClean="0">
                <a:solidFill>
                  <a:srgbClr val="708F24"/>
                </a:solidFill>
                <a:latin typeface="Calibri" pitchFamily="-111" charset="0"/>
              </a:rPr>
              <a:t>o</a:t>
            </a:r>
            <a:r>
              <a:rPr lang="en-US" sz="2400" b="1" dirty="0" smtClean="0">
                <a:solidFill>
                  <a:srgbClr val="708F24"/>
                </a:solidFill>
                <a:latin typeface="Calibri" pitchFamily="-111" charset="0"/>
              </a:rPr>
              <a:t>C </a:t>
            </a:r>
            <a:r>
              <a:rPr lang="en-US" sz="2400" b="1" dirty="0" smtClean="0">
                <a:solidFill>
                  <a:srgbClr val="FF0000"/>
                </a:solidFill>
                <a:latin typeface="Calibri" pitchFamily="-111" charset="0"/>
              </a:rPr>
              <a:t>(-20</a:t>
            </a:r>
            <a:r>
              <a:rPr lang="en-US" sz="2400" b="1" baseline="30000" dirty="0" smtClean="0">
                <a:solidFill>
                  <a:srgbClr val="FF0000"/>
                </a:solidFill>
                <a:latin typeface="Calibri" pitchFamily="-111" charset="0"/>
              </a:rPr>
              <a:t>o</a:t>
            </a:r>
            <a:r>
              <a:rPr lang="en-US" sz="2400" b="1" dirty="0" smtClean="0">
                <a:solidFill>
                  <a:srgbClr val="FF0000"/>
                </a:solidFill>
                <a:latin typeface="Calibri" pitchFamily="-111" charset="0"/>
              </a:rPr>
              <a:t>F)</a:t>
            </a:r>
            <a:r>
              <a:rPr lang="en-US" sz="2400" b="1" dirty="0" smtClean="0">
                <a:solidFill>
                  <a:srgbClr val="708F24"/>
                </a:solidFill>
                <a:latin typeface="Calibri" pitchFamily="-111" charset="0"/>
              </a:rPr>
              <a:t>.</a:t>
            </a:r>
          </a:p>
          <a:p>
            <a:pPr eaLnBrk="1" hangingPunct="1">
              <a:buFont typeface="Arial" pitchFamily="-111" charset="0"/>
              <a:buChar char="•"/>
              <a:defRPr/>
            </a:pPr>
            <a:endParaRPr lang="en-US" b="1" dirty="0" smtClean="0">
              <a:latin typeface="Calibri" pitchFamily="-111" charset="0"/>
              <a:ea typeface="ＭＳ Ｐゴシック" pitchFamily="-111" charset="-128"/>
              <a:cs typeface="ＭＳ Ｐゴシック" pitchFamily="-111" charset="-128"/>
            </a:endParaRPr>
          </a:p>
        </p:txBody>
      </p:sp>
      <p:pic>
        <p:nvPicPr>
          <p:cNvPr id="31748" name="Picture 5"/>
          <p:cNvPicPr>
            <a:picLocks noChangeAspect="1" noChangeArrowheads="1"/>
          </p:cNvPicPr>
          <p:nvPr/>
        </p:nvPicPr>
        <p:blipFill>
          <a:blip r:embed="rId3"/>
          <a:srcRect/>
          <a:stretch>
            <a:fillRect/>
          </a:stretch>
        </p:blipFill>
        <p:spPr bwMode="auto">
          <a:xfrm>
            <a:off x="5410200" y="1121938"/>
            <a:ext cx="3733800" cy="5736062"/>
          </a:xfrm>
          <a:prstGeom prst="rect">
            <a:avLst/>
          </a:prstGeom>
          <a:noFill/>
          <a:ln w="9525">
            <a:noFill/>
            <a:miter lim="800000"/>
            <a:headEnd/>
            <a:tailEnd/>
          </a:ln>
        </p:spPr>
      </p:pic>
      <p:sp>
        <p:nvSpPr>
          <p:cNvPr id="5" name="TextBox 4"/>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Rectangle 3"/>
          <p:cNvSpPr>
            <a:spLocks noGrp="1" noChangeArrowheads="1"/>
          </p:cNvSpPr>
          <p:nvPr>
            <p:ph idx="1"/>
          </p:nvPr>
        </p:nvSpPr>
        <p:spPr>
          <a:xfrm>
            <a:off x="246593" y="2968376"/>
            <a:ext cx="5042840" cy="3889625"/>
          </a:xfrm>
        </p:spPr>
        <p:txBody>
          <a:bodyPr/>
          <a:lstStyle/>
          <a:p>
            <a:pPr eaLnBrk="1" hangingPunct="1">
              <a:buFont typeface="Wingdings 2" pitchFamily="-111" charset="2"/>
              <a:buNone/>
              <a:defRPr/>
            </a:pPr>
            <a:r>
              <a:rPr lang="en-US" sz="2400" b="1" dirty="0" smtClean="0">
                <a:solidFill>
                  <a:srgbClr val="708F24"/>
                </a:solidFill>
                <a:latin typeface="Calibri" pitchFamily="-111" charset="0"/>
                <a:ea typeface="ＭＳ Ｐゴシック" pitchFamily="-111" charset="-128"/>
                <a:cs typeface="ＭＳ Ｐゴシック" pitchFamily="-111" charset="-128"/>
              </a:rPr>
              <a:t>THE </a:t>
            </a:r>
            <a:r>
              <a:rPr lang="en-US" sz="2400" b="1" u="sng" dirty="0" smtClean="0">
                <a:solidFill>
                  <a:srgbClr val="708F24"/>
                </a:solidFill>
                <a:latin typeface="Calibri" pitchFamily="-111" charset="0"/>
                <a:ea typeface="ＭＳ Ｐゴシック" pitchFamily="-111" charset="-128"/>
                <a:cs typeface="ＭＳ Ｐゴシック" pitchFamily="-111" charset="-128"/>
              </a:rPr>
              <a:t>ENHANCED </a:t>
            </a:r>
            <a:r>
              <a:rPr lang="en-US" sz="2400" b="1" dirty="0" smtClean="0">
                <a:solidFill>
                  <a:srgbClr val="708F24"/>
                </a:solidFill>
                <a:latin typeface="Calibri" pitchFamily="-111" charset="0"/>
                <a:ea typeface="ＭＳ Ｐゴシック" pitchFamily="-111" charset="-128"/>
                <a:cs typeface="ＭＳ Ｐゴシック" pitchFamily="-111" charset="-128"/>
              </a:rPr>
              <a:t>GREENHOUSE EFFECT</a:t>
            </a:r>
          </a:p>
          <a:p>
            <a:pPr eaLnBrk="1" hangingPunct="1">
              <a:buFont typeface="Wingdings 2" pitchFamily="-111" charset="2"/>
              <a:buNone/>
              <a:defRPr/>
            </a:pPr>
            <a:r>
              <a:rPr lang="en-US" sz="2400" b="1" dirty="0" smtClean="0">
                <a:solidFill>
                  <a:srgbClr val="708F24"/>
                </a:solidFill>
                <a:latin typeface="Calibri" pitchFamily="-111" charset="0"/>
                <a:ea typeface="ＭＳ Ｐゴシック" pitchFamily="-111" charset="-128"/>
                <a:cs typeface="ＭＳ Ｐゴシック" pitchFamily="-111" charset="-128"/>
              </a:rPr>
              <a:t>(or GLOBAL WARMING)</a:t>
            </a:r>
          </a:p>
          <a:p>
            <a:pPr eaLnBrk="1" hangingPunct="1">
              <a:buFont typeface="Wingdings 2" pitchFamily="-111" charset="2"/>
              <a:buNone/>
              <a:defRPr/>
            </a:pPr>
            <a:endParaRPr lang="en-US" sz="2400" b="1" dirty="0" smtClean="0">
              <a:solidFill>
                <a:srgbClr val="708F24"/>
              </a:solidFill>
              <a:latin typeface="Calibri" pitchFamily="-111" charset="0"/>
              <a:ea typeface="ＭＳ Ｐゴシック" pitchFamily="-111" charset="-128"/>
              <a:cs typeface="ＭＳ Ｐゴシック" pitchFamily="-111" charset="-128"/>
            </a:endParaRPr>
          </a:p>
          <a:p>
            <a:pPr eaLnBrk="1" hangingPunct="1">
              <a:buFont typeface="Arial" pitchFamily="-111" charset="0"/>
              <a:buChar char="•"/>
              <a:defRPr/>
            </a:pPr>
            <a:r>
              <a:rPr lang="en-US" sz="2000" b="1" dirty="0" smtClean="0">
                <a:solidFill>
                  <a:srgbClr val="708F24"/>
                </a:solidFill>
                <a:latin typeface="Calibri" pitchFamily="-111" charset="0"/>
                <a:ea typeface="ＭＳ Ｐゴシック" pitchFamily="-111" charset="-128"/>
                <a:cs typeface="ＭＳ Ｐゴシック" pitchFamily="-111" charset="-128"/>
              </a:rPr>
              <a:t>… is primarily human-induced:  </a:t>
            </a:r>
            <a:r>
              <a:rPr lang="en-US" sz="2000" b="1" dirty="0" smtClean="0">
                <a:solidFill>
                  <a:srgbClr val="708F24"/>
                </a:solidFill>
                <a:latin typeface="Calibri" pitchFamily="-111" charset="0"/>
              </a:rPr>
              <a:t>We’re increasing heat-trapping gases in the atmosphere.</a:t>
            </a:r>
          </a:p>
          <a:p>
            <a:pPr eaLnBrk="1" hangingPunct="1">
              <a:buFont typeface="Arial" pitchFamily="-111" charset="0"/>
              <a:buChar char="•"/>
              <a:defRPr/>
            </a:pPr>
            <a:r>
              <a:rPr lang="en-US" sz="2000" b="1" dirty="0" smtClean="0">
                <a:solidFill>
                  <a:srgbClr val="708F24"/>
                </a:solidFill>
                <a:latin typeface="Calibri" pitchFamily="-111" charset="0"/>
                <a:ea typeface="ＭＳ Ｐゴシック" pitchFamily="-111" charset="-128"/>
                <a:cs typeface="ＭＳ Ｐゴシック" pitchFamily="-111" charset="-128"/>
              </a:rPr>
              <a:t>… is like wrapping an extra blanket around the Earth.</a:t>
            </a:r>
          </a:p>
          <a:p>
            <a:pPr eaLnBrk="1" hangingPunct="1">
              <a:buFont typeface="Arial" pitchFamily="-111" charset="0"/>
              <a:buChar char="•"/>
              <a:defRPr/>
            </a:pPr>
            <a:endParaRPr lang="en-US" dirty="0" smtClean="0">
              <a:latin typeface="Calibri" pitchFamily="-111" charset="0"/>
              <a:ea typeface="ＭＳ Ｐゴシック" pitchFamily="-111" charset="-128"/>
              <a:cs typeface="ＭＳ Ｐゴシック" pitchFamily="-111" charset="-128"/>
            </a:endParaRPr>
          </a:p>
        </p:txBody>
      </p:sp>
      <p:pic>
        <p:nvPicPr>
          <p:cNvPr id="33795" name="Picture 6"/>
          <p:cNvPicPr>
            <a:picLocks noChangeAspect="1" noChangeArrowheads="1"/>
          </p:cNvPicPr>
          <p:nvPr/>
        </p:nvPicPr>
        <p:blipFill>
          <a:blip r:embed="rId3"/>
          <a:srcRect/>
          <a:stretch>
            <a:fillRect/>
          </a:stretch>
        </p:blipFill>
        <p:spPr bwMode="auto">
          <a:xfrm>
            <a:off x="5538860" y="1146597"/>
            <a:ext cx="3605140" cy="5711404"/>
          </a:xfrm>
          <a:prstGeom prst="rect">
            <a:avLst/>
          </a:prstGeom>
          <a:noFill/>
          <a:ln w="9525">
            <a:noFill/>
            <a:miter lim="800000"/>
            <a:headEnd/>
            <a:tailEnd/>
          </a:ln>
        </p:spPr>
      </p:pic>
      <p:sp>
        <p:nvSpPr>
          <p:cNvPr id="31748" name="Rectangle 2"/>
          <p:cNvSpPr>
            <a:spLocks noGrp="1" noChangeArrowheads="1"/>
          </p:cNvSpPr>
          <p:nvPr>
            <p:ph type="title"/>
          </p:nvPr>
        </p:nvSpPr>
        <p:spPr>
          <a:xfrm>
            <a:off x="0" y="1295400"/>
            <a:ext cx="8686800" cy="1143000"/>
          </a:xfrm>
        </p:spPr>
        <p:txBody>
          <a:bodyPr>
            <a:normAutofit fontScale="90000"/>
          </a:bodyPr>
          <a:lstStyle/>
          <a:p>
            <a:pPr eaLnBrk="1" hangingPunct="1">
              <a:defRPr/>
            </a:pPr>
            <a:r>
              <a:rPr lang="en-US" sz="3800" b="1" dirty="0" smtClean="0">
                <a:latin typeface="Century Gothic" pitchFamily="-111" charset="0"/>
                <a:ea typeface="ＭＳ Ｐゴシック" pitchFamily="-111" charset="-128"/>
              </a:rPr>
              <a:t>Why does the Earth warm?</a:t>
            </a:r>
            <a:br>
              <a:rPr lang="en-US" sz="3800" b="1" dirty="0" smtClean="0">
                <a:latin typeface="Century Gothic" pitchFamily="-111" charset="0"/>
                <a:ea typeface="ＭＳ Ｐゴシック" pitchFamily="-111" charset="-128"/>
              </a:rPr>
            </a:br>
            <a:r>
              <a:rPr lang="en-US" sz="3800" b="1" dirty="0" smtClean="0">
                <a:latin typeface="Century Gothic" pitchFamily="-111" charset="0"/>
                <a:ea typeface="ＭＳ Ｐゴシック" pitchFamily="-111" charset="-128"/>
              </a:rPr>
              <a:t>2. Human causes</a:t>
            </a:r>
          </a:p>
        </p:txBody>
      </p:sp>
      <p:sp>
        <p:nvSpPr>
          <p:cNvPr id="5" name="TextBox 4"/>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8" name="Rectangle 2"/>
          <p:cNvSpPr>
            <a:spLocks noGrp="1" noChangeArrowheads="1"/>
          </p:cNvSpPr>
          <p:nvPr>
            <p:ph type="title"/>
          </p:nvPr>
        </p:nvSpPr>
        <p:spPr>
          <a:xfrm>
            <a:off x="34925" y="1038115"/>
            <a:ext cx="9109075" cy="889000"/>
          </a:xfrm>
        </p:spPr>
        <p:txBody>
          <a:bodyPr/>
          <a:lstStyle/>
          <a:p>
            <a:pPr algn="ctr" eaLnBrk="1" hangingPunct="1">
              <a:defRPr/>
            </a:pPr>
            <a:r>
              <a:rPr lang="en-GB" sz="3600" b="1" dirty="0">
                <a:effectLst>
                  <a:outerShdw blurRad="38100" dist="38100" dir="2700000" algn="tl">
                    <a:srgbClr val="DDDDDD"/>
                  </a:outerShdw>
                </a:effectLst>
                <a:latin typeface="Arial" pitchFamily="-108" charset="0"/>
                <a:ea typeface="Arial" pitchFamily="-108" charset="0"/>
                <a:cs typeface="Arial" pitchFamily="-108" charset="0"/>
              </a:rPr>
              <a:t>Natural factors affect climate</a:t>
            </a:r>
          </a:p>
        </p:txBody>
      </p:sp>
      <p:pic>
        <p:nvPicPr>
          <p:cNvPr id="35845" name="Picture 3" descr="noaaSun"/>
          <p:cNvPicPr>
            <a:picLocks noChangeAspect="1" noChangeArrowheads="1"/>
          </p:cNvPicPr>
          <p:nvPr/>
        </p:nvPicPr>
        <p:blipFill>
          <a:blip r:embed="rId4"/>
          <a:srcRect/>
          <a:stretch>
            <a:fillRect/>
          </a:stretch>
        </p:blipFill>
        <p:spPr bwMode="auto">
          <a:xfrm>
            <a:off x="6156325" y="1987769"/>
            <a:ext cx="1871663" cy="1871662"/>
          </a:xfrm>
          <a:prstGeom prst="rect">
            <a:avLst/>
          </a:prstGeom>
          <a:noFill/>
          <a:ln w="9525">
            <a:solidFill>
              <a:srgbClr val="000000"/>
            </a:solidFill>
            <a:miter lim="800000"/>
            <a:headEnd/>
            <a:tailEnd/>
          </a:ln>
        </p:spPr>
      </p:pic>
      <p:pic>
        <p:nvPicPr>
          <p:cNvPr id="35846" name="Picture 4"/>
          <p:cNvPicPr>
            <a:picLocks noChangeAspect="1" noChangeArrowheads="1"/>
          </p:cNvPicPr>
          <p:nvPr/>
        </p:nvPicPr>
        <p:blipFill>
          <a:blip r:embed="rId5"/>
          <a:srcRect/>
          <a:stretch>
            <a:fillRect/>
          </a:stretch>
        </p:blipFill>
        <p:spPr bwMode="auto">
          <a:xfrm>
            <a:off x="457200" y="4935716"/>
            <a:ext cx="1738313" cy="1673225"/>
          </a:xfrm>
          <a:prstGeom prst="rect">
            <a:avLst/>
          </a:prstGeom>
          <a:noFill/>
          <a:ln w="9525">
            <a:solidFill>
              <a:srgbClr val="000000"/>
            </a:solidFill>
            <a:miter lim="800000"/>
            <a:headEnd/>
            <a:tailEnd/>
          </a:ln>
        </p:spPr>
      </p:pic>
      <p:graphicFrame>
        <p:nvGraphicFramePr>
          <p:cNvPr id="35842" name="Object 2"/>
          <p:cNvGraphicFramePr>
            <a:graphicFrameLocks noChangeAspect="1"/>
          </p:cNvGraphicFramePr>
          <p:nvPr/>
        </p:nvGraphicFramePr>
        <p:xfrm>
          <a:off x="468313" y="1987769"/>
          <a:ext cx="3155950" cy="1889125"/>
        </p:xfrm>
        <a:graphic>
          <a:graphicData uri="http://schemas.openxmlformats.org/presentationml/2006/ole">
            <p:oleObj spid="_x0000_s56322" name="Bitmap Image" r:id="rId6" imgW="4439270" imgH="2657846" progId="">
              <p:embed/>
            </p:oleObj>
          </a:graphicData>
        </a:graphic>
      </p:graphicFrame>
      <p:graphicFrame>
        <p:nvGraphicFramePr>
          <p:cNvPr id="35843" name="Object 3"/>
          <p:cNvGraphicFramePr>
            <a:graphicFrameLocks noChangeAspect="1"/>
          </p:cNvGraphicFramePr>
          <p:nvPr/>
        </p:nvGraphicFramePr>
        <p:xfrm>
          <a:off x="5435600" y="4885511"/>
          <a:ext cx="3048000" cy="800100"/>
        </p:xfrm>
        <a:graphic>
          <a:graphicData uri="http://schemas.openxmlformats.org/presentationml/2006/ole">
            <p:oleObj spid="_x0000_s56323" name="Bitmap Image" r:id="rId7" imgW="3048426" imgH="800212" progId="">
              <p:embed/>
            </p:oleObj>
          </a:graphicData>
        </a:graphic>
      </p:graphicFrame>
      <p:sp>
        <p:nvSpPr>
          <p:cNvPr id="35847" name="Text Box 7"/>
          <p:cNvSpPr txBox="1">
            <a:spLocks noChangeArrowheads="1"/>
          </p:cNvSpPr>
          <p:nvPr/>
        </p:nvSpPr>
        <p:spPr bwMode="auto">
          <a:xfrm>
            <a:off x="468313" y="4031579"/>
            <a:ext cx="3155950" cy="646331"/>
          </a:xfrm>
          <a:prstGeom prst="rect">
            <a:avLst/>
          </a:prstGeom>
          <a:noFill/>
          <a:ln w="9525">
            <a:noFill/>
            <a:miter lim="800000"/>
            <a:headEnd/>
            <a:tailEnd/>
          </a:ln>
        </p:spPr>
        <p:txBody>
          <a:bodyPr wrap="square">
            <a:prstTxWarp prst="textNoShape">
              <a:avLst/>
            </a:prstTxWarp>
            <a:spAutoFit/>
          </a:bodyPr>
          <a:lstStyle/>
          <a:p>
            <a:pPr algn="ctr"/>
            <a:r>
              <a:rPr lang="en-GB" dirty="0">
                <a:solidFill>
                  <a:srgbClr val="0067AC"/>
                </a:solidFill>
              </a:rPr>
              <a:t>Variations in the Earth's orbit</a:t>
            </a:r>
          </a:p>
          <a:p>
            <a:pPr algn="ctr"/>
            <a:r>
              <a:rPr lang="en-GB" dirty="0">
                <a:solidFill>
                  <a:srgbClr val="0067AC"/>
                </a:solidFill>
              </a:rPr>
              <a:t>(</a:t>
            </a:r>
            <a:r>
              <a:rPr lang="en-GB" dirty="0" err="1">
                <a:solidFill>
                  <a:srgbClr val="0067AC"/>
                </a:solidFill>
              </a:rPr>
              <a:t>Milankovic</a:t>
            </a:r>
            <a:r>
              <a:rPr lang="en-GB" dirty="0">
                <a:solidFill>
                  <a:srgbClr val="0067AC"/>
                </a:solidFill>
              </a:rPr>
              <a:t> effect)</a:t>
            </a:r>
          </a:p>
        </p:txBody>
      </p:sp>
      <p:sp>
        <p:nvSpPr>
          <p:cNvPr id="35848" name="Text Box 8"/>
          <p:cNvSpPr txBox="1">
            <a:spLocks noChangeArrowheads="1"/>
          </p:cNvSpPr>
          <p:nvPr/>
        </p:nvSpPr>
        <p:spPr bwMode="auto">
          <a:xfrm>
            <a:off x="2362669" y="5408612"/>
            <a:ext cx="1943749" cy="1200329"/>
          </a:xfrm>
          <a:prstGeom prst="rect">
            <a:avLst/>
          </a:prstGeom>
          <a:noFill/>
          <a:ln w="9525">
            <a:noFill/>
            <a:miter lim="800000"/>
            <a:headEnd/>
            <a:tailEnd/>
          </a:ln>
        </p:spPr>
        <p:txBody>
          <a:bodyPr wrap="none">
            <a:prstTxWarp prst="textNoShape">
              <a:avLst/>
            </a:prstTxWarp>
            <a:spAutoFit/>
          </a:bodyPr>
          <a:lstStyle/>
          <a:p>
            <a:pPr algn="ctr"/>
            <a:r>
              <a:rPr lang="en-GB" dirty="0">
                <a:solidFill>
                  <a:srgbClr val="0067AC"/>
                </a:solidFill>
              </a:rPr>
              <a:t>Stratospheric </a:t>
            </a:r>
          </a:p>
          <a:p>
            <a:pPr algn="ctr"/>
            <a:r>
              <a:rPr lang="en-GB" dirty="0">
                <a:solidFill>
                  <a:srgbClr val="0067AC"/>
                </a:solidFill>
              </a:rPr>
              <a:t>aerosols from</a:t>
            </a:r>
          </a:p>
          <a:p>
            <a:pPr algn="ctr"/>
            <a:r>
              <a:rPr lang="en-GB" dirty="0">
                <a:solidFill>
                  <a:srgbClr val="0067AC"/>
                </a:solidFill>
              </a:rPr>
              <a:t>energetic</a:t>
            </a:r>
          </a:p>
          <a:p>
            <a:pPr algn="ctr"/>
            <a:r>
              <a:rPr lang="en-GB" dirty="0">
                <a:solidFill>
                  <a:srgbClr val="0067AC"/>
                </a:solidFill>
              </a:rPr>
              <a:t> volcanic eruptions</a:t>
            </a:r>
          </a:p>
        </p:txBody>
      </p:sp>
      <p:sp>
        <p:nvSpPr>
          <p:cNvPr id="35849" name="Text Box 9"/>
          <p:cNvSpPr txBox="1">
            <a:spLocks noChangeArrowheads="1"/>
          </p:cNvSpPr>
          <p:nvPr/>
        </p:nvSpPr>
        <p:spPr bwMode="auto">
          <a:xfrm>
            <a:off x="5942856" y="3859431"/>
            <a:ext cx="2404963" cy="646331"/>
          </a:xfrm>
          <a:prstGeom prst="rect">
            <a:avLst/>
          </a:prstGeom>
          <a:noFill/>
          <a:ln w="9525">
            <a:noFill/>
            <a:miter lim="800000"/>
            <a:headEnd/>
            <a:tailEnd/>
          </a:ln>
        </p:spPr>
        <p:txBody>
          <a:bodyPr wrap="none">
            <a:prstTxWarp prst="textNoShape">
              <a:avLst/>
            </a:prstTxWarp>
            <a:spAutoFit/>
          </a:bodyPr>
          <a:lstStyle/>
          <a:p>
            <a:pPr algn="ctr"/>
            <a:r>
              <a:rPr lang="en-GB" dirty="0">
                <a:solidFill>
                  <a:srgbClr val="0067AC"/>
                </a:solidFill>
              </a:rPr>
              <a:t>Variations in the energy</a:t>
            </a:r>
          </a:p>
          <a:p>
            <a:pPr algn="ctr"/>
            <a:r>
              <a:rPr lang="en-GB" dirty="0">
                <a:solidFill>
                  <a:srgbClr val="0067AC"/>
                </a:solidFill>
              </a:rPr>
              <a:t>received from the sun</a:t>
            </a:r>
          </a:p>
        </p:txBody>
      </p:sp>
      <p:sp>
        <p:nvSpPr>
          <p:cNvPr id="35850" name="Text Box 10"/>
          <p:cNvSpPr txBox="1">
            <a:spLocks noChangeArrowheads="1"/>
          </p:cNvSpPr>
          <p:nvPr/>
        </p:nvSpPr>
        <p:spPr bwMode="auto">
          <a:xfrm>
            <a:off x="5600891" y="5685611"/>
            <a:ext cx="2746928" cy="923330"/>
          </a:xfrm>
          <a:prstGeom prst="rect">
            <a:avLst/>
          </a:prstGeom>
          <a:noFill/>
          <a:ln w="9525">
            <a:noFill/>
            <a:miter lim="800000"/>
            <a:headEnd/>
            <a:tailEnd/>
          </a:ln>
        </p:spPr>
        <p:txBody>
          <a:bodyPr wrap="none">
            <a:prstTxWarp prst="textNoShape">
              <a:avLst/>
            </a:prstTxWarp>
            <a:spAutoFit/>
          </a:bodyPr>
          <a:lstStyle/>
          <a:p>
            <a:pPr algn="ctr"/>
            <a:r>
              <a:rPr lang="en-GB" dirty="0">
                <a:solidFill>
                  <a:srgbClr val="0067AC"/>
                </a:solidFill>
              </a:rPr>
              <a:t>Chaotic interactions in</a:t>
            </a:r>
          </a:p>
          <a:p>
            <a:pPr algn="ctr"/>
            <a:r>
              <a:rPr lang="en-GB" dirty="0">
                <a:solidFill>
                  <a:srgbClr val="0067AC"/>
                </a:solidFill>
              </a:rPr>
              <a:t>the Earth's climate</a:t>
            </a:r>
          </a:p>
          <a:p>
            <a:pPr algn="ctr"/>
            <a:r>
              <a:rPr lang="en-GB" dirty="0">
                <a:solidFill>
                  <a:srgbClr val="0067AC"/>
                </a:solidFill>
              </a:rPr>
              <a:t>(for example, El Nino, NAO)</a:t>
            </a:r>
          </a:p>
        </p:txBody>
      </p:sp>
      <p:sp>
        <p:nvSpPr>
          <p:cNvPr id="11" name="TextBox 10"/>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a:spLocks noGrp="1" noChangeArrowheads="1"/>
          </p:cNvSpPr>
          <p:nvPr/>
        </p:nvSpPr>
        <p:spPr bwMode="auto">
          <a:xfrm>
            <a:off x="457200" y="1192532"/>
            <a:ext cx="4197350" cy="3733800"/>
          </a:xfrm>
          <a:prstGeom prst="rect">
            <a:avLst/>
          </a:prstGeom>
          <a:solidFill>
            <a:srgbClr val="FFFFFF"/>
          </a:solidFill>
          <a:ln w="9525">
            <a:noFill/>
            <a:miter lim="800000"/>
            <a:headEnd/>
            <a:tailEnd/>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29" charset="0"/>
              <a:buChar char="•"/>
              <a:defRPr sz="3000" kern="1200">
                <a:solidFill>
                  <a:schemeClr val="bg1"/>
                </a:solidFill>
                <a:effectLst>
                  <a:outerShdw blurRad="38100" dist="38100" dir="2700000" algn="tl">
                    <a:srgbClr val="000000">
                      <a:alpha val="43137"/>
                    </a:srgbClr>
                  </a:outerShdw>
                </a:effectLst>
                <a:latin typeface="Arial" pitchFamily="34" charset="0"/>
                <a:ea typeface="Arial" pitchFamily="-112" charset="0"/>
                <a:cs typeface="Arial" pitchFamily="34" charset="0"/>
              </a:defRPr>
            </a:lvl1pPr>
            <a:lvl2pPr marL="742950" indent="-285750" algn="l" rtl="0" eaLnBrk="0" fontAlgn="base" hangingPunct="0">
              <a:spcBef>
                <a:spcPct val="20000"/>
              </a:spcBef>
              <a:spcAft>
                <a:spcPct val="0"/>
              </a:spcAft>
              <a:buFont typeface="Arial" pitchFamily="29" charset="0"/>
              <a:buChar char="–"/>
              <a:defRPr sz="2800" kern="1200">
                <a:solidFill>
                  <a:schemeClr val="bg1"/>
                </a:solidFill>
                <a:effectLst>
                  <a:outerShdw blurRad="38100" dist="38100" dir="2700000" algn="tl">
                    <a:srgbClr val="000000">
                      <a:alpha val="43137"/>
                    </a:srgbClr>
                  </a:outerShdw>
                </a:effectLst>
                <a:latin typeface="Arial" pitchFamily="34" charset="0"/>
                <a:ea typeface="Arial" pitchFamily="-112" charset="0"/>
                <a:cs typeface="Arial" pitchFamily="34" charset="0"/>
              </a:defRPr>
            </a:lvl2pPr>
            <a:lvl3pPr marL="1143000" indent="-228600" algn="l" rtl="0" eaLnBrk="0" fontAlgn="base" hangingPunct="0">
              <a:spcBef>
                <a:spcPct val="20000"/>
              </a:spcBef>
              <a:spcAft>
                <a:spcPct val="0"/>
              </a:spcAft>
              <a:buFont typeface="Arial" pitchFamily="29" charset="0"/>
              <a:buChar char="•"/>
              <a:defRPr sz="2400" kern="1200">
                <a:solidFill>
                  <a:srgbClr val="FFE593"/>
                </a:solidFill>
                <a:effectLst>
                  <a:outerShdw blurRad="38100" dist="38100" dir="2700000" algn="tl">
                    <a:srgbClr val="000000">
                      <a:alpha val="43137"/>
                    </a:srgbClr>
                  </a:outerShdw>
                </a:effectLst>
                <a:latin typeface="Arial" pitchFamily="34" charset="0"/>
                <a:ea typeface="Arial" pitchFamily="-112" charset="0"/>
                <a:cs typeface="Arial" pitchFamily="34" charset="0"/>
              </a:defRPr>
            </a:lvl3pPr>
            <a:lvl4pPr marL="1600200" indent="-228600" algn="l" rtl="0" eaLnBrk="0" fontAlgn="base" hangingPunct="0">
              <a:spcBef>
                <a:spcPct val="20000"/>
              </a:spcBef>
              <a:spcAft>
                <a:spcPct val="0"/>
              </a:spcAft>
              <a:buFont typeface="Arial" pitchFamily="29" charset="0"/>
              <a:buChar char="–"/>
              <a:defRPr sz="2000" kern="1200">
                <a:solidFill>
                  <a:schemeClr val="bg1"/>
                </a:solidFill>
                <a:effectLst>
                  <a:outerShdw blurRad="38100" dist="38100" dir="2700000" algn="tl">
                    <a:srgbClr val="000000">
                      <a:alpha val="43137"/>
                    </a:srgbClr>
                  </a:outerShdw>
                </a:effectLst>
                <a:latin typeface="Arial" pitchFamily="34" charset="0"/>
                <a:ea typeface="Arial" pitchFamily="-112" charset="0"/>
                <a:cs typeface="Arial" pitchFamily="34" charset="0"/>
              </a:defRPr>
            </a:lvl4pPr>
            <a:lvl5pPr marL="2057400" indent="-228600" algn="l" rtl="0" eaLnBrk="0" fontAlgn="base" hangingPunct="0">
              <a:spcBef>
                <a:spcPct val="20000"/>
              </a:spcBef>
              <a:spcAft>
                <a:spcPct val="0"/>
              </a:spcAft>
              <a:buFont typeface="Arial" pitchFamily="29" charset="0"/>
              <a:buChar char="»"/>
              <a:defRPr sz="2000" kern="1200">
                <a:solidFill>
                  <a:schemeClr val="bg1"/>
                </a:solidFill>
                <a:effectLst>
                  <a:outerShdw blurRad="38100" dist="38100" dir="2700000" algn="tl">
                    <a:srgbClr val="000000">
                      <a:alpha val="43137"/>
                    </a:srgbClr>
                  </a:outerShdw>
                </a:effectLst>
                <a:latin typeface="Arial" pitchFamily="34" charset="0"/>
                <a:ea typeface="Arial" pitchFamily="-112"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45000"/>
              </a:spcBef>
              <a:spcAft>
                <a:spcPct val="25000"/>
              </a:spcAft>
              <a:buFont typeface="Monotype Sorts" pitchFamily="-107" charset="2"/>
              <a:buNone/>
              <a:defRPr/>
            </a:pPr>
            <a:r>
              <a:rPr lang="en-US" sz="2400" dirty="0" smtClean="0">
                <a:solidFill>
                  <a:srgbClr val="0067AC"/>
                </a:solidFill>
              </a:rPr>
              <a:t>Non</a:t>
            </a:r>
            <a:r>
              <a:rPr lang="en-US" sz="2400" dirty="0">
                <a:solidFill>
                  <a:srgbClr val="0067AC"/>
                </a:solidFill>
              </a:rPr>
              <a:t>-</a:t>
            </a:r>
            <a:r>
              <a:rPr lang="en-US" sz="2400" dirty="0" smtClean="0">
                <a:solidFill>
                  <a:srgbClr val="0067AC"/>
                </a:solidFill>
              </a:rPr>
              <a:t>natural  mechanisms</a:t>
            </a:r>
            <a:endParaRPr lang="en-US" sz="2400" dirty="0">
              <a:solidFill>
                <a:srgbClr val="0067AC"/>
              </a:solidFill>
            </a:endParaRPr>
          </a:p>
          <a:p>
            <a:pPr>
              <a:spcBef>
                <a:spcPts val="1200"/>
              </a:spcBef>
              <a:spcAft>
                <a:spcPts val="600"/>
              </a:spcAft>
              <a:buFont typeface="Arial" pitchFamily="-107" charset="0"/>
              <a:buChar char="•"/>
              <a:defRPr/>
            </a:pPr>
            <a:r>
              <a:rPr lang="en-US" sz="2000" dirty="0">
                <a:solidFill>
                  <a:srgbClr val="708F24"/>
                </a:solidFill>
              </a:rPr>
              <a:t>Changes in atmospheric concentrations of</a:t>
            </a:r>
            <a:r>
              <a:rPr lang="en-US" sz="2000" dirty="0" smtClean="0">
                <a:solidFill>
                  <a:srgbClr val="708F24"/>
                </a:solidFill>
              </a:rPr>
              <a:t> </a:t>
            </a:r>
            <a:r>
              <a:rPr lang="en-US" sz="2000" dirty="0" err="1" smtClean="0">
                <a:solidFill>
                  <a:srgbClr val="708F24"/>
                </a:solidFill>
              </a:rPr>
              <a:t>radiatively</a:t>
            </a:r>
            <a:r>
              <a:rPr lang="en-US" sz="2000" dirty="0" smtClean="0">
                <a:solidFill>
                  <a:srgbClr val="708F24"/>
                </a:solidFill>
              </a:rPr>
              <a:t> important </a:t>
            </a:r>
            <a:r>
              <a:rPr lang="en-US" sz="2000" dirty="0">
                <a:solidFill>
                  <a:srgbClr val="708F24"/>
                </a:solidFill>
              </a:rPr>
              <a:t>gases</a:t>
            </a:r>
          </a:p>
          <a:p>
            <a:pPr>
              <a:spcBef>
                <a:spcPts val="1200"/>
              </a:spcBef>
              <a:spcAft>
                <a:spcPts val="600"/>
              </a:spcAft>
              <a:buFont typeface="Arial" pitchFamily="-107" charset="0"/>
              <a:buChar char="•"/>
              <a:defRPr/>
            </a:pPr>
            <a:r>
              <a:rPr lang="en-US" sz="2000" dirty="0">
                <a:solidFill>
                  <a:srgbClr val="708F24"/>
                </a:solidFill>
              </a:rPr>
              <a:t>Changes in aerosol particles from burning fossil fuels and biomass</a:t>
            </a:r>
          </a:p>
          <a:p>
            <a:pPr>
              <a:spcBef>
                <a:spcPts val="1200"/>
              </a:spcBef>
              <a:spcAft>
                <a:spcPts val="600"/>
              </a:spcAft>
              <a:buFont typeface="Arial" pitchFamily="-107" charset="0"/>
              <a:buChar char="•"/>
              <a:defRPr/>
            </a:pPr>
            <a:r>
              <a:rPr lang="en-US" sz="2000" dirty="0">
                <a:solidFill>
                  <a:srgbClr val="708F24"/>
                </a:solidFill>
              </a:rPr>
              <a:t>Changes in the reflectivity (</a:t>
            </a:r>
            <a:r>
              <a:rPr lang="en-US" sz="2000" dirty="0" err="1">
                <a:solidFill>
                  <a:srgbClr val="708F24"/>
                </a:solidFill>
              </a:rPr>
              <a:t>albedo</a:t>
            </a:r>
            <a:r>
              <a:rPr lang="en-US" sz="2000" dirty="0">
                <a:solidFill>
                  <a:srgbClr val="708F24"/>
                </a:solidFill>
              </a:rPr>
              <a:t>) of the Earth’s surface</a:t>
            </a:r>
          </a:p>
        </p:txBody>
      </p:sp>
      <p:pic>
        <p:nvPicPr>
          <p:cNvPr id="4" name="Picture 3" descr="Mauna_Loa_Carbon_Dioxide"/>
          <p:cNvPicPr>
            <a:picLocks noChangeAspect="1" noChangeArrowheads="1"/>
          </p:cNvPicPr>
          <p:nvPr/>
        </p:nvPicPr>
        <p:blipFill>
          <a:blip r:embed="rId2"/>
          <a:srcRect/>
          <a:stretch>
            <a:fillRect/>
          </a:stretch>
        </p:blipFill>
        <p:spPr bwMode="auto">
          <a:xfrm>
            <a:off x="5314093" y="1192532"/>
            <a:ext cx="3829907" cy="2617468"/>
          </a:xfrm>
          <a:prstGeom prst="rect">
            <a:avLst/>
          </a:prstGeom>
          <a:noFill/>
          <a:ln w="9525">
            <a:noFill/>
            <a:miter lim="800000"/>
            <a:headEnd/>
            <a:tailEnd/>
          </a:ln>
        </p:spPr>
      </p:pic>
      <p:pic>
        <p:nvPicPr>
          <p:cNvPr id="5" name="Picture 4" descr="STS046-078-026"/>
          <p:cNvPicPr>
            <a:picLocks noChangeAspect="1" noChangeArrowheads="1"/>
          </p:cNvPicPr>
          <p:nvPr/>
        </p:nvPicPr>
        <p:blipFill>
          <a:blip r:embed="rId3"/>
          <a:srcRect/>
          <a:stretch>
            <a:fillRect/>
          </a:stretch>
        </p:blipFill>
        <p:spPr bwMode="auto">
          <a:xfrm>
            <a:off x="1601481" y="5273675"/>
            <a:ext cx="1828800" cy="1584325"/>
          </a:xfrm>
          <a:prstGeom prst="rect">
            <a:avLst/>
          </a:prstGeom>
          <a:noFill/>
          <a:ln w="9525">
            <a:noFill/>
            <a:miter lim="800000"/>
            <a:headEnd/>
            <a:tailEnd/>
          </a:ln>
        </p:spPr>
      </p:pic>
      <p:pic>
        <p:nvPicPr>
          <p:cNvPr id="6" name="Picture 5" descr="aerosols_may_14_1998"/>
          <p:cNvPicPr>
            <a:picLocks noChangeAspect="1" noChangeArrowheads="1"/>
          </p:cNvPicPr>
          <p:nvPr/>
        </p:nvPicPr>
        <p:blipFill>
          <a:blip r:embed="rId4"/>
          <a:srcRect/>
          <a:stretch>
            <a:fillRect/>
          </a:stretch>
        </p:blipFill>
        <p:spPr bwMode="auto">
          <a:xfrm>
            <a:off x="5791200" y="3810000"/>
            <a:ext cx="3352800" cy="3048000"/>
          </a:xfrm>
          <a:prstGeom prst="rect">
            <a:avLst/>
          </a:prstGeom>
          <a:noFill/>
          <a:ln w="9525">
            <a:noFill/>
            <a:miter lim="800000"/>
            <a:headEnd/>
            <a:tailEnd/>
          </a:ln>
        </p:spPr>
      </p:pic>
      <p:cxnSp>
        <p:nvCxnSpPr>
          <p:cNvPr id="8" name="Straight Arrow Connector 7"/>
          <p:cNvCxnSpPr/>
          <p:nvPr/>
        </p:nvCxnSpPr>
        <p:spPr>
          <a:xfrm flipV="1">
            <a:off x="4229081" y="2305522"/>
            <a:ext cx="1085012" cy="36986"/>
          </a:xfrm>
          <a:prstGeom prst="straightConnector1">
            <a:avLst/>
          </a:prstGeom>
          <a:ln w="5715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5400000">
            <a:off x="3583968" y="4982567"/>
            <a:ext cx="708013" cy="582215"/>
          </a:xfrm>
          <a:prstGeom prst="straightConnector1">
            <a:avLst/>
          </a:prstGeom>
          <a:ln w="5715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379759" y="3415131"/>
            <a:ext cx="1411441" cy="1208240"/>
          </a:xfrm>
          <a:prstGeom prst="straightConnector1">
            <a:avLst/>
          </a:prstGeom>
          <a:ln w="5715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1" descr="Forcing Response.tiff"/>
          <p:cNvPicPr>
            <a:picLocks noChangeAspect="1"/>
          </p:cNvPicPr>
          <p:nvPr/>
        </p:nvPicPr>
        <p:blipFill>
          <a:blip r:embed="rId2"/>
          <a:srcRect/>
          <a:stretch>
            <a:fillRect/>
          </a:stretch>
        </p:blipFill>
        <p:spPr bwMode="auto">
          <a:xfrm>
            <a:off x="1" y="1146595"/>
            <a:ext cx="4518884" cy="5711403"/>
          </a:xfrm>
          <a:prstGeom prst="rect">
            <a:avLst/>
          </a:prstGeom>
          <a:noFill/>
          <a:ln w="9525">
            <a:noFill/>
            <a:miter lim="800000"/>
            <a:headEnd/>
            <a:tailEnd/>
          </a:ln>
        </p:spPr>
      </p:pic>
      <p:sp>
        <p:nvSpPr>
          <p:cNvPr id="50179" name="TextBox 4"/>
          <p:cNvSpPr txBox="1">
            <a:spLocks noChangeArrowheads="1"/>
          </p:cNvSpPr>
          <p:nvPr/>
        </p:nvSpPr>
        <p:spPr bwMode="auto">
          <a:xfrm>
            <a:off x="4685279" y="6457890"/>
            <a:ext cx="4458721" cy="400110"/>
          </a:xfrm>
          <a:prstGeom prst="rect">
            <a:avLst/>
          </a:prstGeom>
          <a:noFill/>
          <a:ln w="9525">
            <a:noFill/>
            <a:miter lim="800000"/>
            <a:headEnd/>
            <a:tailEnd/>
          </a:ln>
        </p:spPr>
        <p:txBody>
          <a:bodyPr wrap="square">
            <a:prstTxWarp prst="textNoShape">
              <a:avLst/>
            </a:prstTxWarp>
            <a:spAutoFit/>
          </a:bodyPr>
          <a:lstStyle/>
          <a:p>
            <a:r>
              <a:rPr lang="en-US" sz="1000" dirty="0">
                <a:solidFill>
                  <a:srgbClr val="B21524"/>
                </a:solidFill>
              </a:rPr>
              <a:t>Karl, T. R., J. M. </a:t>
            </a:r>
            <a:r>
              <a:rPr lang="en-US" sz="1000" dirty="0" err="1">
                <a:solidFill>
                  <a:srgbClr val="B21524"/>
                </a:solidFill>
              </a:rPr>
              <a:t>Melillo</a:t>
            </a:r>
            <a:r>
              <a:rPr lang="en-US" sz="1000" dirty="0">
                <a:solidFill>
                  <a:srgbClr val="B21524"/>
                </a:solidFill>
              </a:rPr>
              <a:t>, and T. C. Peterson, (eds.), 2009:  Global Climate Change Impacts in the United States. Cambridge University Press, 2009, 196pp.</a:t>
            </a:r>
          </a:p>
        </p:txBody>
      </p:sp>
      <p:sp>
        <p:nvSpPr>
          <p:cNvPr id="6" name="TextBox 3"/>
          <p:cNvSpPr txBox="1">
            <a:spLocks noChangeArrowheads="1"/>
          </p:cNvSpPr>
          <p:nvPr/>
        </p:nvSpPr>
        <p:spPr bwMode="auto">
          <a:xfrm>
            <a:off x="4685279" y="1242219"/>
            <a:ext cx="4458721" cy="1200328"/>
          </a:xfrm>
          <a:prstGeom prst="rect">
            <a:avLst/>
          </a:prstGeom>
          <a:noFill/>
          <a:ln w="9525">
            <a:noFill/>
            <a:miter lim="800000"/>
            <a:headEnd/>
            <a:tailEnd/>
          </a:ln>
        </p:spPr>
        <p:txBody>
          <a:bodyPr wrap="square">
            <a:prstTxWarp prst="textNoShape">
              <a:avLst/>
            </a:prstTxWarp>
            <a:spAutoFit/>
          </a:bodyPr>
          <a:lstStyle/>
          <a:p>
            <a:r>
              <a:rPr lang="en-US" sz="2400" b="1" dirty="0">
                <a:solidFill>
                  <a:srgbClr val="0067AC"/>
                </a:solidFill>
              </a:rPr>
              <a:t>Warming of the Lower and Upper Atmosphere Produced by Natural and Human Causes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1" descr="Forcing Response.tiff"/>
          <p:cNvPicPr>
            <a:picLocks noChangeAspect="1"/>
          </p:cNvPicPr>
          <p:nvPr/>
        </p:nvPicPr>
        <p:blipFill>
          <a:blip r:embed="rId2"/>
          <a:srcRect/>
          <a:stretch>
            <a:fillRect/>
          </a:stretch>
        </p:blipFill>
        <p:spPr bwMode="auto">
          <a:xfrm>
            <a:off x="1" y="1146595"/>
            <a:ext cx="4518884" cy="5711403"/>
          </a:xfrm>
          <a:prstGeom prst="rect">
            <a:avLst/>
          </a:prstGeom>
          <a:noFill/>
          <a:ln w="9525">
            <a:noFill/>
            <a:miter lim="800000"/>
            <a:headEnd/>
            <a:tailEnd/>
          </a:ln>
        </p:spPr>
      </p:pic>
      <p:sp>
        <p:nvSpPr>
          <p:cNvPr id="50179" name="TextBox 4"/>
          <p:cNvSpPr txBox="1">
            <a:spLocks noChangeArrowheads="1"/>
          </p:cNvSpPr>
          <p:nvPr/>
        </p:nvSpPr>
        <p:spPr bwMode="auto">
          <a:xfrm>
            <a:off x="4685279" y="6457890"/>
            <a:ext cx="4458721" cy="400110"/>
          </a:xfrm>
          <a:prstGeom prst="rect">
            <a:avLst/>
          </a:prstGeom>
          <a:noFill/>
          <a:ln w="9525">
            <a:noFill/>
            <a:miter lim="800000"/>
            <a:headEnd/>
            <a:tailEnd/>
          </a:ln>
        </p:spPr>
        <p:txBody>
          <a:bodyPr wrap="square">
            <a:prstTxWarp prst="textNoShape">
              <a:avLst/>
            </a:prstTxWarp>
            <a:spAutoFit/>
          </a:bodyPr>
          <a:lstStyle/>
          <a:p>
            <a:r>
              <a:rPr lang="en-US" sz="1000" dirty="0">
                <a:solidFill>
                  <a:srgbClr val="B21524"/>
                </a:solidFill>
              </a:rPr>
              <a:t>Karl, T. R., J. M. </a:t>
            </a:r>
            <a:r>
              <a:rPr lang="en-US" sz="1000" dirty="0" err="1">
                <a:solidFill>
                  <a:srgbClr val="B21524"/>
                </a:solidFill>
              </a:rPr>
              <a:t>Melillo</a:t>
            </a:r>
            <a:r>
              <a:rPr lang="en-US" sz="1000" dirty="0">
                <a:solidFill>
                  <a:srgbClr val="B21524"/>
                </a:solidFill>
              </a:rPr>
              <a:t>, and T. C. Peterson, (eds.), 2009:  Global Climate Change Impacts in the United States. Cambridge University Press, 2009, 196pp.</a:t>
            </a:r>
          </a:p>
        </p:txBody>
      </p:sp>
      <p:sp>
        <p:nvSpPr>
          <p:cNvPr id="50180" name="TextBox 3"/>
          <p:cNvSpPr txBox="1">
            <a:spLocks noChangeArrowheads="1"/>
          </p:cNvSpPr>
          <p:nvPr/>
        </p:nvSpPr>
        <p:spPr bwMode="auto">
          <a:xfrm>
            <a:off x="4685279" y="2442547"/>
            <a:ext cx="4278399" cy="1569660"/>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0067AC"/>
                </a:solidFill>
              </a:rPr>
              <a:t>Note that greenhouse gases have a unique temperature signature, with strong warming in the upper troposphere, cooling in the lower stratosphere and strong warming at the surface over the North Pole.  No other warming factors have this signature.   </a:t>
            </a:r>
            <a:endParaRPr lang="en-US" sz="1600" dirty="0">
              <a:solidFill>
                <a:srgbClr val="0067AC"/>
              </a:solidFill>
            </a:endParaRPr>
          </a:p>
        </p:txBody>
      </p:sp>
      <p:sp>
        <p:nvSpPr>
          <p:cNvPr id="6" name="TextBox 3"/>
          <p:cNvSpPr txBox="1">
            <a:spLocks noChangeArrowheads="1"/>
          </p:cNvSpPr>
          <p:nvPr/>
        </p:nvSpPr>
        <p:spPr bwMode="auto">
          <a:xfrm>
            <a:off x="4685279" y="1242219"/>
            <a:ext cx="4458721" cy="1200328"/>
          </a:xfrm>
          <a:prstGeom prst="rect">
            <a:avLst/>
          </a:prstGeom>
          <a:noFill/>
          <a:ln w="9525">
            <a:noFill/>
            <a:miter lim="800000"/>
            <a:headEnd/>
            <a:tailEnd/>
          </a:ln>
        </p:spPr>
        <p:txBody>
          <a:bodyPr wrap="square">
            <a:prstTxWarp prst="textNoShape">
              <a:avLst/>
            </a:prstTxWarp>
            <a:spAutoFit/>
          </a:bodyPr>
          <a:lstStyle/>
          <a:p>
            <a:r>
              <a:rPr lang="en-US" sz="2400" b="1" dirty="0">
                <a:solidFill>
                  <a:srgbClr val="0067AC"/>
                </a:solidFill>
              </a:rPr>
              <a:t>Warming of the Lower and Upper Atmosphere Produced by Natural and Human Causes</a:t>
            </a:r>
          </a:p>
        </p:txBody>
      </p:sp>
      <p:cxnSp>
        <p:nvCxnSpPr>
          <p:cNvPr id="7" name="Straight Arrow Connector 6"/>
          <p:cNvCxnSpPr>
            <a:cxnSpLocks noChangeShapeType="1"/>
          </p:cNvCxnSpPr>
          <p:nvPr/>
        </p:nvCxnSpPr>
        <p:spPr bwMode="auto">
          <a:xfrm rot="10800000">
            <a:off x="1905000" y="2352232"/>
            <a:ext cx="2780279" cy="653436"/>
          </a:xfrm>
          <a:prstGeom prst="straightConnector1">
            <a:avLst/>
          </a:prstGeom>
          <a:noFill/>
          <a:ln w="38100">
            <a:solidFill>
              <a:srgbClr val="B21524"/>
            </a:solidFill>
            <a:round/>
            <a:headEnd/>
            <a:tailEnd type="arrow" w="med" len="med"/>
          </a:ln>
        </p:spPr>
      </p:cxnSp>
      <p:cxnSp>
        <p:nvCxnSpPr>
          <p:cNvPr id="9" name="Straight Arrow Connector 8"/>
          <p:cNvCxnSpPr>
            <a:cxnSpLocks noChangeShapeType="1"/>
          </p:cNvCxnSpPr>
          <p:nvPr/>
        </p:nvCxnSpPr>
        <p:spPr bwMode="auto">
          <a:xfrm rot="10800000">
            <a:off x="1905003" y="2626077"/>
            <a:ext cx="2780276" cy="379590"/>
          </a:xfrm>
          <a:prstGeom prst="straightConnector1">
            <a:avLst/>
          </a:prstGeom>
          <a:noFill/>
          <a:ln w="38100">
            <a:solidFill>
              <a:srgbClr val="B21524"/>
            </a:solidFill>
            <a:round/>
            <a:headEnd/>
            <a:tailEnd type="arrow" w="med" len="med"/>
          </a:ln>
        </p:spPr>
      </p:cxnSp>
      <p:cxnSp>
        <p:nvCxnSpPr>
          <p:cNvPr id="11" name="Straight Arrow Connector 10"/>
          <p:cNvCxnSpPr>
            <a:cxnSpLocks noChangeShapeType="1"/>
          </p:cNvCxnSpPr>
          <p:nvPr/>
        </p:nvCxnSpPr>
        <p:spPr bwMode="auto">
          <a:xfrm rot="10800000">
            <a:off x="685801" y="2778477"/>
            <a:ext cx="3999479" cy="769056"/>
          </a:xfrm>
          <a:prstGeom prst="straightConnector1">
            <a:avLst/>
          </a:prstGeom>
          <a:noFill/>
          <a:ln w="38100">
            <a:solidFill>
              <a:srgbClr val="B21524"/>
            </a:solidFill>
            <a:round/>
            <a:headEnd/>
            <a:tailEnd type="arrow" w="med" len="med"/>
          </a:ln>
        </p:spPr>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1" descr="Forcing Response.tiff"/>
          <p:cNvPicPr>
            <a:picLocks noChangeAspect="1"/>
          </p:cNvPicPr>
          <p:nvPr/>
        </p:nvPicPr>
        <p:blipFill>
          <a:blip r:embed="rId2"/>
          <a:srcRect/>
          <a:stretch>
            <a:fillRect/>
          </a:stretch>
        </p:blipFill>
        <p:spPr bwMode="auto">
          <a:xfrm>
            <a:off x="1" y="1146595"/>
            <a:ext cx="4518884" cy="5711403"/>
          </a:xfrm>
          <a:prstGeom prst="rect">
            <a:avLst/>
          </a:prstGeom>
          <a:noFill/>
          <a:ln w="9525">
            <a:noFill/>
            <a:miter lim="800000"/>
            <a:headEnd/>
            <a:tailEnd/>
          </a:ln>
        </p:spPr>
      </p:pic>
      <p:sp>
        <p:nvSpPr>
          <p:cNvPr id="50179" name="TextBox 4"/>
          <p:cNvSpPr txBox="1">
            <a:spLocks noChangeArrowheads="1"/>
          </p:cNvSpPr>
          <p:nvPr/>
        </p:nvSpPr>
        <p:spPr bwMode="auto">
          <a:xfrm>
            <a:off x="4685279" y="6457890"/>
            <a:ext cx="4458721" cy="400110"/>
          </a:xfrm>
          <a:prstGeom prst="rect">
            <a:avLst/>
          </a:prstGeom>
          <a:noFill/>
          <a:ln w="9525">
            <a:noFill/>
            <a:miter lim="800000"/>
            <a:headEnd/>
            <a:tailEnd/>
          </a:ln>
        </p:spPr>
        <p:txBody>
          <a:bodyPr wrap="square">
            <a:prstTxWarp prst="textNoShape">
              <a:avLst/>
            </a:prstTxWarp>
            <a:spAutoFit/>
          </a:bodyPr>
          <a:lstStyle/>
          <a:p>
            <a:r>
              <a:rPr lang="en-US" sz="1000" dirty="0">
                <a:solidFill>
                  <a:srgbClr val="B21524"/>
                </a:solidFill>
              </a:rPr>
              <a:t>Karl, T. R., J. M. </a:t>
            </a:r>
            <a:r>
              <a:rPr lang="en-US" sz="1000" dirty="0" err="1">
                <a:solidFill>
                  <a:srgbClr val="B21524"/>
                </a:solidFill>
              </a:rPr>
              <a:t>Melillo</a:t>
            </a:r>
            <a:r>
              <a:rPr lang="en-US" sz="1000" dirty="0">
                <a:solidFill>
                  <a:srgbClr val="B21524"/>
                </a:solidFill>
              </a:rPr>
              <a:t>, and T. C. Peterson, (eds.), 2009:  Global Climate Change Impacts in the United States. Cambridge University Press, 2009, 196pp.</a:t>
            </a:r>
          </a:p>
        </p:txBody>
      </p:sp>
      <p:sp>
        <p:nvSpPr>
          <p:cNvPr id="50180" name="TextBox 3"/>
          <p:cNvSpPr txBox="1">
            <a:spLocks noChangeArrowheads="1"/>
          </p:cNvSpPr>
          <p:nvPr/>
        </p:nvSpPr>
        <p:spPr bwMode="auto">
          <a:xfrm>
            <a:off x="4685279" y="2442547"/>
            <a:ext cx="4278399" cy="1569660"/>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0067AC"/>
                </a:solidFill>
              </a:rPr>
              <a:t>Note that greenhouse gases have a unique temperature signature, with strong warming in the upper troposphere, cooling in the lower stratosphere and strong warming at the surface over the North Pole.  No other warming factors have this signature.   </a:t>
            </a:r>
            <a:endParaRPr lang="en-US" sz="1600" dirty="0">
              <a:solidFill>
                <a:srgbClr val="0067AC"/>
              </a:solidFill>
            </a:endParaRPr>
          </a:p>
        </p:txBody>
      </p:sp>
      <p:pic>
        <p:nvPicPr>
          <p:cNvPr id="50181" name="Picture 4" descr="Slide1.gif"/>
          <p:cNvPicPr>
            <a:picLocks noChangeAspect="1"/>
          </p:cNvPicPr>
          <p:nvPr/>
        </p:nvPicPr>
        <p:blipFill>
          <a:blip r:embed="rId3"/>
          <a:srcRect/>
          <a:stretch>
            <a:fillRect/>
          </a:stretch>
        </p:blipFill>
        <p:spPr bwMode="auto">
          <a:xfrm>
            <a:off x="5064969" y="4145497"/>
            <a:ext cx="3733800" cy="2312393"/>
          </a:xfrm>
          <a:prstGeom prst="rect">
            <a:avLst/>
          </a:prstGeom>
          <a:noFill/>
          <a:ln w="9525">
            <a:noFill/>
            <a:miter lim="800000"/>
            <a:headEnd/>
            <a:tailEnd/>
          </a:ln>
        </p:spPr>
      </p:pic>
      <p:sp>
        <p:nvSpPr>
          <p:cNvPr id="6" name="TextBox 3"/>
          <p:cNvSpPr txBox="1">
            <a:spLocks noChangeArrowheads="1"/>
          </p:cNvSpPr>
          <p:nvPr/>
        </p:nvSpPr>
        <p:spPr bwMode="auto">
          <a:xfrm>
            <a:off x="4685279" y="1242219"/>
            <a:ext cx="4458721" cy="1200328"/>
          </a:xfrm>
          <a:prstGeom prst="rect">
            <a:avLst/>
          </a:prstGeom>
          <a:noFill/>
          <a:ln w="9525">
            <a:noFill/>
            <a:miter lim="800000"/>
            <a:headEnd/>
            <a:tailEnd/>
          </a:ln>
        </p:spPr>
        <p:txBody>
          <a:bodyPr wrap="square">
            <a:prstTxWarp prst="textNoShape">
              <a:avLst/>
            </a:prstTxWarp>
            <a:spAutoFit/>
          </a:bodyPr>
          <a:lstStyle/>
          <a:p>
            <a:r>
              <a:rPr lang="en-US" sz="2400" b="1" dirty="0">
                <a:solidFill>
                  <a:srgbClr val="0067AC"/>
                </a:solidFill>
              </a:rPr>
              <a:t>Warming of the Lower and Upper Atmosphere Produced by Natural and Human Causes</a:t>
            </a:r>
          </a:p>
        </p:txBody>
      </p:sp>
      <p:cxnSp>
        <p:nvCxnSpPr>
          <p:cNvPr id="13" name="Straight Arrow Connector 12"/>
          <p:cNvCxnSpPr>
            <a:cxnSpLocks noChangeShapeType="1"/>
          </p:cNvCxnSpPr>
          <p:nvPr/>
        </p:nvCxnSpPr>
        <p:spPr bwMode="auto">
          <a:xfrm rot="10800000">
            <a:off x="1676838" y="2626076"/>
            <a:ext cx="3388135" cy="3197659"/>
          </a:xfrm>
          <a:prstGeom prst="straightConnector1">
            <a:avLst/>
          </a:prstGeom>
          <a:noFill/>
          <a:ln w="38100">
            <a:solidFill>
              <a:srgbClr val="B21524"/>
            </a:solidFill>
            <a:round/>
            <a:headEnd/>
            <a:tailEnd type="arrow" w="med" len="med"/>
          </a:ln>
        </p:spPr>
      </p:cxnSp>
      <p:cxnSp>
        <p:nvCxnSpPr>
          <p:cNvPr id="14" name="Straight Arrow Connector 13"/>
          <p:cNvCxnSpPr>
            <a:cxnSpLocks noChangeShapeType="1"/>
          </p:cNvCxnSpPr>
          <p:nvPr/>
        </p:nvCxnSpPr>
        <p:spPr bwMode="auto">
          <a:xfrm rot="10800000">
            <a:off x="1676838" y="2120587"/>
            <a:ext cx="3388133" cy="2678347"/>
          </a:xfrm>
          <a:prstGeom prst="straightConnector1">
            <a:avLst/>
          </a:prstGeom>
          <a:noFill/>
          <a:ln w="38100">
            <a:solidFill>
              <a:srgbClr val="B21524"/>
            </a:solidFill>
            <a:round/>
            <a:headEnd/>
            <a:tailEnd type="arrow" w="med" len="med"/>
          </a:ln>
        </p:spPr>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0178" name="Picture 1" descr="Forcing Response.tiff"/>
          <p:cNvPicPr>
            <a:picLocks noChangeAspect="1"/>
          </p:cNvPicPr>
          <p:nvPr/>
        </p:nvPicPr>
        <p:blipFill>
          <a:blip r:embed="rId2"/>
          <a:srcRect/>
          <a:stretch>
            <a:fillRect/>
          </a:stretch>
        </p:blipFill>
        <p:spPr bwMode="auto">
          <a:xfrm>
            <a:off x="1" y="1146595"/>
            <a:ext cx="4518884" cy="5711403"/>
          </a:xfrm>
          <a:prstGeom prst="rect">
            <a:avLst/>
          </a:prstGeom>
          <a:noFill/>
          <a:ln w="9525">
            <a:noFill/>
            <a:miter lim="800000"/>
            <a:headEnd/>
            <a:tailEnd/>
          </a:ln>
        </p:spPr>
      </p:pic>
      <p:sp>
        <p:nvSpPr>
          <p:cNvPr id="50180" name="TextBox 3"/>
          <p:cNvSpPr txBox="1">
            <a:spLocks noChangeArrowheads="1"/>
          </p:cNvSpPr>
          <p:nvPr/>
        </p:nvSpPr>
        <p:spPr bwMode="auto">
          <a:xfrm>
            <a:off x="4685279" y="2442547"/>
            <a:ext cx="4278399" cy="1569660"/>
          </a:xfrm>
          <a:prstGeom prst="rect">
            <a:avLst/>
          </a:prstGeom>
          <a:noFill/>
          <a:ln w="9525">
            <a:noFill/>
            <a:miter lim="800000"/>
            <a:headEnd/>
            <a:tailEnd/>
          </a:ln>
        </p:spPr>
        <p:txBody>
          <a:bodyPr wrap="square">
            <a:prstTxWarp prst="textNoShape">
              <a:avLst/>
            </a:prstTxWarp>
            <a:spAutoFit/>
          </a:bodyPr>
          <a:lstStyle/>
          <a:p>
            <a:r>
              <a:rPr lang="en-US" sz="1600" dirty="0" smtClean="0">
                <a:solidFill>
                  <a:srgbClr val="0067AC"/>
                </a:solidFill>
              </a:rPr>
              <a:t>Note that greenhouse gases have a unique temperature signature, with strong warming in the upper troposphere, cooling in the lower stratosphere and strong warming at the surface over the North Pole.  No other warming factors have this signature.   </a:t>
            </a:r>
            <a:endParaRPr lang="en-US" sz="1600" dirty="0">
              <a:solidFill>
                <a:srgbClr val="0067AC"/>
              </a:solidFill>
            </a:endParaRPr>
          </a:p>
        </p:txBody>
      </p:sp>
      <p:sp>
        <p:nvSpPr>
          <p:cNvPr id="6" name="TextBox 3"/>
          <p:cNvSpPr txBox="1">
            <a:spLocks noChangeArrowheads="1"/>
          </p:cNvSpPr>
          <p:nvPr/>
        </p:nvSpPr>
        <p:spPr bwMode="auto">
          <a:xfrm>
            <a:off x="4685279" y="1242219"/>
            <a:ext cx="4458721" cy="1200328"/>
          </a:xfrm>
          <a:prstGeom prst="rect">
            <a:avLst/>
          </a:prstGeom>
          <a:noFill/>
          <a:ln w="9525">
            <a:noFill/>
            <a:miter lim="800000"/>
            <a:headEnd/>
            <a:tailEnd/>
          </a:ln>
        </p:spPr>
        <p:txBody>
          <a:bodyPr wrap="square">
            <a:prstTxWarp prst="textNoShape">
              <a:avLst/>
            </a:prstTxWarp>
            <a:spAutoFit/>
          </a:bodyPr>
          <a:lstStyle/>
          <a:p>
            <a:r>
              <a:rPr lang="en-US" sz="2400" b="1" dirty="0">
                <a:solidFill>
                  <a:srgbClr val="0067AC"/>
                </a:solidFill>
              </a:rPr>
              <a:t>Warming of the Lower and Upper Atmosphere Produced by Natural and Human Causes</a:t>
            </a:r>
          </a:p>
        </p:txBody>
      </p:sp>
      <p:cxnSp>
        <p:nvCxnSpPr>
          <p:cNvPr id="13" name="Straight Arrow Connector 12"/>
          <p:cNvCxnSpPr>
            <a:cxnSpLocks noChangeShapeType="1"/>
          </p:cNvCxnSpPr>
          <p:nvPr/>
        </p:nvCxnSpPr>
        <p:spPr bwMode="auto">
          <a:xfrm rot="10800000">
            <a:off x="742549" y="2859665"/>
            <a:ext cx="3942730" cy="2293872"/>
          </a:xfrm>
          <a:prstGeom prst="straightConnector1">
            <a:avLst/>
          </a:prstGeom>
          <a:noFill/>
          <a:ln w="38100">
            <a:solidFill>
              <a:srgbClr val="B21524"/>
            </a:solidFill>
            <a:round/>
            <a:headEnd/>
            <a:tailEnd type="arrow" w="med" len="med"/>
          </a:ln>
        </p:spPr>
      </p:cxnSp>
      <p:pic>
        <p:nvPicPr>
          <p:cNvPr id="9" name="Picture 1" descr="Arctic sea ice 2009.tiff"/>
          <p:cNvPicPr>
            <a:picLocks noChangeAspect="1"/>
          </p:cNvPicPr>
          <p:nvPr/>
        </p:nvPicPr>
        <p:blipFill>
          <a:blip r:embed="rId3"/>
          <a:srcRect/>
          <a:stretch>
            <a:fillRect/>
          </a:stretch>
        </p:blipFill>
        <p:spPr bwMode="auto">
          <a:xfrm>
            <a:off x="4886036" y="4154858"/>
            <a:ext cx="4077642" cy="23030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a:spLocks noGrp="1" noChangeArrowheads="1"/>
          </p:cNvSpPr>
          <p:nvPr/>
        </p:nvSpPr>
        <p:spPr bwMode="auto">
          <a:xfrm>
            <a:off x="0" y="1146596"/>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rgbClr val="9ADEFC"/>
                </a:solidFill>
                <a:effectLst>
                  <a:outerShdw blurRad="38100" dist="38100" dir="2700000" algn="tl">
                    <a:srgbClr val="000000">
                      <a:alpha val="43137"/>
                    </a:srgbClr>
                  </a:outerShdw>
                </a:effectLst>
                <a:latin typeface="Arial" pitchFamily="34" charset="0"/>
                <a:ea typeface="Arial" pitchFamily="-112" charset="0"/>
                <a:cs typeface="Arial" pitchFamily="34" charset="0"/>
              </a:defRPr>
            </a:lvl1pPr>
            <a:lvl2pPr algn="ctr" rtl="0" eaLnBrk="0" fontAlgn="base" hangingPunct="0">
              <a:spcBef>
                <a:spcPct val="0"/>
              </a:spcBef>
              <a:spcAft>
                <a:spcPct val="0"/>
              </a:spcAft>
              <a:defRPr sz="4000">
                <a:solidFill>
                  <a:srgbClr val="9ADEFC"/>
                </a:solidFill>
                <a:latin typeface="Arial" charset="0"/>
                <a:ea typeface="Arial" pitchFamily="-112" charset="0"/>
                <a:cs typeface="Arial" charset="0"/>
              </a:defRPr>
            </a:lvl2pPr>
            <a:lvl3pPr algn="ctr" rtl="0" eaLnBrk="0" fontAlgn="base" hangingPunct="0">
              <a:spcBef>
                <a:spcPct val="0"/>
              </a:spcBef>
              <a:spcAft>
                <a:spcPct val="0"/>
              </a:spcAft>
              <a:defRPr sz="4000">
                <a:solidFill>
                  <a:srgbClr val="9ADEFC"/>
                </a:solidFill>
                <a:latin typeface="Arial" charset="0"/>
                <a:ea typeface="Arial" pitchFamily="-112" charset="0"/>
                <a:cs typeface="Arial" charset="0"/>
              </a:defRPr>
            </a:lvl3pPr>
            <a:lvl4pPr algn="ctr" rtl="0" eaLnBrk="0" fontAlgn="base" hangingPunct="0">
              <a:spcBef>
                <a:spcPct val="0"/>
              </a:spcBef>
              <a:spcAft>
                <a:spcPct val="0"/>
              </a:spcAft>
              <a:defRPr sz="4000">
                <a:solidFill>
                  <a:srgbClr val="9ADEFC"/>
                </a:solidFill>
                <a:latin typeface="Arial" charset="0"/>
                <a:ea typeface="Arial" pitchFamily="-112" charset="0"/>
                <a:cs typeface="Arial" charset="0"/>
              </a:defRPr>
            </a:lvl4pPr>
            <a:lvl5pPr algn="ctr" rtl="0" eaLnBrk="0" fontAlgn="base" hangingPunct="0">
              <a:spcBef>
                <a:spcPct val="0"/>
              </a:spcBef>
              <a:spcAft>
                <a:spcPct val="0"/>
              </a:spcAft>
              <a:defRPr sz="4000">
                <a:solidFill>
                  <a:srgbClr val="9ADEFC"/>
                </a:solidFill>
                <a:latin typeface="Arial" charset="0"/>
                <a:ea typeface="Arial" pitchFamily="-112" charset="0"/>
                <a:cs typeface="Arial" charset="0"/>
              </a:defRPr>
            </a:lvl5pPr>
            <a:lvl6pPr marL="457200" algn="ctr" rtl="0" fontAlgn="base">
              <a:spcBef>
                <a:spcPct val="0"/>
              </a:spcBef>
              <a:spcAft>
                <a:spcPct val="0"/>
              </a:spcAft>
              <a:defRPr sz="4000">
                <a:solidFill>
                  <a:schemeClr val="tx1"/>
                </a:solidFill>
                <a:latin typeface="Arial" charset="0"/>
                <a:cs typeface="Arial" charset="0"/>
              </a:defRPr>
            </a:lvl6pPr>
            <a:lvl7pPr marL="914400" algn="ctr" rtl="0" fontAlgn="base">
              <a:spcBef>
                <a:spcPct val="0"/>
              </a:spcBef>
              <a:spcAft>
                <a:spcPct val="0"/>
              </a:spcAft>
              <a:defRPr sz="4000">
                <a:solidFill>
                  <a:schemeClr val="tx1"/>
                </a:solidFill>
                <a:latin typeface="Arial" charset="0"/>
                <a:cs typeface="Arial" charset="0"/>
              </a:defRPr>
            </a:lvl7pPr>
            <a:lvl8pPr marL="1371600" algn="ctr" rtl="0" fontAlgn="base">
              <a:spcBef>
                <a:spcPct val="0"/>
              </a:spcBef>
              <a:spcAft>
                <a:spcPct val="0"/>
              </a:spcAft>
              <a:defRPr sz="4000">
                <a:solidFill>
                  <a:schemeClr val="tx1"/>
                </a:solidFill>
                <a:latin typeface="Arial" charset="0"/>
                <a:cs typeface="Arial" charset="0"/>
              </a:defRPr>
            </a:lvl8pPr>
            <a:lvl9pPr marL="1828800" algn="ctr" rtl="0" fontAlgn="base">
              <a:spcBef>
                <a:spcPct val="0"/>
              </a:spcBef>
              <a:spcAft>
                <a:spcPct val="0"/>
              </a:spcAft>
              <a:defRPr sz="4000">
                <a:solidFill>
                  <a:schemeClr val="tx1"/>
                </a:solidFill>
                <a:latin typeface="Arial" charset="0"/>
                <a:cs typeface="Arial" charset="0"/>
              </a:defRPr>
            </a:lvl9pPr>
          </a:lstStyle>
          <a:p>
            <a:pPr>
              <a:defRPr/>
            </a:pPr>
            <a:r>
              <a:rPr lang="en-US" sz="3600" b="1" dirty="0" smtClean="0">
                <a:solidFill>
                  <a:srgbClr val="0067AC"/>
                </a:solidFill>
                <a:effectLst>
                  <a:outerShdw blurRad="38100" dist="38100" dir="2700000" algn="tl">
                    <a:srgbClr val="DDDDDD"/>
                  </a:outerShdw>
                </a:effectLst>
                <a:ea typeface="Arial" pitchFamily="-107" charset="0"/>
                <a:cs typeface="Arial" pitchFamily="-107" charset="0"/>
              </a:rPr>
              <a:t>Many lines of evidence for conclusion of a “discernible human influence”</a:t>
            </a:r>
          </a:p>
        </p:txBody>
      </p:sp>
      <p:sp>
        <p:nvSpPr>
          <p:cNvPr id="4" name="Rectangle 3"/>
          <p:cNvSpPr>
            <a:spLocks noGrp="1" noChangeArrowheads="1"/>
          </p:cNvSpPr>
          <p:nvPr/>
        </p:nvSpPr>
        <p:spPr bwMode="auto">
          <a:xfrm>
            <a:off x="998704" y="2327268"/>
            <a:ext cx="7958138" cy="4530732"/>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itchFamily="29" charset="0"/>
              <a:buChar char="•"/>
              <a:defRPr sz="3000" kern="1200">
                <a:solidFill>
                  <a:schemeClr val="bg1"/>
                </a:solidFill>
                <a:effectLst>
                  <a:outerShdw blurRad="38100" dist="38100" dir="2700000" algn="tl">
                    <a:srgbClr val="000000">
                      <a:alpha val="43137"/>
                    </a:srgbClr>
                  </a:outerShdw>
                </a:effectLst>
                <a:latin typeface="Arial" pitchFamily="34" charset="0"/>
                <a:ea typeface="Arial" pitchFamily="-112" charset="0"/>
                <a:cs typeface="Arial" pitchFamily="34" charset="0"/>
              </a:defRPr>
            </a:lvl1pPr>
            <a:lvl2pPr marL="742950" indent="-285750" algn="l" rtl="0" eaLnBrk="0" fontAlgn="base" hangingPunct="0">
              <a:spcBef>
                <a:spcPct val="20000"/>
              </a:spcBef>
              <a:spcAft>
                <a:spcPct val="0"/>
              </a:spcAft>
              <a:buFont typeface="Arial" pitchFamily="29" charset="0"/>
              <a:buChar char="–"/>
              <a:defRPr sz="2800" kern="1200">
                <a:solidFill>
                  <a:schemeClr val="bg1"/>
                </a:solidFill>
                <a:effectLst>
                  <a:outerShdw blurRad="38100" dist="38100" dir="2700000" algn="tl">
                    <a:srgbClr val="000000">
                      <a:alpha val="43137"/>
                    </a:srgbClr>
                  </a:outerShdw>
                </a:effectLst>
                <a:latin typeface="Arial" pitchFamily="34" charset="0"/>
                <a:ea typeface="Arial" pitchFamily="-112" charset="0"/>
                <a:cs typeface="Arial" pitchFamily="34" charset="0"/>
              </a:defRPr>
            </a:lvl2pPr>
            <a:lvl3pPr marL="1143000" indent="-228600" algn="l" rtl="0" eaLnBrk="0" fontAlgn="base" hangingPunct="0">
              <a:spcBef>
                <a:spcPct val="20000"/>
              </a:spcBef>
              <a:spcAft>
                <a:spcPct val="0"/>
              </a:spcAft>
              <a:buFont typeface="Arial" pitchFamily="29" charset="0"/>
              <a:buChar char="•"/>
              <a:defRPr sz="2400" kern="1200">
                <a:solidFill>
                  <a:srgbClr val="FFE593"/>
                </a:solidFill>
                <a:effectLst>
                  <a:outerShdw blurRad="38100" dist="38100" dir="2700000" algn="tl">
                    <a:srgbClr val="000000">
                      <a:alpha val="43137"/>
                    </a:srgbClr>
                  </a:outerShdw>
                </a:effectLst>
                <a:latin typeface="Arial" pitchFamily="34" charset="0"/>
                <a:ea typeface="Arial" pitchFamily="-112" charset="0"/>
                <a:cs typeface="Arial" pitchFamily="34" charset="0"/>
              </a:defRPr>
            </a:lvl3pPr>
            <a:lvl4pPr marL="1600200" indent="-228600" algn="l" rtl="0" eaLnBrk="0" fontAlgn="base" hangingPunct="0">
              <a:spcBef>
                <a:spcPct val="20000"/>
              </a:spcBef>
              <a:spcAft>
                <a:spcPct val="0"/>
              </a:spcAft>
              <a:buFont typeface="Arial" pitchFamily="29" charset="0"/>
              <a:buChar char="–"/>
              <a:defRPr sz="2000" kern="1200">
                <a:solidFill>
                  <a:schemeClr val="bg1"/>
                </a:solidFill>
                <a:effectLst>
                  <a:outerShdw blurRad="38100" dist="38100" dir="2700000" algn="tl">
                    <a:srgbClr val="000000">
                      <a:alpha val="43137"/>
                    </a:srgbClr>
                  </a:outerShdw>
                </a:effectLst>
                <a:latin typeface="Arial" pitchFamily="34" charset="0"/>
                <a:ea typeface="Arial" pitchFamily="-112" charset="0"/>
                <a:cs typeface="Arial" pitchFamily="34" charset="0"/>
              </a:defRPr>
            </a:lvl4pPr>
            <a:lvl5pPr marL="2057400" indent="-228600" algn="l" rtl="0" eaLnBrk="0" fontAlgn="base" hangingPunct="0">
              <a:spcBef>
                <a:spcPct val="20000"/>
              </a:spcBef>
              <a:spcAft>
                <a:spcPct val="0"/>
              </a:spcAft>
              <a:buFont typeface="Arial" pitchFamily="29" charset="0"/>
              <a:buChar char="»"/>
              <a:defRPr sz="2000" kern="1200">
                <a:solidFill>
                  <a:schemeClr val="bg1"/>
                </a:solidFill>
                <a:effectLst>
                  <a:outerShdw blurRad="38100" dist="38100" dir="2700000" algn="tl">
                    <a:srgbClr val="000000">
                      <a:alpha val="43137"/>
                    </a:srgbClr>
                  </a:outerShdw>
                </a:effectLst>
                <a:latin typeface="Arial" pitchFamily="34" charset="0"/>
                <a:ea typeface="Arial" pitchFamily="-112"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90000"/>
              </a:lnSpc>
              <a:spcBef>
                <a:spcPct val="0"/>
              </a:spcBef>
              <a:spcAft>
                <a:spcPts val="600"/>
              </a:spcAft>
              <a:buFont typeface="Monotype Sorts" pitchFamily="-107" charset="2"/>
              <a:buAutoNum type="arabicPeriod"/>
              <a:defRPr/>
            </a:pPr>
            <a:r>
              <a:rPr lang="en-US" sz="2000" b="1" dirty="0">
                <a:solidFill>
                  <a:srgbClr val="0067AC"/>
                </a:solidFill>
              </a:rPr>
              <a:t>“Basic physics” evidence</a:t>
            </a:r>
          </a:p>
          <a:p>
            <a:pPr marL="800100" lvl="1" indent="-342900" algn="just">
              <a:lnSpc>
                <a:spcPct val="90000"/>
              </a:lnSpc>
              <a:spcBef>
                <a:spcPct val="0"/>
              </a:spcBef>
              <a:spcAft>
                <a:spcPts val="600"/>
              </a:spcAft>
              <a:buFont typeface="Arial" pitchFamily="-107" charset="0"/>
              <a:buChar char="–"/>
              <a:defRPr/>
            </a:pPr>
            <a:r>
              <a:rPr lang="en-US" sz="2000" dirty="0">
                <a:solidFill>
                  <a:srgbClr val="708F24"/>
                </a:solidFill>
                <a:ea typeface="ＭＳ Ｐゴシック" pitchFamily="-107" charset="-128"/>
                <a:cs typeface="ＭＳ Ｐゴシック" pitchFamily="-107" charset="-128"/>
              </a:rPr>
              <a:t>Physical understanding of the climate system and the heat-trapping properties of greenhouse gases</a:t>
            </a:r>
            <a:endParaRPr lang="en-US" sz="2000" dirty="0" smtClean="0">
              <a:solidFill>
                <a:srgbClr val="708F24"/>
              </a:solidFill>
              <a:ea typeface="ＭＳ Ｐゴシック" pitchFamily="-107" charset="-128"/>
              <a:cs typeface="ＭＳ Ｐゴシック" pitchFamily="-107" charset="-128"/>
            </a:endParaRPr>
          </a:p>
          <a:p>
            <a:pPr algn="just">
              <a:lnSpc>
                <a:spcPct val="90000"/>
              </a:lnSpc>
              <a:spcBef>
                <a:spcPct val="0"/>
              </a:spcBef>
              <a:spcAft>
                <a:spcPts val="600"/>
              </a:spcAft>
              <a:buFont typeface="Monotype Sorts" pitchFamily="-107" charset="2"/>
              <a:buAutoNum type="arabicPeriod"/>
              <a:defRPr/>
            </a:pPr>
            <a:r>
              <a:rPr lang="en-US" sz="2000" b="1" dirty="0" smtClean="0">
                <a:solidFill>
                  <a:srgbClr val="0067AC"/>
                </a:solidFill>
              </a:rPr>
              <a:t>Qualitative analysis </a:t>
            </a:r>
            <a:r>
              <a:rPr lang="en-US" sz="2000" b="1" dirty="0">
                <a:solidFill>
                  <a:srgbClr val="0067AC"/>
                </a:solidFill>
              </a:rPr>
              <a:t>evidence </a:t>
            </a:r>
          </a:p>
          <a:p>
            <a:pPr marL="800100" lvl="1" indent="-342900" algn="just">
              <a:lnSpc>
                <a:spcPct val="90000"/>
              </a:lnSpc>
              <a:spcBef>
                <a:spcPct val="0"/>
              </a:spcBef>
              <a:spcAft>
                <a:spcPts val="600"/>
              </a:spcAft>
              <a:buFont typeface="Arial" pitchFamily="-107" charset="0"/>
              <a:buChar char="–"/>
              <a:defRPr/>
            </a:pPr>
            <a:r>
              <a:rPr lang="en-US" sz="2000" dirty="0">
                <a:solidFill>
                  <a:srgbClr val="708F24"/>
                </a:solidFill>
                <a:ea typeface="ＭＳ Ｐゴシック" pitchFamily="-107" charset="-128"/>
                <a:cs typeface="ＭＳ Ｐゴシック" pitchFamily="-107" charset="-128"/>
              </a:rPr>
              <a:t>Qualitative agreement between observed climate changes and model predictions of human-caused climate changes (warming of oceans, land surface and troposphere, water vapor increases, </a:t>
            </a:r>
            <a:r>
              <a:rPr lang="en-US" sz="2000" i="1" dirty="0">
                <a:solidFill>
                  <a:srgbClr val="708F24"/>
                </a:solidFill>
                <a:ea typeface="ＭＳ Ｐゴシック" pitchFamily="-107" charset="-128"/>
                <a:cs typeface="ＭＳ Ｐゴシック" pitchFamily="-107" charset="-128"/>
              </a:rPr>
              <a:t>etc</a:t>
            </a:r>
            <a:r>
              <a:rPr lang="en-US" sz="2000" dirty="0">
                <a:solidFill>
                  <a:srgbClr val="708F24"/>
                </a:solidFill>
                <a:ea typeface="ＭＳ Ｐゴシック" pitchFamily="-107" charset="-128"/>
                <a:cs typeface="ＭＳ Ｐゴシック" pitchFamily="-107" charset="-128"/>
              </a:rPr>
              <a:t>.) </a:t>
            </a:r>
          </a:p>
          <a:p>
            <a:pPr algn="just">
              <a:lnSpc>
                <a:spcPct val="90000"/>
              </a:lnSpc>
              <a:spcBef>
                <a:spcPct val="0"/>
              </a:spcBef>
              <a:spcAft>
                <a:spcPts val="600"/>
              </a:spcAft>
              <a:buFont typeface="Monotype Sorts" pitchFamily="-107" charset="2"/>
              <a:buAutoNum type="arabicPeriod"/>
              <a:defRPr/>
            </a:pPr>
            <a:r>
              <a:rPr lang="en-US" sz="2000" b="1" dirty="0" err="1">
                <a:solidFill>
                  <a:srgbClr val="0067AC"/>
                </a:solidFill>
              </a:rPr>
              <a:t>Paleoclimate</a:t>
            </a:r>
            <a:r>
              <a:rPr lang="en-US" sz="2000" b="1" dirty="0">
                <a:solidFill>
                  <a:srgbClr val="0067AC"/>
                </a:solidFill>
              </a:rPr>
              <a:t> evidence</a:t>
            </a:r>
            <a:endParaRPr lang="en-US" sz="2000" b="1" dirty="0" smtClean="0">
              <a:solidFill>
                <a:srgbClr val="0067AC"/>
              </a:solidFill>
            </a:endParaRPr>
          </a:p>
          <a:p>
            <a:pPr marL="800100" lvl="1" indent="-342900" algn="just">
              <a:lnSpc>
                <a:spcPct val="90000"/>
              </a:lnSpc>
              <a:spcBef>
                <a:spcPct val="0"/>
              </a:spcBef>
              <a:spcAft>
                <a:spcPts val="600"/>
              </a:spcAft>
              <a:buFont typeface="Arial" pitchFamily="-107" charset="0"/>
              <a:buChar char="–"/>
              <a:defRPr/>
            </a:pPr>
            <a:r>
              <a:rPr lang="en-US" sz="2000" dirty="0" smtClean="0">
                <a:solidFill>
                  <a:srgbClr val="708F24"/>
                </a:solidFill>
                <a:ea typeface="ＭＳ Ｐゴシック" pitchFamily="-107" charset="-128"/>
                <a:cs typeface="ＭＳ Ｐゴシック" pitchFamily="-107" charset="-128"/>
              </a:rPr>
              <a:t>Reconstructions of past climates enable </a:t>
            </a:r>
            <a:r>
              <a:rPr lang="en-US" sz="2000" dirty="0">
                <a:solidFill>
                  <a:srgbClr val="708F24"/>
                </a:solidFill>
                <a:ea typeface="ＭＳ Ｐゴシック" pitchFamily="-107" charset="-128"/>
                <a:cs typeface="ＭＳ Ｐゴシック" pitchFamily="-107" charset="-128"/>
              </a:rPr>
              <a:t>us to place the warming of the 20th century in a longer-term context</a:t>
            </a:r>
          </a:p>
          <a:p>
            <a:pPr algn="just">
              <a:lnSpc>
                <a:spcPct val="90000"/>
              </a:lnSpc>
              <a:spcBef>
                <a:spcPct val="0"/>
              </a:spcBef>
              <a:spcAft>
                <a:spcPts val="600"/>
              </a:spcAft>
              <a:buFont typeface="Monotype Sorts" pitchFamily="-107" charset="2"/>
              <a:buAutoNum type="arabicPeriod"/>
              <a:defRPr/>
            </a:pPr>
            <a:r>
              <a:rPr lang="en-US" sz="2000" b="1" dirty="0">
                <a:solidFill>
                  <a:srgbClr val="0067AC"/>
                </a:solidFill>
              </a:rPr>
              <a:t>Fingerprint evidence</a:t>
            </a:r>
          </a:p>
          <a:p>
            <a:pPr marL="800100" lvl="1" indent="-342900" algn="just">
              <a:lnSpc>
                <a:spcPct val="90000"/>
              </a:lnSpc>
              <a:spcBef>
                <a:spcPct val="0"/>
              </a:spcBef>
              <a:spcAft>
                <a:spcPts val="600"/>
              </a:spcAft>
              <a:buFont typeface="Arial" pitchFamily="-107" charset="0"/>
              <a:buChar char="–"/>
              <a:defRPr/>
            </a:pPr>
            <a:r>
              <a:rPr lang="en-US" sz="2000" dirty="0">
                <a:solidFill>
                  <a:srgbClr val="708F24"/>
                </a:solidFill>
                <a:ea typeface="ＭＳ Ｐゴシック" pitchFamily="-107" charset="-128"/>
                <a:cs typeface="ＭＳ Ｐゴシック" pitchFamily="-107" charset="-128"/>
              </a:rPr>
              <a:t>Rigorous statistical comparisons between modeled and observed patterns of climate change</a:t>
            </a:r>
          </a:p>
        </p:txBody>
      </p:sp>
      <p:sp>
        <p:nvSpPr>
          <p:cNvPr id="5" name="TextBox 4"/>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Title 13"/>
          <p:cNvSpPr>
            <a:spLocks noGrp="1"/>
          </p:cNvSpPr>
          <p:nvPr>
            <p:ph type="ctrTitle"/>
          </p:nvPr>
        </p:nvSpPr>
        <p:spPr>
          <a:xfrm>
            <a:off x="1" y="1558746"/>
            <a:ext cx="9144000" cy="1470025"/>
          </a:xfrm>
        </p:spPr>
        <p:txBody>
          <a:bodyPr>
            <a:noAutofit/>
          </a:bodyPr>
          <a:lstStyle/>
          <a:p>
            <a:r>
              <a:rPr lang="en-US" sz="3200" dirty="0" smtClean="0"/>
              <a:t>Will Climate Change </a:t>
            </a:r>
            <a:r>
              <a:rPr lang="en-US" sz="3200" smtClean="0"/>
              <a:t>Impact the Sustainability </a:t>
            </a:r>
            <a:r>
              <a:rPr lang="en-US" sz="3200" dirty="0" smtClean="0"/>
              <a:t>of </a:t>
            </a:r>
            <a:r>
              <a:rPr lang="en-US" sz="3200" smtClean="0"/>
              <a:t>Iowa Farms?</a:t>
            </a:r>
            <a:br>
              <a:rPr lang="en-US" sz="3200" smtClean="0"/>
            </a:br>
            <a:endParaRPr lang="en-US" sz="3200" dirty="0">
              <a:solidFill>
                <a:srgbClr val="000090"/>
              </a:solidFill>
            </a:endParaRPr>
          </a:p>
        </p:txBody>
      </p:sp>
      <p:sp>
        <p:nvSpPr>
          <p:cNvPr id="15" name="Subtitle 14"/>
          <p:cNvSpPr>
            <a:spLocks noGrp="1"/>
          </p:cNvSpPr>
          <p:nvPr>
            <p:ph type="subTitle" idx="1"/>
          </p:nvPr>
        </p:nvSpPr>
        <p:spPr>
          <a:xfrm>
            <a:off x="1262519" y="3513762"/>
            <a:ext cx="6400800" cy="1752600"/>
          </a:xfrm>
        </p:spPr>
        <p:txBody>
          <a:bodyPr>
            <a:normAutofit fontScale="55000" lnSpcReduction="20000"/>
          </a:bodyPr>
          <a:lstStyle/>
          <a:p>
            <a:r>
              <a:rPr lang="en-US" sz="3840" b="1" i="1" dirty="0" smtClean="0"/>
              <a:t>Eugene S. Takle</a:t>
            </a:r>
          </a:p>
          <a:p>
            <a:r>
              <a:rPr lang="en-US" dirty="0" smtClean="0"/>
              <a:t>Professor </a:t>
            </a:r>
          </a:p>
          <a:p>
            <a:r>
              <a:rPr lang="en-US" dirty="0" smtClean="0"/>
              <a:t>Department of Agronomy</a:t>
            </a:r>
          </a:p>
          <a:p>
            <a:r>
              <a:rPr lang="en-US" dirty="0" smtClean="0"/>
              <a:t>Department of Geological and Atmospheric Science</a:t>
            </a:r>
          </a:p>
          <a:p>
            <a:r>
              <a:rPr lang="en-US" dirty="0" smtClean="0"/>
              <a:t>Director, Climate Science Program</a:t>
            </a:r>
          </a:p>
          <a:p>
            <a:r>
              <a:rPr lang="en-US" dirty="0" smtClean="0"/>
              <a:t>Iowa State University</a:t>
            </a:r>
          </a:p>
          <a:p>
            <a:r>
              <a:rPr lang="en-US" dirty="0" smtClean="0"/>
              <a:t>Ames, IA 50011</a:t>
            </a:r>
            <a:endParaRPr lang="en-US" dirty="0"/>
          </a:p>
        </p:txBody>
      </p:sp>
      <p:sp>
        <p:nvSpPr>
          <p:cNvPr id="5" name="Text Box 4"/>
          <p:cNvSpPr txBox="1">
            <a:spLocks noChangeArrowheads="1"/>
          </p:cNvSpPr>
          <p:nvPr/>
        </p:nvSpPr>
        <p:spPr bwMode="auto">
          <a:xfrm>
            <a:off x="3772057" y="5486400"/>
            <a:ext cx="1774845" cy="954107"/>
          </a:xfrm>
          <a:prstGeom prst="rect">
            <a:avLst/>
          </a:prstGeom>
          <a:noFill/>
          <a:ln w="12700">
            <a:noFill/>
            <a:miter lim="800000"/>
            <a:headEnd/>
            <a:tailEnd/>
          </a:ln>
        </p:spPr>
        <p:txBody>
          <a:bodyPr wrap="none">
            <a:prstTxWarp prst="textNoShape">
              <a:avLst/>
            </a:prstTxWarp>
            <a:spAutoFit/>
          </a:bodyPr>
          <a:lstStyle/>
          <a:p>
            <a:pPr algn="ctr"/>
            <a:r>
              <a:rPr lang="en-US" sz="1400" dirty="0" smtClean="0">
                <a:solidFill>
                  <a:srgbClr val="000090"/>
                </a:solidFill>
              </a:rPr>
              <a:t>2011 </a:t>
            </a:r>
            <a:r>
              <a:rPr lang="en-US" sz="1400" dirty="0" err="1" smtClean="0">
                <a:solidFill>
                  <a:srgbClr val="000090"/>
                </a:solidFill>
              </a:rPr>
              <a:t>Shivvers</a:t>
            </a:r>
            <a:r>
              <a:rPr lang="en-US" sz="1400" smtClean="0">
                <a:solidFill>
                  <a:srgbClr val="000090"/>
                </a:solidFill>
              </a:rPr>
              <a:t> Lecture</a:t>
            </a:r>
          </a:p>
          <a:p>
            <a:pPr algn="ctr"/>
            <a:r>
              <a:rPr lang="en-US" sz="1400" dirty="0" smtClean="0">
                <a:solidFill>
                  <a:srgbClr val="000090"/>
                </a:solidFill>
              </a:rPr>
              <a:t>Iowa State University</a:t>
            </a:r>
          </a:p>
          <a:p>
            <a:pPr algn="ctr"/>
            <a:r>
              <a:rPr lang="en-US" sz="1400" dirty="0" smtClean="0">
                <a:solidFill>
                  <a:srgbClr val="000090"/>
                </a:solidFill>
              </a:rPr>
              <a:t>6 February 2011 </a:t>
            </a:r>
            <a:endParaRPr lang="en-US" sz="1400" dirty="0">
              <a:solidFill>
                <a:srgbClr val="000090"/>
              </a:solidFill>
            </a:endParaRPr>
          </a:p>
          <a:p>
            <a:pPr algn="ctr"/>
            <a:endParaRPr lang="en-US" sz="1400" dirty="0">
              <a:solidFill>
                <a:srgbClr val="5A619B"/>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0" y="1269886"/>
            <a:ext cx="9144000" cy="762000"/>
          </a:xfrm>
          <a:prstGeom prst="rect">
            <a:avLst/>
          </a:prstGeom>
          <a:noFill/>
          <a:ln w="9525">
            <a:solidFill>
              <a:srgbClr val="4F81BD"/>
            </a:solidFill>
            <a:miter lim="800000"/>
            <a:headEnd/>
            <a:tailEnd/>
          </a:ln>
        </p:spPr>
        <p:txBody>
          <a:bodyPr wrap="none" anchor="ctr">
            <a:prstTxWarp prst="textNoShape">
              <a:avLst/>
            </a:prstTxWarp>
          </a:bodyPr>
          <a:lstStyle/>
          <a:p>
            <a:pPr algn="ctr"/>
            <a:r>
              <a:rPr lang="en-US" sz="2400" b="1" dirty="0">
                <a:solidFill>
                  <a:srgbClr val="0067AC"/>
                </a:solidFill>
                <a:latin typeface="Comic Sans MS" pitchFamily="29" charset="0"/>
              </a:rPr>
              <a:t>Climate models: Natural processes do not account for </a:t>
            </a:r>
          </a:p>
          <a:p>
            <a:pPr algn="ctr"/>
            <a:r>
              <a:rPr lang="en-US" sz="2400" b="1" dirty="0">
                <a:solidFill>
                  <a:srgbClr val="0067AC"/>
                </a:solidFill>
                <a:latin typeface="Comic Sans MS" pitchFamily="29" charset="0"/>
              </a:rPr>
              <a:t>observed 20th century warming after 1965</a:t>
            </a:r>
          </a:p>
        </p:txBody>
      </p:sp>
      <p:pic>
        <p:nvPicPr>
          <p:cNvPr id="4" name="Picture 3" descr="aspen_obsnatall"/>
          <p:cNvPicPr>
            <a:picLocks noChangeAspect="1" noChangeArrowheads="1"/>
          </p:cNvPicPr>
          <p:nvPr/>
        </p:nvPicPr>
        <p:blipFill>
          <a:blip r:embed="rId2"/>
          <a:srcRect t="6102"/>
          <a:stretch>
            <a:fillRect/>
          </a:stretch>
        </p:blipFill>
        <p:spPr bwMode="auto">
          <a:xfrm>
            <a:off x="1396563" y="2336442"/>
            <a:ext cx="7048500" cy="43437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2" name="Title 1"/>
          <p:cNvSpPr>
            <a:spLocks noGrp="1"/>
          </p:cNvSpPr>
          <p:nvPr>
            <p:ph type="title"/>
          </p:nvPr>
        </p:nvSpPr>
        <p:spPr>
          <a:xfrm>
            <a:off x="381000" y="647700"/>
            <a:ext cx="8458200" cy="1143000"/>
          </a:xfrm>
        </p:spPr>
        <p:txBody>
          <a:bodyPr/>
          <a:lstStyle/>
          <a:p>
            <a:pPr>
              <a:defRPr/>
            </a:pPr>
            <a:r>
              <a:rPr lang="en-US" sz="2400" b="1" dirty="0" smtClean="0">
                <a:ea typeface="ＭＳ Ｐゴシック" pitchFamily="58" charset="-128"/>
              </a:rPr>
              <a:t>We have Moved Outside the Range of Historical Variation</a:t>
            </a:r>
          </a:p>
        </p:txBody>
      </p:sp>
      <p:sp>
        <p:nvSpPr>
          <p:cNvPr id="5124" name="Title 1"/>
          <p:cNvSpPr txBox="1">
            <a:spLocks/>
          </p:cNvSpPr>
          <p:nvPr/>
        </p:nvSpPr>
        <p:spPr bwMode="auto">
          <a:xfrm>
            <a:off x="1219200" y="1790700"/>
            <a:ext cx="6781800" cy="762000"/>
          </a:xfrm>
          <a:prstGeom prst="rect">
            <a:avLst/>
          </a:prstGeom>
          <a:noFill/>
          <a:ln w="9525">
            <a:noFill/>
            <a:miter lim="800000"/>
            <a:headEnd/>
            <a:tailEnd/>
          </a:ln>
        </p:spPr>
        <p:txBody>
          <a:bodyPr anchor="ctr"/>
          <a:lstStyle/>
          <a:p>
            <a:pPr algn="ctr">
              <a:defRPr/>
            </a:pPr>
            <a:r>
              <a:rPr lang="en-US" sz="2000" b="1" dirty="0">
                <a:solidFill>
                  <a:srgbClr val="708F24"/>
                </a:solidFill>
                <a:effectLst>
                  <a:outerShdw blurRad="38100" dist="38100" dir="2700000" algn="tl">
                    <a:srgbClr val="000000">
                      <a:alpha val="43137"/>
                    </a:srgbClr>
                  </a:outerShdw>
                </a:effectLst>
                <a:latin typeface="Arial" pitchFamily="34" charset="0"/>
                <a:ea typeface="ＭＳ Ｐゴシック" pitchFamily="58" charset="-128"/>
                <a:cs typeface="Arial" pitchFamily="34" charset="0"/>
              </a:rPr>
              <a:t>800,000 Year Record of Carbon Dioxide Concentration</a:t>
            </a:r>
          </a:p>
        </p:txBody>
      </p:sp>
      <p:grpSp>
        <p:nvGrpSpPr>
          <p:cNvPr id="2" name="Group 8"/>
          <p:cNvGrpSpPr>
            <a:grpSpLocks/>
          </p:cNvGrpSpPr>
          <p:nvPr/>
        </p:nvGrpSpPr>
        <p:grpSpPr bwMode="auto">
          <a:xfrm>
            <a:off x="1524000" y="2438400"/>
            <a:ext cx="6172200" cy="4038600"/>
            <a:chOff x="1524000" y="2438400"/>
            <a:chExt cx="6172200" cy="4038600"/>
          </a:xfrm>
        </p:grpSpPr>
        <p:sp>
          <p:nvSpPr>
            <p:cNvPr id="8" name="Rectangle 7"/>
            <p:cNvSpPr/>
            <p:nvPr/>
          </p:nvSpPr>
          <p:spPr>
            <a:xfrm>
              <a:off x="1524000" y="2438400"/>
              <a:ext cx="6172200" cy="40386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6087" name="Picture 5" descr="2100-Higher-emissions.png"/>
            <p:cNvPicPr>
              <a:picLocks noChangeAspect="1"/>
            </p:cNvPicPr>
            <p:nvPr/>
          </p:nvPicPr>
          <p:blipFill>
            <a:blip r:embed="rId3"/>
            <a:srcRect/>
            <a:stretch>
              <a:fillRect/>
            </a:stretch>
          </p:blipFill>
          <p:spPr bwMode="auto">
            <a:xfrm>
              <a:off x="1581150" y="2500313"/>
              <a:ext cx="6057900" cy="3914775"/>
            </a:xfrm>
            <a:prstGeom prst="rect">
              <a:avLst/>
            </a:prstGeom>
            <a:noFill/>
            <a:ln w="9525">
              <a:solidFill>
                <a:schemeClr val="accent1"/>
              </a:solidFill>
              <a:miter lim="800000"/>
              <a:headEnd/>
              <a:tailEnd/>
            </a:ln>
          </p:spPr>
        </p:pic>
      </p:grpSp>
      <p:sp>
        <p:nvSpPr>
          <p:cNvPr id="7" name="TextBox 6"/>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8130" name="Picture 2" descr="E:\IPCC_T2100.jpg"/>
          <p:cNvPicPr>
            <a:picLocks noChangeAspect="1" noChangeArrowheads="1"/>
          </p:cNvPicPr>
          <p:nvPr/>
        </p:nvPicPr>
        <p:blipFill>
          <a:blip r:embed="rId3"/>
          <a:srcRect/>
          <a:stretch>
            <a:fillRect/>
          </a:stretch>
        </p:blipFill>
        <p:spPr bwMode="auto">
          <a:xfrm>
            <a:off x="1066800" y="2342508"/>
            <a:ext cx="7086600" cy="4515491"/>
          </a:xfrm>
          <a:prstGeom prst="rect">
            <a:avLst/>
          </a:prstGeom>
          <a:noFill/>
          <a:ln w="9525">
            <a:noFill/>
            <a:miter lim="800000"/>
            <a:headEnd/>
            <a:tailEnd/>
          </a:ln>
        </p:spPr>
      </p:pic>
      <p:sp>
        <p:nvSpPr>
          <p:cNvPr id="48131" name="Rectangle 2"/>
          <p:cNvSpPr txBox="1">
            <a:spLocks noChangeArrowheads="1"/>
          </p:cNvSpPr>
          <p:nvPr/>
        </p:nvSpPr>
        <p:spPr bwMode="auto">
          <a:xfrm>
            <a:off x="160286" y="1294544"/>
            <a:ext cx="8686800" cy="762000"/>
          </a:xfrm>
          <a:prstGeom prst="rect">
            <a:avLst/>
          </a:prstGeom>
          <a:solidFill>
            <a:schemeClr val="tx2"/>
          </a:solidFill>
          <a:ln w="9525">
            <a:noFill/>
            <a:miter lim="800000"/>
            <a:headEnd/>
            <a:tailEnd/>
          </a:ln>
        </p:spPr>
        <p:txBody>
          <a:bodyPr lIns="182880" rIns="274320" anchor="ctr">
            <a:prstTxWarp prst="textNoShape">
              <a:avLst/>
            </a:prstTxWarp>
          </a:bodyPr>
          <a:lstStyle/>
          <a:p>
            <a:r>
              <a:rPr lang="en-US" sz="3200" b="1" dirty="0">
                <a:solidFill>
                  <a:srgbClr val="FFC000"/>
                </a:solidFill>
                <a:latin typeface="Century Gothic" pitchFamily="29" charset="0"/>
                <a:ea typeface="Century Gothic" pitchFamily="29" charset="0"/>
                <a:cs typeface="Century Gothic" pitchFamily="29" charset="0"/>
              </a:rPr>
              <a:t>What can we expect in the future?</a:t>
            </a:r>
          </a:p>
        </p:txBody>
      </p:sp>
      <p:sp>
        <p:nvSpPr>
          <p:cNvPr id="4" name="TextBox 3"/>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1442" name="Picture 2" descr="DJF Temp"/>
          <p:cNvPicPr>
            <a:picLocks noChangeAspect="1" noChangeArrowheads="1"/>
          </p:cNvPicPr>
          <p:nvPr/>
        </p:nvPicPr>
        <p:blipFill>
          <a:blip r:embed="rId3"/>
          <a:srcRect/>
          <a:stretch>
            <a:fillRect/>
          </a:stretch>
        </p:blipFill>
        <p:spPr bwMode="auto">
          <a:xfrm>
            <a:off x="0" y="1023306"/>
            <a:ext cx="9144000" cy="5834694"/>
          </a:xfrm>
          <a:prstGeom prst="rect">
            <a:avLst/>
          </a:prstGeom>
          <a:noFill/>
          <a:ln w="9525">
            <a:noFill/>
            <a:miter lim="800000"/>
            <a:headEnd/>
            <a:tailEnd/>
          </a:ln>
        </p:spPr>
      </p:pic>
      <p:sp>
        <p:nvSpPr>
          <p:cNvPr id="61443" name="TextBox 2"/>
          <p:cNvSpPr txBox="1">
            <a:spLocks noChangeArrowheads="1"/>
          </p:cNvSpPr>
          <p:nvPr/>
        </p:nvSpPr>
        <p:spPr bwMode="auto">
          <a:xfrm>
            <a:off x="7620000" y="6629400"/>
            <a:ext cx="1524000" cy="307975"/>
          </a:xfrm>
          <a:prstGeom prst="rect">
            <a:avLst/>
          </a:prstGeom>
          <a:noFill/>
          <a:ln w="9525">
            <a:noFill/>
            <a:miter lim="800000"/>
            <a:headEnd/>
            <a:tailEnd/>
          </a:ln>
        </p:spPr>
        <p:txBody>
          <a:bodyPr>
            <a:prstTxWarp prst="textNoShape">
              <a:avLst/>
            </a:prstTxWarp>
            <a:spAutoFit/>
          </a:bodyPr>
          <a:lstStyle/>
          <a:p>
            <a:r>
              <a:rPr lang="en-US" sz="1400"/>
              <a:t>IPCC 2007</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3490" name="Picture 1" descr="DJF temp US.tiff"/>
          <p:cNvPicPr>
            <a:picLocks noChangeAspect="1"/>
          </p:cNvPicPr>
          <p:nvPr/>
        </p:nvPicPr>
        <p:blipFill>
          <a:blip r:embed="rId2"/>
          <a:srcRect/>
          <a:stretch>
            <a:fillRect/>
          </a:stretch>
        </p:blipFill>
        <p:spPr bwMode="auto">
          <a:xfrm>
            <a:off x="1" y="1078338"/>
            <a:ext cx="4783916" cy="4712861"/>
          </a:xfrm>
          <a:prstGeom prst="rect">
            <a:avLst/>
          </a:prstGeom>
          <a:noFill/>
          <a:ln w="9525">
            <a:noFill/>
            <a:miter lim="800000"/>
            <a:headEnd/>
            <a:tailEnd/>
          </a:ln>
        </p:spPr>
      </p:pic>
      <p:pic>
        <p:nvPicPr>
          <p:cNvPr id="63491" name="Picture 2" descr="temp scale.tiff"/>
          <p:cNvPicPr>
            <a:picLocks noChangeAspect="1"/>
          </p:cNvPicPr>
          <p:nvPr/>
        </p:nvPicPr>
        <p:blipFill>
          <a:blip r:embed="rId3"/>
          <a:srcRect/>
          <a:stretch>
            <a:fillRect/>
          </a:stretch>
        </p:blipFill>
        <p:spPr bwMode="auto">
          <a:xfrm>
            <a:off x="1" y="6013916"/>
            <a:ext cx="5597674" cy="844084"/>
          </a:xfrm>
          <a:prstGeom prst="rect">
            <a:avLst/>
          </a:prstGeom>
          <a:noFill/>
          <a:ln w="9525">
            <a:noFill/>
            <a:miter lim="800000"/>
            <a:headEnd/>
            <a:tailEnd/>
          </a:ln>
        </p:spPr>
      </p:pic>
      <p:sp>
        <p:nvSpPr>
          <p:cNvPr id="63492" name="TextBox 3"/>
          <p:cNvSpPr txBox="1">
            <a:spLocks noChangeArrowheads="1"/>
          </p:cNvSpPr>
          <p:nvPr/>
        </p:nvSpPr>
        <p:spPr bwMode="auto">
          <a:xfrm>
            <a:off x="5005851" y="1504137"/>
            <a:ext cx="3846860" cy="830997"/>
          </a:xfrm>
          <a:prstGeom prst="rect">
            <a:avLst/>
          </a:prstGeom>
          <a:noFill/>
          <a:ln w="9525">
            <a:noFill/>
            <a:miter lim="800000"/>
            <a:headEnd/>
            <a:tailEnd/>
          </a:ln>
        </p:spPr>
        <p:txBody>
          <a:bodyPr wrap="square">
            <a:prstTxWarp prst="textNoShape">
              <a:avLst/>
            </a:prstTxWarp>
            <a:spAutoFit/>
          </a:bodyPr>
          <a:lstStyle/>
          <a:p>
            <a:r>
              <a:rPr lang="en-US" sz="2400" b="1" dirty="0">
                <a:solidFill>
                  <a:srgbClr val="0067AC"/>
                </a:solidFill>
              </a:rPr>
              <a:t>December-January-February  Temperature Change</a:t>
            </a:r>
          </a:p>
        </p:txBody>
      </p:sp>
      <p:sp>
        <p:nvSpPr>
          <p:cNvPr id="63493" name="TextBox 4"/>
          <p:cNvSpPr txBox="1">
            <a:spLocks noChangeArrowheads="1"/>
          </p:cNvSpPr>
          <p:nvPr/>
        </p:nvSpPr>
        <p:spPr bwMode="auto">
          <a:xfrm>
            <a:off x="5005851" y="4361850"/>
            <a:ext cx="3649585" cy="707886"/>
          </a:xfrm>
          <a:prstGeom prst="rect">
            <a:avLst/>
          </a:prstGeom>
          <a:noFill/>
          <a:ln w="9525">
            <a:noFill/>
            <a:miter lim="800000"/>
            <a:headEnd/>
            <a:tailEnd/>
          </a:ln>
        </p:spPr>
        <p:txBody>
          <a:bodyPr wrap="square">
            <a:prstTxWarp prst="textNoShape">
              <a:avLst/>
            </a:prstTxWarp>
            <a:spAutoFit/>
          </a:bodyPr>
          <a:lstStyle/>
          <a:p>
            <a:r>
              <a:rPr lang="en-US" sz="2000" b="1" dirty="0">
                <a:solidFill>
                  <a:srgbClr val="0067AC"/>
                </a:solidFill>
              </a:rPr>
              <a:t>A1B Emission Scenario</a:t>
            </a:r>
          </a:p>
          <a:p>
            <a:r>
              <a:rPr lang="en-US" sz="2000" b="1" dirty="0">
                <a:solidFill>
                  <a:srgbClr val="0067AC"/>
                </a:solidFill>
              </a:rPr>
              <a:t>2080-2099 minus1980-1999</a:t>
            </a:r>
          </a:p>
        </p:txBody>
      </p:sp>
      <p:sp>
        <p:nvSpPr>
          <p:cNvPr id="63494" name="TextBox 5"/>
          <p:cNvSpPr txBox="1">
            <a:spLocks noChangeArrowheads="1"/>
          </p:cNvSpPr>
          <p:nvPr/>
        </p:nvSpPr>
        <p:spPr bwMode="auto">
          <a:xfrm>
            <a:off x="2003426" y="2740866"/>
            <a:ext cx="712787" cy="338138"/>
          </a:xfrm>
          <a:prstGeom prst="rect">
            <a:avLst/>
          </a:prstGeom>
          <a:solidFill>
            <a:srgbClr val="FFFFFF"/>
          </a:solidFill>
          <a:ln w="9525">
            <a:solidFill>
              <a:schemeClr val="bg1"/>
            </a:solidFill>
            <a:miter lim="800000"/>
            <a:headEnd/>
            <a:tailEnd/>
          </a:ln>
        </p:spPr>
        <p:txBody>
          <a:bodyPr>
            <a:prstTxWarp prst="textNoShape">
              <a:avLst/>
            </a:prstTxWarp>
            <a:spAutoFit/>
          </a:bodyPr>
          <a:lstStyle/>
          <a:p>
            <a:pPr algn="ctr"/>
            <a:r>
              <a:rPr lang="en-US" sz="1600"/>
              <a:t>7.2</a:t>
            </a:r>
            <a:r>
              <a:rPr lang="en-US" sz="1600" baseline="30000"/>
              <a:t>o</a:t>
            </a:r>
            <a:r>
              <a:rPr lang="en-US" sz="1600"/>
              <a:t>F</a:t>
            </a:r>
          </a:p>
        </p:txBody>
      </p:sp>
      <p:sp>
        <p:nvSpPr>
          <p:cNvPr id="63495" name="TextBox 6"/>
          <p:cNvSpPr txBox="1">
            <a:spLocks noChangeArrowheads="1"/>
          </p:cNvSpPr>
          <p:nvPr/>
        </p:nvSpPr>
        <p:spPr bwMode="auto">
          <a:xfrm>
            <a:off x="2716213" y="3318180"/>
            <a:ext cx="712787" cy="338137"/>
          </a:xfrm>
          <a:prstGeom prst="rect">
            <a:avLst/>
          </a:prstGeom>
          <a:solidFill>
            <a:srgbClr val="FFFFFF"/>
          </a:solidFill>
          <a:ln w="9525">
            <a:solidFill>
              <a:schemeClr val="bg1"/>
            </a:solidFill>
            <a:miter lim="800000"/>
            <a:headEnd/>
            <a:tailEnd/>
          </a:ln>
        </p:spPr>
        <p:txBody>
          <a:bodyPr>
            <a:prstTxWarp prst="textNoShape">
              <a:avLst/>
            </a:prstTxWarp>
            <a:spAutoFit/>
          </a:bodyPr>
          <a:lstStyle/>
          <a:p>
            <a:pPr algn="ctr"/>
            <a:r>
              <a:rPr lang="en-US" sz="1600"/>
              <a:t>6.3</a:t>
            </a:r>
            <a:r>
              <a:rPr lang="en-US" sz="1600" baseline="30000"/>
              <a:t>o</a:t>
            </a:r>
            <a:r>
              <a:rPr lang="en-US" sz="1600"/>
              <a:t>F</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4514" name="Picture 2" descr="JJA Temp"/>
          <p:cNvPicPr>
            <a:picLocks noChangeAspect="1" noChangeArrowheads="1"/>
          </p:cNvPicPr>
          <p:nvPr/>
        </p:nvPicPr>
        <p:blipFill>
          <a:blip r:embed="rId3"/>
          <a:srcRect/>
          <a:stretch>
            <a:fillRect/>
          </a:stretch>
        </p:blipFill>
        <p:spPr bwMode="auto">
          <a:xfrm>
            <a:off x="0" y="1158925"/>
            <a:ext cx="9144000" cy="5699075"/>
          </a:xfrm>
          <a:prstGeom prst="rect">
            <a:avLst/>
          </a:prstGeom>
          <a:noFill/>
          <a:ln w="9525">
            <a:noFill/>
            <a:miter lim="800000"/>
            <a:headEnd/>
            <a:tailEnd/>
          </a:ln>
        </p:spPr>
      </p:pic>
      <p:sp>
        <p:nvSpPr>
          <p:cNvPr id="64515" name="TextBox 2"/>
          <p:cNvSpPr txBox="1">
            <a:spLocks noChangeArrowheads="1"/>
          </p:cNvSpPr>
          <p:nvPr/>
        </p:nvSpPr>
        <p:spPr bwMode="auto">
          <a:xfrm>
            <a:off x="7620000" y="6629400"/>
            <a:ext cx="1524000" cy="307975"/>
          </a:xfrm>
          <a:prstGeom prst="rect">
            <a:avLst/>
          </a:prstGeom>
          <a:noFill/>
          <a:ln w="9525">
            <a:noFill/>
            <a:miter lim="800000"/>
            <a:headEnd/>
            <a:tailEnd/>
          </a:ln>
        </p:spPr>
        <p:txBody>
          <a:bodyPr>
            <a:prstTxWarp prst="textNoShape">
              <a:avLst/>
            </a:prstTxWarp>
            <a:spAutoFit/>
          </a:bodyPr>
          <a:lstStyle/>
          <a:p>
            <a:r>
              <a:rPr lang="en-US" sz="1400"/>
              <a:t>IPCC 2007</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6562" name="Picture 1" descr="JJA temp US.tiff"/>
          <p:cNvPicPr>
            <a:picLocks noChangeAspect="1"/>
          </p:cNvPicPr>
          <p:nvPr/>
        </p:nvPicPr>
        <p:blipFill>
          <a:blip r:embed="rId2"/>
          <a:srcRect/>
          <a:stretch>
            <a:fillRect/>
          </a:stretch>
        </p:blipFill>
        <p:spPr bwMode="auto">
          <a:xfrm>
            <a:off x="0" y="1183256"/>
            <a:ext cx="4931873" cy="4772274"/>
          </a:xfrm>
          <a:prstGeom prst="rect">
            <a:avLst/>
          </a:prstGeom>
          <a:noFill/>
          <a:ln w="9525">
            <a:noFill/>
            <a:miter lim="800000"/>
            <a:headEnd/>
            <a:tailEnd/>
          </a:ln>
        </p:spPr>
      </p:pic>
      <p:pic>
        <p:nvPicPr>
          <p:cNvPr id="66563" name="Picture 2" descr="temp scale.tiff"/>
          <p:cNvPicPr>
            <a:picLocks noChangeAspect="1"/>
          </p:cNvPicPr>
          <p:nvPr/>
        </p:nvPicPr>
        <p:blipFill>
          <a:blip r:embed="rId3"/>
          <a:srcRect/>
          <a:stretch>
            <a:fillRect/>
          </a:stretch>
        </p:blipFill>
        <p:spPr bwMode="auto">
          <a:xfrm>
            <a:off x="0" y="5955530"/>
            <a:ext cx="5984875" cy="902470"/>
          </a:xfrm>
          <a:prstGeom prst="rect">
            <a:avLst/>
          </a:prstGeom>
          <a:noFill/>
          <a:ln w="9525">
            <a:noFill/>
            <a:miter lim="800000"/>
            <a:headEnd/>
            <a:tailEnd/>
          </a:ln>
        </p:spPr>
      </p:pic>
      <p:sp>
        <p:nvSpPr>
          <p:cNvPr id="66566" name="TextBox 5"/>
          <p:cNvSpPr txBox="1">
            <a:spLocks noChangeArrowheads="1"/>
          </p:cNvSpPr>
          <p:nvPr/>
        </p:nvSpPr>
        <p:spPr bwMode="auto">
          <a:xfrm>
            <a:off x="1908175" y="2952547"/>
            <a:ext cx="733425" cy="338137"/>
          </a:xfrm>
          <a:prstGeom prst="rect">
            <a:avLst/>
          </a:prstGeom>
          <a:solidFill>
            <a:srgbClr val="FFFFFF"/>
          </a:solidFill>
          <a:ln w="9525">
            <a:solidFill>
              <a:schemeClr val="bg1"/>
            </a:solidFill>
            <a:miter lim="800000"/>
            <a:headEnd/>
            <a:tailEnd/>
          </a:ln>
        </p:spPr>
        <p:txBody>
          <a:bodyPr>
            <a:prstTxWarp prst="textNoShape">
              <a:avLst/>
            </a:prstTxWarp>
            <a:spAutoFit/>
          </a:bodyPr>
          <a:lstStyle/>
          <a:p>
            <a:pPr algn="ctr"/>
            <a:r>
              <a:rPr lang="en-US" sz="1600"/>
              <a:t>4.5</a:t>
            </a:r>
            <a:r>
              <a:rPr lang="en-US" sz="1600" baseline="30000"/>
              <a:t>o</a:t>
            </a:r>
            <a:r>
              <a:rPr lang="en-US" sz="1600"/>
              <a:t>F</a:t>
            </a:r>
          </a:p>
        </p:txBody>
      </p:sp>
      <p:sp>
        <p:nvSpPr>
          <p:cNvPr id="66567" name="TextBox 6"/>
          <p:cNvSpPr txBox="1">
            <a:spLocks noChangeArrowheads="1"/>
          </p:cNvSpPr>
          <p:nvPr/>
        </p:nvSpPr>
        <p:spPr bwMode="auto">
          <a:xfrm>
            <a:off x="2641600" y="3516595"/>
            <a:ext cx="696912" cy="338138"/>
          </a:xfrm>
          <a:prstGeom prst="rect">
            <a:avLst/>
          </a:prstGeom>
          <a:solidFill>
            <a:srgbClr val="FFFFFF"/>
          </a:solidFill>
          <a:ln w="9525">
            <a:solidFill>
              <a:schemeClr val="bg1"/>
            </a:solidFill>
            <a:miter lim="800000"/>
            <a:headEnd/>
            <a:tailEnd/>
          </a:ln>
        </p:spPr>
        <p:txBody>
          <a:bodyPr>
            <a:prstTxWarp prst="textNoShape">
              <a:avLst/>
            </a:prstTxWarp>
            <a:spAutoFit/>
          </a:bodyPr>
          <a:lstStyle/>
          <a:p>
            <a:pPr algn="ctr"/>
            <a:r>
              <a:rPr lang="en-US" sz="1600" dirty="0"/>
              <a:t>5.4</a:t>
            </a:r>
            <a:r>
              <a:rPr lang="en-US" sz="1600" baseline="30000" dirty="0"/>
              <a:t>o</a:t>
            </a:r>
            <a:r>
              <a:rPr lang="en-US" sz="1600" dirty="0"/>
              <a:t>F</a:t>
            </a:r>
          </a:p>
        </p:txBody>
      </p:sp>
      <p:sp>
        <p:nvSpPr>
          <p:cNvPr id="8" name="TextBox 3"/>
          <p:cNvSpPr txBox="1">
            <a:spLocks noChangeArrowheads="1"/>
          </p:cNvSpPr>
          <p:nvPr/>
        </p:nvSpPr>
        <p:spPr bwMode="auto">
          <a:xfrm>
            <a:off x="5412729" y="1504137"/>
            <a:ext cx="3439981" cy="830997"/>
          </a:xfrm>
          <a:prstGeom prst="rect">
            <a:avLst/>
          </a:prstGeom>
          <a:noFill/>
          <a:ln w="9525">
            <a:noFill/>
            <a:miter lim="800000"/>
            <a:headEnd/>
            <a:tailEnd/>
          </a:ln>
        </p:spPr>
        <p:txBody>
          <a:bodyPr wrap="square">
            <a:prstTxWarp prst="textNoShape">
              <a:avLst/>
            </a:prstTxWarp>
            <a:spAutoFit/>
          </a:bodyPr>
          <a:lstStyle/>
          <a:p>
            <a:pPr algn="ctr"/>
            <a:r>
              <a:rPr lang="en-US" sz="2400" b="1" dirty="0" smtClean="0">
                <a:solidFill>
                  <a:srgbClr val="0067AC"/>
                </a:solidFill>
              </a:rPr>
              <a:t>June-July-August  </a:t>
            </a:r>
            <a:r>
              <a:rPr lang="en-US" sz="2400" b="1" dirty="0">
                <a:solidFill>
                  <a:srgbClr val="0067AC"/>
                </a:solidFill>
              </a:rPr>
              <a:t>Temperature Change</a:t>
            </a:r>
          </a:p>
        </p:txBody>
      </p:sp>
      <p:sp>
        <p:nvSpPr>
          <p:cNvPr id="9" name="TextBox 4"/>
          <p:cNvSpPr txBox="1">
            <a:spLocks noChangeArrowheads="1"/>
          </p:cNvSpPr>
          <p:nvPr/>
        </p:nvSpPr>
        <p:spPr bwMode="auto">
          <a:xfrm>
            <a:off x="5412729" y="4361850"/>
            <a:ext cx="3242707" cy="707886"/>
          </a:xfrm>
          <a:prstGeom prst="rect">
            <a:avLst/>
          </a:prstGeom>
          <a:noFill/>
          <a:ln w="9525">
            <a:noFill/>
            <a:miter lim="800000"/>
            <a:headEnd/>
            <a:tailEnd/>
          </a:ln>
        </p:spPr>
        <p:txBody>
          <a:bodyPr wrap="square">
            <a:prstTxWarp prst="textNoShape">
              <a:avLst/>
            </a:prstTxWarp>
            <a:spAutoFit/>
          </a:bodyPr>
          <a:lstStyle/>
          <a:p>
            <a:pPr algn="ctr"/>
            <a:r>
              <a:rPr lang="en-US" sz="2000" b="1" dirty="0">
                <a:solidFill>
                  <a:srgbClr val="0067AC"/>
                </a:solidFill>
              </a:rPr>
              <a:t>A1B Emission Scenario</a:t>
            </a:r>
          </a:p>
          <a:p>
            <a:pPr algn="ctr"/>
            <a:r>
              <a:rPr lang="en-US" sz="2000" b="1" dirty="0">
                <a:solidFill>
                  <a:srgbClr val="0067AC"/>
                </a:solidFill>
              </a:rPr>
              <a:t>2080-2099 minus1980-1999</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6562" name="Picture 1" descr="JJA temp US.tiff"/>
          <p:cNvPicPr>
            <a:picLocks noChangeAspect="1"/>
          </p:cNvPicPr>
          <p:nvPr/>
        </p:nvPicPr>
        <p:blipFill>
          <a:blip r:embed="rId2"/>
          <a:srcRect/>
          <a:stretch>
            <a:fillRect/>
          </a:stretch>
        </p:blipFill>
        <p:spPr bwMode="auto">
          <a:xfrm>
            <a:off x="0" y="1183256"/>
            <a:ext cx="4931873" cy="4772274"/>
          </a:xfrm>
          <a:prstGeom prst="rect">
            <a:avLst/>
          </a:prstGeom>
          <a:noFill/>
          <a:ln w="9525">
            <a:noFill/>
            <a:miter lim="800000"/>
            <a:headEnd/>
            <a:tailEnd/>
          </a:ln>
        </p:spPr>
      </p:pic>
      <p:pic>
        <p:nvPicPr>
          <p:cNvPr id="66563" name="Picture 2" descr="temp scale.tiff"/>
          <p:cNvPicPr>
            <a:picLocks noChangeAspect="1"/>
          </p:cNvPicPr>
          <p:nvPr/>
        </p:nvPicPr>
        <p:blipFill>
          <a:blip r:embed="rId3"/>
          <a:srcRect/>
          <a:stretch>
            <a:fillRect/>
          </a:stretch>
        </p:blipFill>
        <p:spPr bwMode="auto">
          <a:xfrm>
            <a:off x="0" y="5955530"/>
            <a:ext cx="5984875" cy="902470"/>
          </a:xfrm>
          <a:prstGeom prst="rect">
            <a:avLst/>
          </a:prstGeom>
          <a:noFill/>
          <a:ln w="9525">
            <a:noFill/>
            <a:miter lim="800000"/>
            <a:headEnd/>
            <a:tailEnd/>
          </a:ln>
        </p:spPr>
      </p:pic>
      <p:sp>
        <p:nvSpPr>
          <p:cNvPr id="66566" name="TextBox 5"/>
          <p:cNvSpPr txBox="1">
            <a:spLocks noChangeArrowheads="1"/>
          </p:cNvSpPr>
          <p:nvPr/>
        </p:nvSpPr>
        <p:spPr bwMode="auto">
          <a:xfrm>
            <a:off x="1908175" y="2952547"/>
            <a:ext cx="733425" cy="338137"/>
          </a:xfrm>
          <a:prstGeom prst="rect">
            <a:avLst/>
          </a:prstGeom>
          <a:solidFill>
            <a:srgbClr val="FFFFFF"/>
          </a:solidFill>
          <a:ln w="9525">
            <a:solidFill>
              <a:schemeClr val="bg1"/>
            </a:solidFill>
            <a:miter lim="800000"/>
            <a:headEnd/>
            <a:tailEnd/>
          </a:ln>
        </p:spPr>
        <p:txBody>
          <a:bodyPr>
            <a:prstTxWarp prst="textNoShape">
              <a:avLst/>
            </a:prstTxWarp>
            <a:spAutoFit/>
          </a:bodyPr>
          <a:lstStyle/>
          <a:p>
            <a:pPr algn="ctr"/>
            <a:r>
              <a:rPr lang="en-US" sz="1600"/>
              <a:t>4.5</a:t>
            </a:r>
            <a:r>
              <a:rPr lang="en-US" sz="1600" baseline="30000"/>
              <a:t>o</a:t>
            </a:r>
            <a:r>
              <a:rPr lang="en-US" sz="1600"/>
              <a:t>F</a:t>
            </a:r>
          </a:p>
        </p:txBody>
      </p:sp>
      <p:sp>
        <p:nvSpPr>
          <p:cNvPr id="66567" name="TextBox 6"/>
          <p:cNvSpPr txBox="1">
            <a:spLocks noChangeArrowheads="1"/>
          </p:cNvSpPr>
          <p:nvPr/>
        </p:nvSpPr>
        <p:spPr bwMode="auto">
          <a:xfrm>
            <a:off x="2641600" y="3516595"/>
            <a:ext cx="696912" cy="338138"/>
          </a:xfrm>
          <a:prstGeom prst="rect">
            <a:avLst/>
          </a:prstGeom>
          <a:solidFill>
            <a:srgbClr val="FFFFFF"/>
          </a:solidFill>
          <a:ln w="9525">
            <a:solidFill>
              <a:schemeClr val="bg1"/>
            </a:solidFill>
            <a:miter lim="800000"/>
            <a:headEnd/>
            <a:tailEnd/>
          </a:ln>
        </p:spPr>
        <p:txBody>
          <a:bodyPr>
            <a:prstTxWarp prst="textNoShape">
              <a:avLst/>
            </a:prstTxWarp>
            <a:spAutoFit/>
          </a:bodyPr>
          <a:lstStyle/>
          <a:p>
            <a:pPr algn="ctr"/>
            <a:r>
              <a:rPr lang="en-US" sz="1600" dirty="0"/>
              <a:t>5.4</a:t>
            </a:r>
            <a:r>
              <a:rPr lang="en-US" sz="1600" baseline="30000" dirty="0"/>
              <a:t>o</a:t>
            </a:r>
            <a:r>
              <a:rPr lang="en-US" sz="1600" dirty="0"/>
              <a:t>F</a:t>
            </a:r>
          </a:p>
        </p:txBody>
      </p:sp>
      <p:sp>
        <p:nvSpPr>
          <p:cNvPr id="8" name="TextBox 3"/>
          <p:cNvSpPr txBox="1">
            <a:spLocks noChangeArrowheads="1"/>
          </p:cNvSpPr>
          <p:nvPr/>
        </p:nvSpPr>
        <p:spPr bwMode="auto">
          <a:xfrm>
            <a:off x="5412729" y="1504137"/>
            <a:ext cx="3439981" cy="830997"/>
          </a:xfrm>
          <a:prstGeom prst="rect">
            <a:avLst/>
          </a:prstGeom>
          <a:noFill/>
          <a:ln w="9525">
            <a:noFill/>
            <a:miter lim="800000"/>
            <a:headEnd/>
            <a:tailEnd/>
          </a:ln>
        </p:spPr>
        <p:txBody>
          <a:bodyPr wrap="square">
            <a:prstTxWarp prst="textNoShape">
              <a:avLst/>
            </a:prstTxWarp>
            <a:spAutoFit/>
          </a:bodyPr>
          <a:lstStyle/>
          <a:p>
            <a:pPr algn="ctr"/>
            <a:r>
              <a:rPr lang="en-US" sz="2400" b="1" dirty="0" smtClean="0">
                <a:solidFill>
                  <a:srgbClr val="0067AC"/>
                </a:solidFill>
              </a:rPr>
              <a:t>June-July-August  </a:t>
            </a:r>
            <a:r>
              <a:rPr lang="en-US" sz="2400" b="1" dirty="0">
                <a:solidFill>
                  <a:srgbClr val="0067AC"/>
                </a:solidFill>
              </a:rPr>
              <a:t>Temperature Change</a:t>
            </a:r>
          </a:p>
        </p:txBody>
      </p:sp>
      <p:sp>
        <p:nvSpPr>
          <p:cNvPr id="9" name="TextBox 4"/>
          <p:cNvSpPr txBox="1">
            <a:spLocks noChangeArrowheads="1"/>
          </p:cNvSpPr>
          <p:nvPr/>
        </p:nvSpPr>
        <p:spPr bwMode="auto">
          <a:xfrm>
            <a:off x="5412729" y="4361850"/>
            <a:ext cx="3242707" cy="707886"/>
          </a:xfrm>
          <a:prstGeom prst="rect">
            <a:avLst/>
          </a:prstGeom>
          <a:noFill/>
          <a:ln w="9525">
            <a:noFill/>
            <a:miter lim="800000"/>
            <a:headEnd/>
            <a:tailEnd/>
          </a:ln>
        </p:spPr>
        <p:txBody>
          <a:bodyPr wrap="square">
            <a:prstTxWarp prst="textNoShape">
              <a:avLst/>
            </a:prstTxWarp>
            <a:spAutoFit/>
          </a:bodyPr>
          <a:lstStyle/>
          <a:p>
            <a:pPr algn="ctr"/>
            <a:r>
              <a:rPr lang="en-US" sz="2000" b="1" dirty="0">
                <a:solidFill>
                  <a:srgbClr val="0067AC"/>
                </a:solidFill>
              </a:rPr>
              <a:t>A1B Emission Scenario</a:t>
            </a:r>
          </a:p>
          <a:p>
            <a:pPr algn="ctr"/>
            <a:r>
              <a:rPr lang="en-US" sz="2000" b="1" dirty="0">
                <a:solidFill>
                  <a:srgbClr val="0067AC"/>
                </a:solidFill>
              </a:rPr>
              <a:t>2080-2099 minus1980-1999</a:t>
            </a:r>
          </a:p>
        </p:txBody>
      </p:sp>
      <p:sp>
        <p:nvSpPr>
          <p:cNvPr id="10" name="TextBox 7"/>
          <p:cNvSpPr txBox="1">
            <a:spLocks noChangeArrowheads="1"/>
          </p:cNvSpPr>
          <p:nvPr/>
        </p:nvSpPr>
        <p:spPr bwMode="auto">
          <a:xfrm>
            <a:off x="2437606" y="4792662"/>
            <a:ext cx="2438400" cy="830263"/>
          </a:xfrm>
          <a:prstGeom prst="rect">
            <a:avLst/>
          </a:prstGeom>
          <a:solidFill>
            <a:schemeClr val="bg1"/>
          </a:solidFill>
          <a:ln w="9525">
            <a:noFill/>
            <a:miter lim="800000"/>
            <a:headEnd/>
            <a:tailEnd/>
          </a:ln>
        </p:spPr>
        <p:txBody>
          <a:bodyPr>
            <a:prstTxWarp prst="textNoShape">
              <a:avLst/>
            </a:prstTxWarp>
            <a:spAutoFit/>
          </a:bodyPr>
          <a:lstStyle/>
          <a:p>
            <a:r>
              <a:rPr lang="en-US" dirty="0"/>
              <a:t>Not the direction of current trends</a:t>
            </a:r>
          </a:p>
        </p:txBody>
      </p:sp>
      <p:cxnSp>
        <p:nvCxnSpPr>
          <p:cNvPr id="11" name="Straight Arrow Connector 9"/>
          <p:cNvCxnSpPr>
            <a:cxnSpLocks noChangeShapeType="1"/>
          </p:cNvCxnSpPr>
          <p:nvPr/>
        </p:nvCxnSpPr>
        <p:spPr bwMode="auto">
          <a:xfrm rot="5400000" flipH="1" flipV="1">
            <a:off x="1773239" y="4129882"/>
            <a:ext cx="1325563" cy="1"/>
          </a:xfrm>
          <a:prstGeom prst="straightConnector1">
            <a:avLst/>
          </a:prstGeom>
          <a:noFill/>
          <a:ln w="57150">
            <a:solidFill>
              <a:schemeClr val="bg1"/>
            </a:solidFill>
            <a:round/>
            <a:headEnd/>
            <a:tailEnd type="arrow" w="med" len="med"/>
          </a:ln>
        </p:spPr>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Title 1"/>
          <p:cNvSpPr txBox="1">
            <a:spLocks/>
          </p:cNvSpPr>
          <p:nvPr/>
        </p:nvSpPr>
        <p:spPr bwMode="auto">
          <a:xfrm>
            <a:off x="0" y="2728883"/>
            <a:ext cx="4876800" cy="609600"/>
          </a:xfrm>
          <a:prstGeom prst="rect">
            <a:avLst/>
          </a:prstGeom>
          <a:noFill/>
          <a:ln w="9525">
            <a:noFill/>
            <a:miter lim="800000"/>
            <a:headEnd/>
            <a:tailEnd/>
          </a:ln>
        </p:spPr>
        <p:txBody>
          <a:bodyPr anchor="ctr">
            <a:prstTxWarp prst="textNoShape">
              <a:avLst/>
            </a:prstTxWarp>
          </a:bodyPr>
          <a:lstStyle/>
          <a:p>
            <a:pPr algn="ctr"/>
            <a:r>
              <a:rPr lang="en-US" sz="2400" dirty="0">
                <a:solidFill>
                  <a:srgbClr val="0067AC"/>
                </a:solidFill>
                <a:ea typeface="Arial" pitchFamily="29" charset="0"/>
                <a:cs typeface="Arial" pitchFamily="29" charset="0"/>
              </a:rPr>
              <a:t>Number of Days Over 100</a:t>
            </a:r>
            <a:r>
              <a:rPr lang="en-US" sz="2400" b="1" dirty="0">
                <a:solidFill>
                  <a:srgbClr val="0067AC"/>
                </a:solidFill>
              </a:rPr>
              <a:t>º</a:t>
            </a:r>
            <a:r>
              <a:rPr lang="en-US" sz="2400" dirty="0">
                <a:solidFill>
                  <a:srgbClr val="0067AC"/>
                </a:solidFill>
              </a:rPr>
              <a:t>F</a:t>
            </a:r>
            <a:endParaRPr lang="en-US" sz="2400" dirty="0">
              <a:solidFill>
                <a:srgbClr val="0067AC"/>
              </a:solidFill>
              <a:ea typeface="Arial" pitchFamily="29" charset="0"/>
              <a:cs typeface="Arial" pitchFamily="29" charset="0"/>
            </a:endParaRPr>
          </a:p>
        </p:txBody>
      </p:sp>
      <p:sp>
        <p:nvSpPr>
          <p:cNvPr id="46083" name="TextBox 6"/>
          <p:cNvSpPr txBox="1">
            <a:spLocks noChangeArrowheads="1"/>
          </p:cNvSpPr>
          <p:nvPr/>
        </p:nvSpPr>
        <p:spPr bwMode="auto">
          <a:xfrm>
            <a:off x="241301" y="1343888"/>
            <a:ext cx="4729162" cy="1384995"/>
          </a:xfrm>
          <a:prstGeom prst="rect">
            <a:avLst/>
          </a:prstGeom>
          <a:noFill/>
          <a:ln w="9525">
            <a:noFill/>
            <a:miter lim="800000"/>
            <a:headEnd/>
            <a:tailEnd/>
          </a:ln>
        </p:spPr>
        <p:txBody>
          <a:bodyPr wrap="square">
            <a:prstTxWarp prst="textNoShape">
              <a:avLst/>
            </a:prstTxWarp>
            <a:spAutoFit/>
          </a:bodyPr>
          <a:lstStyle/>
          <a:p>
            <a:pPr>
              <a:defRPr/>
            </a:pPr>
            <a:r>
              <a:rPr lang="en-US" sz="2800" b="1" dirty="0">
                <a:solidFill>
                  <a:srgbClr val="0067AC"/>
                </a:solidFill>
                <a:effectLst>
                  <a:outerShdw blurRad="38100" dist="38100" dir="2700000" algn="tl">
                    <a:srgbClr val="DDDDDD"/>
                  </a:outerShdw>
                </a:effectLst>
                <a:latin typeface="Arial" pitchFamily="-107" charset="0"/>
                <a:ea typeface="Arial" pitchFamily="-107" charset="0"/>
                <a:cs typeface="Arial" pitchFamily="-107" charset="0"/>
              </a:rPr>
              <a:t>Increases in very high temperatures will have </a:t>
            </a:r>
          </a:p>
          <a:p>
            <a:pPr>
              <a:defRPr/>
            </a:pPr>
            <a:r>
              <a:rPr lang="en-US" sz="2800" b="1" dirty="0">
                <a:solidFill>
                  <a:srgbClr val="0067AC"/>
                </a:solidFill>
                <a:effectLst>
                  <a:outerShdw blurRad="38100" dist="38100" dir="2700000" algn="tl">
                    <a:srgbClr val="DDDDDD"/>
                  </a:outerShdw>
                </a:effectLst>
                <a:latin typeface="Arial" pitchFamily="-107" charset="0"/>
                <a:ea typeface="Arial" pitchFamily="-107" charset="0"/>
                <a:cs typeface="Arial" pitchFamily="-107" charset="0"/>
              </a:rPr>
              <a:t>wide-ranging effects</a:t>
            </a:r>
            <a:endParaRPr lang="en-US" sz="2800" dirty="0">
              <a:solidFill>
                <a:srgbClr val="0067AC"/>
              </a:solidFill>
              <a:effectLst>
                <a:outerShdw blurRad="38100" dist="38100" dir="2700000" algn="tl">
                  <a:srgbClr val="DDDDDD"/>
                </a:outerShdw>
              </a:effectLst>
              <a:latin typeface="Arial" pitchFamily="-107" charset="0"/>
              <a:ea typeface="Arial" pitchFamily="-107" charset="0"/>
              <a:cs typeface="Arial" pitchFamily="-107" charset="0"/>
            </a:endParaRPr>
          </a:p>
        </p:txBody>
      </p:sp>
      <p:pic>
        <p:nvPicPr>
          <p:cNvPr id="53252" name="Picture 6" descr="days-over-100-legend.jpg"/>
          <p:cNvPicPr>
            <a:picLocks noChangeAspect="1"/>
          </p:cNvPicPr>
          <p:nvPr/>
        </p:nvPicPr>
        <p:blipFill>
          <a:blip r:embed="rId3"/>
          <a:srcRect l="7813" t="14243" r="7603" b="14243"/>
          <a:stretch>
            <a:fillRect/>
          </a:stretch>
        </p:blipFill>
        <p:spPr bwMode="auto">
          <a:xfrm>
            <a:off x="304800" y="6122007"/>
            <a:ext cx="4343400" cy="545992"/>
          </a:xfrm>
          <a:prstGeom prst="rect">
            <a:avLst/>
          </a:prstGeom>
          <a:noFill/>
          <a:ln w="9525">
            <a:noFill/>
            <a:miter lim="800000"/>
            <a:headEnd/>
            <a:tailEnd/>
          </a:ln>
        </p:spPr>
      </p:pic>
      <p:pic>
        <p:nvPicPr>
          <p:cNvPr id="53253" name="Picture 8" descr="days-over-100-1961-1979.png"/>
          <p:cNvPicPr>
            <a:picLocks noChangeAspect="1"/>
          </p:cNvPicPr>
          <p:nvPr/>
        </p:nvPicPr>
        <p:blipFill>
          <a:blip r:embed="rId4"/>
          <a:srcRect/>
          <a:stretch>
            <a:fillRect/>
          </a:stretch>
        </p:blipFill>
        <p:spPr bwMode="auto">
          <a:xfrm>
            <a:off x="1114170" y="3793541"/>
            <a:ext cx="3229230" cy="2152820"/>
          </a:xfrm>
          <a:prstGeom prst="rect">
            <a:avLst/>
          </a:prstGeom>
          <a:noFill/>
          <a:ln w="9525">
            <a:noFill/>
            <a:miter lim="800000"/>
            <a:headEnd/>
            <a:tailEnd/>
          </a:ln>
        </p:spPr>
      </p:pic>
      <p:sp>
        <p:nvSpPr>
          <p:cNvPr id="53254" name="TextBox 9"/>
          <p:cNvSpPr txBox="1">
            <a:spLocks noChangeArrowheads="1"/>
          </p:cNvSpPr>
          <p:nvPr/>
        </p:nvSpPr>
        <p:spPr bwMode="auto">
          <a:xfrm>
            <a:off x="685800" y="3454987"/>
            <a:ext cx="3657600" cy="338554"/>
          </a:xfrm>
          <a:prstGeom prst="rect">
            <a:avLst/>
          </a:prstGeom>
          <a:noFill/>
          <a:ln w="9525">
            <a:noFill/>
            <a:miter lim="800000"/>
            <a:headEnd/>
            <a:tailEnd/>
          </a:ln>
        </p:spPr>
        <p:txBody>
          <a:bodyPr>
            <a:prstTxWarp prst="textNoShape">
              <a:avLst/>
            </a:prstTxWarp>
            <a:spAutoFit/>
          </a:bodyPr>
          <a:lstStyle/>
          <a:p>
            <a:pPr algn="ctr"/>
            <a:r>
              <a:rPr lang="en-US" sz="1600" dirty="0">
                <a:solidFill>
                  <a:srgbClr val="0067AC"/>
                </a:solidFill>
              </a:rPr>
              <a:t>Recent Past, 1961-1979</a:t>
            </a:r>
          </a:p>
        </p:txBody>
      </p:sp>
      <p:pic>
        <p:nvPicPr>
          <p:cNvPr id="53255" name="Picture 10" descr="days-over-1001=2080-2099.png"/>
          <p:cNvPicPr>
            <a:picLocks noChangeAspect="1"/>
          </p:cNvPicPr>
          <p:nvPr/>
        </p:nvPicPr>
        <p:blipFill>
          <a:blip r:embed="rId5"/>
          <a:srcRect/>
          <a:stretch>
            <a:fillRect/>
          </a:stretch>
        </p:blipFill>
        <p:spPr bwMode="auto">
          <a:xfrm>
            <a:off x="4970463" y="1782733"/>
            <a:ext cx="4092575" cy="2681287"/>
          </a:xfrm>
          <a:prstGeom prst="rect">
            <a:avLst/>
          </a:prstGeom>
          <a:noFill/>
          <a:ln w="9525">
            <a:noFill/>
            <a:miter lim="800000"/>
            <a:headEnd/>
            <a:tailEnd/>
          </a:ln>
        </p:spPr>
      </p:pic>
      <p:sp>
        <p:nvSpPr>
          <p:cNvPr id="53256" name="TextBox 11"/>
          <p:cNvSpPr txBox="1">
            <a:spLocks noChangeArrowheads="1"/>
          </p:cNvSpPr>
          <p:nvPr/>
        </p:nvSpPr>
        <p:spPr bwMode="auto">
          <a:xfrm>
            <a:off x="4872038" y="1444179"/>
            <a:ext cx="4191000" cy="338554"/>
          </a:xfrm>
          <a:prstGeom prst="rect">
            <a:avLst/>
          </a:prstGeom>
          <a:noFill/>
          <a:ln w="9525">
            <a:noFill/>
            <a:miter lim="800000"/>
            <a:headEnd/>
            <a:tailEnd/>
          </a:ln>
        </p:spPr>
        <p:txBody>
          <a:bodyPr>
            <a:prstTxWarp prst="textNoShape">
              <a:avLst/>
            </a:prstTxWarp>
            <a:spAutoFit/>
          </a:bodyPr>
          <a:lstStyle/>
          <a:p>
            <a:pPr algn="ctr"/>
            <a:r>
              <a:rPr lang="en-US" sz="1600" dirty="0">
                <a:solidFill>
                  <a:srgbClr val="0067AC"/>
                </a:solidFill>
              </a:rPr>
              <a:t>Higher Emissions Scenario, 2080-2099</a:t>
            </a:r>
          </a:p>
        </p:txBody>
      </p:sp>
      <p:pic>
        <p:nvPicPr>
          <p:cNvPr id="53257" name="Picture 12" descr="days-over-1002080-2099.png"/>
          <p:cNvPicPr>
            <a:picLocks noChangeAspect="1"/>
          </p:cNvPicPr>
          <p:nvPr/>
        </p:nvPicPr>
        <p:blipFill>
          <a:blip r:embed="rId6"/>
          <a:srcRect/>
          <a:stretch>
            <a:fillRect/>
          </a:stretch>
        </p:blipFill>
        <p:spPr bwMode="auto">
          <a:xfrm>
            <a:off x="5782472" y="4869951"/>
            <a:ext cx="3139277" cy="1988048"/>
          </a:xfrm>
          <a:prstGeom prst="rect">
            <a:avLst/>
          </a:prstGeom>
          <a:noFill/>
          <a:ln w="9525">
            <a:noFill/>
            <a:miter lim="800000"/>
            <a:headEnd/>
            <a:tailEnd/>
          </a:ln>
        </p:spPr>
      </p:pic>
      <p:sp>
        <p:nvSpPr>
          <p:cNvPr id="53258" name="TextBox 13"/>
          <p:cNvSpPr txBox="1">
            <a:spLocks noChangeArrowheads="1"/>
          </p:cNvSpPr>
          <p:nvPr/>
        </p:nvSpPr>
        <p:spPr bwMode="auto">
          <a:xfrm>
            <a:off x="4872038" y="4464020"/>
            <a:ext cx="4191000" cy="338554"/>
          </a:xfrm>
          <a:prstGeom prst="rect">
            <a:avLst/>
          </a:prstGeom>
          <a:noFill/>
          <a:ln w="9525">
            <a:noFill/>
            <a:miter lim="800000"/>
            <a:headEnd/>
            <a:tailEnd/>
          </a:ln>
        </p:spPr>
        <p:txBody>
          <a:bodyPr>
            <a:prstTxWarp prst="textNoShape">
              <a:avLst/>
            </a:prstTxWarp>
            <a:spAutoFit/>
          </a:bodyPr>
          <a:lstStyle/>
          <a:p>
            <a:pPr algn="ctr"/>
            <a:r>
              <a:rPr lang="en-US" sz="1600" dirty="0">
                <a:solidFill>
                  <a:srgbClr val="0067AC"/>
                </a:solidFill>
              </a:rPr>
              <a:t>Lower Emissions Scenario, 2080-2099</a:t>
            </a:r>
          </a:p>
        </p:txBody>
      </p:sp>
      <p:sp>
        <p:nvSpPr>
          <p:cNvPr id="11" name="TextBox 10"/>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
        <p:nvSpPr>
          <p:cNvPr id="12" name="TextBox 11"/>
          <p:cNvSpPr txBox="1"/>
          <p:nvPr/>
        </p:nvSpPr>
        <p:spPr>
          <a:xfrm>
            <a:off x="3772699" y="3338483"/>
            <a:ext cx="1197764" cy="646331"/>
          </a:xfrm>
          <a:prstGeom prst="rect">
            <a:avLst/>
          </a:prstGeom>
          <a:solidFill>
            <a:srgbClr val="FF0000"/>
          </a:solidFill>
        </p:spPr>
        <p:txBody>
          <a:bodyPr wrap="none" rtlCol="0">
            <a:spAutoFit/>
          </a:bodyPr>
          <a:lstStyle/>
          <a:p>
            <a:pPr algn="ctr"/>
            <a:r>
              <a:rPr lang="en-US" dirty="0" smtClean="0">
                <a:solidFill>
                  <a:schemeClr val="bg1"/>
                </a:solidFill>
              </a:rPr>
              <a:t>Average:</a:t>
            </a:r>
          </a:p>
          <a:p>
            <a:pPr algn="ctr"/>
            <a:r>
              <a:rPr lang="en-US" dirty="0" smtClean="0">
                <a:solidFill>
                  <a:schemeClr val="bg1"/>
                </a:solidFill>
              </a:rPr>
              <a:t>30-60 days</a:t>
            </a:r>
            <a:endParaRPr lang="en-US" dirty="0">
              <a:solidFill>
                <a:schemeClr val="bg1"/>
              </a:solidFill>
            </a:endParaRPr>
          </a:p>
        </p:txBody>
      </p:sp>
      <p:cxnSp>
        <p:nvCxnSpPr>
          <p:cNvPr id="14" name="Straight Arrow Connector 13"/>
          <p:cNvCxnSpPr/>
          <p:nvPr/>
        </p:nvCxnSpPr>
        <p:spPr>
          <a:xfrm flipV="1">
            <a:off x="5470920" y="5577029"/>
            <a:ext cx="2037856" cy="28500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273156" y="5577029"/>
            <a:ext cx="1197764" cy="646331"/>
          </a:xfrm>
          <a:prstGeom prst="rect">
            <a:avLst/>
          </a:prstGeom>
          <a:solidFill>
            <a:srgbClr val="FF0000"/>
          </a:solidFill>
        </p:spPr>
        <p:txBody>
          <a:bodyPr wrap="none" rtlCol="0">
            <a:spAutoFit/>
          </a:bodyPr>
          <a:lstStyle/>
          <a:p>
            <a:pPr algn="ctr"/>
            <a:r>
              <a:rPr lang="en-US" dirty="0" smtClean="0">
                <a:solidFill>
                  <a:schemeClr val="bg1"/>
                </a:solidFill>
              </a:rPr>
              <a:t>Average:</a:t>
            </a:r>
          </a:p>
          <a:p>
            <a:pPr algn="ctr"/>
            <a:r>
              <a:rPr lang="en-US" dirty="0" smtClean="0">
                <a:solidFill>
                  <a:schemeClr val="bg1"/>
                </a:solidFill>
              </a:rPr>
              <a:t>10-20 days</a:t>
            </a:r>
            <a:endParaRPr lang="en-US" dirty="0">
              <a:solidFill>
                <a:schemeClr val="bg1"/>
              </a:solidFill>
            </a:endParaRPr>
          </a:p>
        </p:txBody>
      </p:sp>
      <p:cxnSp>
        <p:nvCxnSpPr>
          <p:cNvPr id="19" name="Straight Arrow Connector 18"/>
          <p:cNvCxnSpPr>
            <a:stCxn id="12" idx="3"/>
          </p:cNvCxnSpPr>
          <p:nvPr/>
        </p:nvCxnSpPr>
        <p:spPr>
          <a:xfrm flipV="1">
            <a:off x="4970463" y="2884983"/>
            <a:ext cx="2242401" cy="7766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Title 1"/>
          <p:cNvSpPr>
            <a:spLocks noGrp="1"/>
          </p:cNvSpPr>
          <p:nvPr>
            <p:ph type="title"/>
          </p:nvPr>
        </p:nvSpPr>
        <p:spPr>
          <a:xfrm>
            <a:off x="0" y="1066800"/>
            <a:ext cx="9144000" cy="914400"/>
          </a:xfrm>
        </p:spPr>
        <p:txBody>
          <a:bodyPr>
            <a:normAutofit fontScale="90000"/>
          </a:bodyPr>
          <a:lstStyle/>
          <a:p>
            <a:pPr algn="ctr" eaLnBrk="1" hangingPunct="1">
              <a:defRPr/>
            </a:pPr>
            <a:r>
              <a:rPr lang="en-US" sz="3000" b="1" dirty="0">
                <a:latin typeface="Arial" pitchFamily="-111" charset="0"/>
                <a:ea typeface="ＭＳ Ｐゴシック" pitchFamily="-111" charset="-128"/>
              </a:rPr>
              <a:t>Projected Change in Precipitation: 2081-2099</a:t>
            </a:r>
            <a:r>
              <a:rPr lang="en-US" sz="2600" b="1" dirty="0">
                <a:solidFill>
                  <a:srgbClr val="FFC000"/>
                </a:solidFill>
                <a:latin typeface="Arial" pitchFamily="-111" charset="0"/>
                <a:ea typeface="ＭＳ Ｐゴシック" pitchFamily="-111" charset="-128"/>
              </a:rPr>
              <a:t/>
            </a:r>
            <a:br>
              <a:rPr lang="en-US" sz="2600" b="1" dirty="0">
                <a:solidFill>
                  <a:srgbClr val="FFC000"/>
                </a:solidFill>
                <a:latin typeface="Arial" pitchFamily="-111" charset="0"/>
                <a:ea typeface="ＭＳ Ｐゴシック" pitchFamily="-111" charset="-128"/>
              </a:rPr>
            </a:br>
            <a:endParaRPr lang="en-US" sz="2600" b="1" dirty="0">
              <a:solidFill>
                <a:srgbClr val="FFC000"/>
              </a:solidFill>
              <a:latin typeface="Arial" pitchFamily="-111" charset="0"/>
              <a:ea typeface="ＭＳ Ｐゴシック" pitchFamily="-111" charset="-128"/>
            </a:endParaRPr>
          </a:p>
        </p:txBody>
      </p:sp>
      <p:sp>
        <p:nvSpPr>
          <p:cNvPr id="34819" name="Rectangle 4"/>
          <p:cNvSpPr>
            <a:spLocks noChangeArrowheads="1"/>
          </p:cNvSpPr>
          <p:nvPr/>
        </p:nvSpPr>
        <p:spPr bwMode="auto">
          <a:xfrm>
            <a:off x="0" y="5842198"/>
            <a:ext cx="2590800" cy="708025"/>
          </a:xfrm>
          <a:prstGeom prst="rect">
            <a:avLst/>
          </a:prstGeom>
          <a:noFill/>
          <a:ln w="9525">
            <a:noFill/>
            <a:miter lim="800000"/>
            <a:headEnd/>
            <a:tailEnd/>
          </a:ln>
        </p:spPr>
        <p:txBody>
          <a:bodyPr>
            <a:prstTxWarp prst="textNoShape">
              <a:avLst/>
            </a:prstTxWarp>
            <a:spAutoFit/>
          </a:bodyPr>
          <a:lstStyle/>
          <a:p>
            <a:pPr>
              <a:defRPr/>
            </a:pPr>
            <a:r>
              <a:rPr lang="en-US" sz="2000" dirty="0">
                <a:solidFill>
                  <a:srgbClr val="0067AC"/>
                </a:solidFill>
                <a:latin typeface="Arial" pitchFamily="-111" charset="0"/>
                <a:ea typeface="ＭＳ Ｐゴシック" pitchFamily="-111" charset="-128"/>
                <a:cs typeface="ＭＳ Ｐゴシック" pitchFamily="-111" charset="-128"/>
              </a:rPr>
              <a:t>Relative to 1960-1990</a:t>
            </a:r>
          </a:p>
        </p:txBody>
      </p:sp>
      <p:sp>
        <p:nvSpPr>
          <p:cNvPr id="55300" name="TextBox 5"/>
          <p:cNvSpPr txBox="1">
            <a:spLocks noChangeArrowheads="1"/>
          </p:cNvSpPr>
          <p:nvPr/>
        </p:nvSpPr>
        <p:spPr bwMode="auto">
          <a:xfrm>
            <a:off x="3962400" y="6172200"/>
            <a:ext cx="2133600" cy="338138"/>
          </a:xfrm>
          <a:prstGeom prst="rect">
            <a:avLst/>
          </a:prstGeom>
          <a:noFill/>
          <a:ln w="9525">
            <a:noFill/>
            <a:miter lim="800000"/>
            <a:headEnd/>
            <a:tailEnd/>
          </a:ln>
        </p:spPr>
        <p:txBody>
          <a:bodyPr>
            <a:prstTxWarp prst="textNoShape">
              <a:avLst/>
            </a:prstTxWarp>
            <a:spAutoFit/>
          </a:bodyPr>
          <a:lstStyle/>
          <a:p>
            <a:r>
              <a:rPr lang="en-US" sz="1600">
                <a:solidFill>
                  <a:srgbClr val="FF0000"/>
                </a:solidFill>
              </a:rPr>
              <a:t>NOTE: Scale Reversed</a:t>
            </a:r>
          </a:p>
        </p:txBody>
      </p:sp>
      <p:pic>
        <p:nvPicPr>
          <p:cNvPr id="55301" name="Picture 3" descr="Untitled-1.jpg"/>
          <p:cNvPicPr>
            <a:picLocks noChangeAspect="1"/>
          </p:cNvPicPr>
          <p:nvPr/>
        </p:nvPicPr>
        <p:blipFill>
          <a:blip r:embed="rId2"/>
          <a:srcRect/>
          <a:stretch>
            <a:fillRect/>
          </a:stretch>
        </p:blipFill>
        <p:spPr bwMode="auto">
          <a:xfrm>
            <a:off x="3592324" y="1738386"/>
            <a:ext cx="5551676" cy="5119613"/>
          </a:xfrm>
          <a:prstGeom prst="rect">
            <a:avLst/>
          </a:prstGeom>
          <a:noFill/>
          <a:ln w="9525">
            <a:noFill/>
            <a:miter lim="800000"/>
            <a:headEnd/>
            <a:tailEnd/>
          </a:ln>
        </p:spPr>
      </p:pic>
      <p:sp>
        <p:nvSpPr>
          <p:cNvPr id="55302" name="Rectangle 6"/>
          <p:cNvSpPr>
            <a:spLocks noChangeArrowheads="1"/>
          </p:cNvSpPr>
          <p:nvPr/>
        </p:nvSpPr>
        <p:spPr bwMode="auto">
          <a:xfrm>
            <a:off x="0" y="2416482"/>
            <a:ext cx="2590800" cy="3090077"/>
          </a:xfrm>
          <a:prstGeom prst="rect">
            <a:avLst/>
          </a:prstGeom>
          <a:noFill/>
          <a:ln w="9525">
            <a:noFill/>
            <a:miter lim="800000"/>
            <a:headEnd/>
            <a:tailEnd/>
          </a:ln>
        </p:spPr>
        <p:txBody>
          <a:bodyPr>
            <a:prstTxWarp prst="textNoShape">
              <a:avLst/>
            </a:prstTxWarp>
            <a:spAutoFit/>
          </a:bodyPr>
          <a:lstStyle/>
          <a:p>
            <a:pPr>
              <a:lnSpc>
                <a:spcPct val="90000"/>
              </a:lnSpc>
            </a:pPr>
            <a:r>
              <a:rPr lang="en-US" sz="2400" b="1" dirty="0">
                <a:solidFill>
                  <a:srgbClr val="0067AC"/>
                </a:solidFill>
              </a:rPr>
              <a:t>Midwest: Increasing winter and spring precipitation, with drier summers</a:t>
            </a:r>
          </a:p>
          <a:p>
            <a:pPr>
              <a:lnSpc>
                <a:spcPct val="90000"/>
              </a:lnSpc>
            </a:pPr>
            <a:endParaRPr lang="en-US" sz="2400" b="1" dirty="0">
              <a:solidFill>
                <a:srgbClr val="0067AC"/>
              </a:solidFill>
            </a:endParaRPr>
          </a:p>
          <a:p>
            <a:pPr>
              <a:lnSpc>
                <a:spcPct val="90000"/>
              </a:lnSpc>
            </a:pPr>
            <a:r>
              <a:rPr lang="en-US" sz="2400" b="1" dirty="0">
                <a:solidFill>
                  <a:srgbClr val="0067AC"/>
                </a:solidFill>
              </a:rPr>
              <a:t>More frequent and intense periods of heavy rainfall</a:t>
            </a:r>
          </a:p>
        </p:txBody>
      </p:sp>
      <p:sp>
        <p:nvSpPr>
          <p:cNvPr id="7" name="TextBox 6"/>
          <p:cNvSpPr txBox="1"/>
          <p:nvPr/>
        </p:nvSpPr>
        <p:spPr>
          <a:xfrm>
            <a:off x="2359356" y="5250497"/>
            <a:ext cx="1232968" cy="1477328"/>
          </a:xfrm>
          <a:prstGeom prst="rect">
            <a:avLst/>
          </a:prstGeom>
          <a:noFill/>
        </p:spPr>
        <p:txBody>
          <a:bodyPr wrap="square" rtlCol="0">
            <a:spAutoFit/>
          </a:bodyPr>
          <a:lstStyle/>
          <a:p>
            <a:r>
              <a:rPr lang="en-US" dirty="0" err="1" smtClean="0">
                <a:solidFill>
                  <a:srgbClr val="FF0000"/>
                </a:solidFill>
              </a:rPr>
              <a:t>Unstippled</a:t>
            </a:r>
            <a:r>
              <a:rPr lang="en-US" dirty="0" smtClean="0">
                <a:solidFill>
                  <a:srgbClr val="FF0000"/>
                </a:solidFill>
              </a:rPr>
              <a:t> regions indicate reduced confidence </a:t>
            </a:r>
            <a:endParaRPr lang="en-US" dirty="0">
              <a:solidFill>
                <a:srgbClr val="FF0000"/>
              </a:solidFill>
            </a:endParaRPr>
          </a:p>
        </p:txBody>
      </p:sp>
      <p:sp>
        <p:nvSpPr>
          <p:cNvPr id="8" name="TextBox 7"/>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33400" y="1143000"/>
            <a:ext cx="7772400" cy="1143000"/>
          </a:xfrm>
        </p:spPr>
        <p:txBody>
          <a:bodyPr/>
          <a:lstStyle/>
          <a:p>
            <a:pPr>
              <a:defRPr/>
            </a:pPr>
            <a:r>
              <a:rPr lang="en-US" b="1" dirty="0">
                <a:latin typeface="Arial" pitchFamily="-112" charset="0"/>
              </a:rPr>
              <a:t>Outline</a:t>
            </a:r>
            <a:endParaRPr lang="en-US" dirty="0"/>
          </a:p>
        </p:txBody>
      </p:sp>
      <p:sp>
        <p:nvSpPr>
          <p:cNvPr id="19459" name="Rectangle 3"/>
          <p:cNvSpPr>
            <a:spLocks noGrp="1" noChangeArrowheads="1"/>
          </p:cNvSpPr>
          <p:nvPr>
            <p:ph type="body" idx="1"/>
          </p:nvPr>
        </p:nvSpPr>
        <p:spPr>
          <a:xfrm>
            <a:off x="2851150" y="2057400"/>
            <a:ext cx="6096000" cy="3581400"/>
          </a:xfrm>
        </p:spPr>
        <p:txBody>
          <a:bodyPr>
            <a:normAutofit lnSpcReduction="10000"/>
          </a:bodyPr>
          <a:lstStyle/>
          <a:p>
            <a:pPr>
              <a:lnSpc>
                <a:spcPct val="90000"/>
              </a:lnSpc>
              <a:buFont typeface="Wingdings" charset="2"/>
              <a:buChar char=""/>
              <a:defRPr/>
            </a:pPr>
            <a:r>
              <a:rPr lang="en-US" sz="2800" dirty="0" smtClean="0">
                <a:solidFill>
                  <a:srgbClr val="708F24"/>
                </a:solidFill>
                <a:latin typeface="Arial" charset="0"/>
              </a:rPr>
              <a:t>Observed global changes in carbon dioxide and temperature</a:t>
            </a:r>
          </a:p>
          <a:p>
            <a:pPr>
              <a:lnSpc>
                <a:spcPct val="90000"/>
              </a:lnSpc>
              <a:buFont typeface="Wingdings" charset="2"/>
              <a:buChar char=""/>
              <a:defRPr/>
            </a:pPr>
            <a:r>
              <a:rPr lang="en-US" sz="2800" dirty="0" smtClean="0">
                <a:solidFill>
                  <a:srgbClr val="708F24"/>
                </a:solidFill>
                <a:latin typeface="Arial" charset="0"/>
              </a:rPr>
              <a:t>Projected future changes in global and US temperatures and precipitation</a:t>
            </a:r>
          </a:p>
          <a:p>
            <a:pPr>
              <a:lnSpc>
                <a:spcPct val="90000"/>
              </a:lnSpc>
              <a:buFont typeface="Wingdings" charset="2"/>
              <a:buChar char=""/>
              <a:defRPr/>
            </a:pPr>
            <a:r>
              <a:rPr lang="en-US" dirty="0" smtClean="0">
                <a:solidFill>
                  <a:srgbClr val="708F24"/>
                </a:solidFill>
                <a:latin typeface="Arial" charset="0"/>
              </a:rPr>
              <a:t>Climate </a:t>
            </a:r>
            <a:r>
              <a:rPr lang="en-US" dirty="0" smtClean="0">
                <a:solidFill>
                  <a:srgbClr val="708F24"/>
                </a:solidFill>
                <a:latin typeface="Arial" charset="0"/>
              </a:rPr>
              <a:t>change challenge to sustainability:  </a:t>
            </a:r>
            <a:r>
              <a:rPr lang="en-US" dirty="0" smtClean="0">
                <a:solidFill>
                  <a:srgbClr val="708F24"/>
                </a:solidFill>
                <a:latin typeface="Arial" charset="0"/>
              </a:rPr>
              <a:t>The Iowa</a:t>
            </a:r>
            <a:r>
              <a:rPr lang="en-US" dirty="0" smtClean="0">
                <a:solidFill>
                  <a:srgbClr val="708F24"/>
                </a:solidFill>
                <a:latin typeface="Arial" charset="0"/>
              </a:rPr>
              <a:t> example</a:t>
            </a:r>
            <a:endParaRPr lang="en-US" dirty="0" smtClean="0">
              <a:solidFill>
                <a:srgbClr val="708F24"/>
              </a:solidFill>
              <a:latin typeface="Arial" charset="0"/>
            </a:endParaRPr>
          </a:p>
          <a:p>
            <a:pPr>
              <a:lnSpc>
                <a:spcPct val="90000"/>
              </a:lnSpc>
              <a:buFont typeface="Wingdings" charset="2"/>
              <a:buChar char=""/>
              <a:defRPr/>
            </a:pPr>
            <a:r>
              <a:rPr lang="en-US" dirty="0" smtClean="0">
                <a:solidFill>
                  <a:srgbClr val="708F24"/>
                </a:solidFill>
                <a:latin typeface="Arial" charset="0"/>
              </a:rPr>
              <a:t>Projecting into the future:  You be the scientist</a:t>
            </a:r>
            <a:endParaRPr lang="en-US" sz="2800" dirty="0" smtClean="0">
              <a:solidFill>
                <a:srgbClr val="708F24"/>
              </a:solidFill>
              <a:latin typeface="Arial"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145410" name="Object 2"/>
          <p:cNvGraphicFramePr>
            <a:graphicFrameLocks noChangeAspect="1"/>
          </p:cNvGraphicFramePr>
          <p:nvPr/>
        </p:nvGraphicFramePr>
        <p:xfrm>
          <a:off x="0" y="1069818"/>
          <a:ext cx="9143999" cy="5788182"/>
        </p:xfrm>
        <a:graphic>
          <a:graphicData uri="http://schemas.openxmlformats.org/presentationml/2006/ole">
            <p:oleObj spid="_x0000_s291842" name="Document" r:id="rId3" imgW="5486400" imgH="3898900" progId="Word.Document.12">
              <p:link updateAutomatic="1"/>
            </p:oleObj>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 name="Picture 2"/>
          <p:cNvPicPr>
            <a:picLocks noChangeAspect="1"/>
          </p:cNvPicPr>
          <p:nvPr/>
        </p:nvPicPr>
        <p:blipFill>
          <a:blip r:embed="rId2"/>
          <a:stretch>
            <a:fillRect/>
          </a:stretch>
        </p:blipFill>
        <p:spPr>
          <a:xfrm>
            <a:off x="0" y="1219200"/>
            <a:ext cx="6527790" cy="5638800"/>
          </a:xfrm>
          <a:prstGeom prst="rect">
            <a:avLst/>
          </a:prstGeom>
        </p:spPr>
      </p:pic>
      <p:sp>
        <p:nvSpPr>
          <p:cNvPr id="4" name="TextBox 3"/>
          <p:cNvSpPr txBox="1"/>
          <p:nvPr/>
        </p:nvSpPr>
        <p:spPr>
          <a:xfrm>
            <a:off x="6620933" y="3232954"/>
            <a:ext cx="2523067" cy="1938992"/>
          </a:xfrm>
          <a:prstGeom prst="rect">
            <a:avLst/>
          </a:prstGeom>
          <a:noFill/>
        </p:spPr>
        <p:txBody>
          <a:bodyPr wrap="square" rtlCol="0">
            <a:spAutoFit/>
          </a:bodyPr>
          <a:lstStyle/>
          <a:p>
            <a:r>
              <a:rPr lang="en-US" sz="2400" b="1" dirty="0" smtClean="0">
                <a:solidFill>
                  <a:srgbClr val="FF0000"/>
                </a:solidFill>
              </a:rPr>
              <a:t>2010 had the highest global total precipitation in the 111 year record</a:t>
            </a:r>
            <a:endParaRPr lang="en-US" sz="2400" b="1" dirty="0">
              <a:solidFill>
                <a:srgbClr val="FF0000"/>
              </a:solidFill>
            </a:endParaRPr>
          </a:p>
        </p:txBody>
      </p:sp>
      <p:cxnSp>
        <p:nvCxnSpPr>
          <p:cNvPr id="5" name="Straight Arrow Connector 4"/>
          <p:cNvCxnSpPr/>
          <p:nvPr/>
        </p:nvCxnSpPr>
        <p:spPr>
          <a:xfrm rot="10800000">
            <a:off x="5752880" y="2369354"/>
            <a:ext cx="1587710" cy="863601"/>
          </a:xfrm>
          <a:prstGeom prst="straightConnector1">
            <a:avLst/>
          </a:prstGeom>
          <a:ln w="571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Title 1"/>
          <p:cNvSpPr>
            <a:spLocks noGrp="1"/>
          </p:cNvSpPr>
          <p:nvPr>
            <p:ph type="title"/>
          </p:nvPr>
        </p:nvSpPr>
        <p:spPr>
          <a:xfrm>
            <a:off x="468528" y="1146596"/>
            <a:ext cx="8218272" cy="1143000"/>
          </a:xfrm>
        </p:spPr>
        <p:txBody>
          <a:bodyPr>
            <a:normAutofit fontScale="90000"/>
          </a:bodyPr>
          <a:lstStyle/>
          <a:p>
            <a:pPr>
              <a:defRPr/>
            </a:pPr>
            <a:r>
              <a:rPr lang="en-US" sz="3600" b="1" dirty="0" smtClean="0">
                <a:ea typeface="ＭＳ Ｐゴシック" pitchFamily="-111" charset="-128"/>
                <a:cs typeface="ＭＳ Ｐゴシック" pitchFamily="-111" charset="-128"/>
              </a:rPr>
              <a:t>Extreme weather events become more common</a:t>
            </a:r>
          </a:p>
        </p:txBody>
      </p:sp>
      <p:sp>
        <p:nvSpPr>
          <p:cNvPr id="38915" name="Content Placeholder 2"/>
          <p:cNvSpPr>
            <a:spLocks noGrp="1"/>
          </p:cNvSpPr>
          <p:nvPr>
            <p:ph idx="1"/>
          </p:nvPr>
        </p:nvSpPr>
        <p:spPr>
          <a:xfrm>
            <a:off x="76200" y="2465798"/>
            <a:ext cx="8610600" cy="3806161"/>
          </a:xfrm>
        </p:spPr>
        <p:txBody>
          <a:bodyPr>
            <a:normAutofit/>
          </a:bodyPr>
          <a:lstStyle/>
          <a:p>
            <a:pPr>
              <a:buFont typeface="Arial" pitchFamily="-111" charset="0"/>
              <a:buChar char="•"/>
              <a:defRPr/>
            </a:pPr>
            <a:r>
              <a:rPr lang="en-US" sz="2000" b="1" dirty="0" smtClean="0">
                <a:solidFill>
                  <a:srgbClr val="708F24"/>
                </a:solidFill>
                <a:ea typeface="ＭＳ Ｐゴシック" pitchFamily="-111" charset="-128"/>
                <a:cs typeface="ＭＳ Ｐゴシック" pitchFamily="-111" charset="-128"/>
              </a:rPr>
              <a:t>Events now considered rare will become commonplace.</a:t>
            </a:r>
          </a:p>
          <a:p>
            <a:pPr>
              <a:buFont typeface="Arial" pitchFamily="-111" charset="0"/>
              <a:buChar char="•"/>
              <a:defRPr/>
            </a:pPr>
            <a:r>
              <a:rPr lang="en-US" sz="2000" b="1" dirty="0" smtClean="0">
                <a:solidFill>
                  <a:srgbClr val="708F24"/>
                </a:solidFill>
                <a:ea typeface="ＭＳ Ｐゴシック" pitchFamily="-111" charset="-128"/>
                <a:cs typeface="ＭＳ Ｐゴシック" pitchFamily="-111" charset="-128"/>
              </a:rPr>
              <a:t>Heat waves will likely become longer and more severe</a:t>
            </a:r>
          </a:p>
          <a:p>
            <a:pPr>
              <a:buFont typeface="Arial" pitchFamily="-111" charset="0"/>
              <a:buChar char="•"/>
              <a:defRPr/>
            </a:pPr>
            <a:r>
              <a:rPr lang="en-US" sz="2000" b="1" dirty="0" smtClean="0">
                <a:solidFill>
                  <a:srgbClr val="708F24"/>
                </a:solidFill>
                <a:ea typeface="ＭＳ Ｐゴシック" pitchFamily="-111" charset="-128"/>
                <a:cs typeface="ＭＳ Ｐゴシック" pitchFamily="-111" charset="-128"/>
              </a:rPr>
              <a:t>Droughts are likely to become more frequent and severe in some regions</a:t>
            </a:r>
          </a:p>
          <a:p>
            <a:pPr>
              <a:buFont typeface="Arial" pitchFamily="-111" charset="0"/>
              <a:buChar char="•"/>
              <a:defRPr/>
            </a:pPr>
            <a:r>
              <a:rPr lang="en-US" sz="2000" b="1" dirty="0" smtClean="0">
                <a:solidFill>
                  <a:srgbClr val="708F24"/>
                </a:solidFill>
                <a:ea typeface="ＭＳ Ｐゴシック" pitchFamily="-111" charset="-128"/>
                <a:cs typeface="ＭＳ Ｐゴシック" pitchFamily="-111" charset="-128"/>
              </a:rPr>
              <a:t>Likely increase in severe thunderstorms                                        (and perhaps in tornadoes).</a:t>
            </a:r>
          </a:p>
          <a:p>
            <a:pPr>
              <a:buFont typeface="Arial" pitchFamily="-111" charset="0"/>
              <a:buChar char="•"/>
              <a:defRPr/>
            </a:pPr>
            <a:r>
              <a:rPr lang="en-US" sz="2000" b="1" dirty="0" smtClean="0">
                <a:solidFill>
                  <a:srgbClr val="708F24"/>
                </a:solidFill>
                <a:ea typeface="ＭＳ Ｐゴシック" pitchFamily="-111" charset="-128"/>
                <a:cs typeface="ＭＳ Ｐゴシック" pitchFamily="-111" charset="-128"/>
              </a:rPr>
              <a:t>Winter storm tracks are shifting </a:t>
            </a:r>
          </a:p>
          <a:p>
            <a:pPr>
              <a:buFont typeface="Wingdings" pitchFamily="-111" charset="2"/>
              <a:buNone/>
              <a:defRPr/>
            </a:pPr>
            <a:r>
              <a:rPr lang="en-US" sz="2000" b="1" dirty="0" smtClean="0">
                <a:solidFill>
                  <a:srgbClr val="708F24"/>
                </a:solidFill>
                <a:ea typeface="ＭＳ Ｐゴシック" pitchFamily="-111" charset="-128"/>
                <a:cs typeface="ＭＳ Ｐゴシック" pitchFamily="-111" charset="-128"/>
              </a:rPr>
              <a:t>northward and the strongest storms  are </a:t>
            </a:r>
          </a:p>
          <a:p>
            <a:pPr>
              <a:buFont typeface="Wingdings" pitchFamily="-111" charset="2"/>
              <a:buNone/>
              <a:defRPr/>
            </a:pPr>
            <a:r>
              <a:rPr lang="en-US" sz="2000" b="1" dirty="0" smtClean="0">
                <a:solidFill>
                  <a:srgbClr val="708F24"/>
                </a:solidFill>
                <a:ea typeface="ＭＳ Ｐゴシック" pitchFamily="-111" charset="-128"/>
                <a:cs typeface="ＭＳ Ｐゴシック" pitchFamily="-111" charset="-128"/>
              </a:rPr>
              <a:t>likely to become stronger and more </a:t>
            </a:r>
          </a:p>
          <a:p>
            <a:pPr>
              <a:buFont typeface="Wingdings" pitchFamily="-111" charset="2"/>
              <a:buNone/>
              <a:defRPr/>
            </a:pPr>
            <a:r>
              <a:rPr lang="en-US" sz="2000" b="1" dirty="0" smtClean="0">
                <a:solidFill>
                  <a:srgbClr val="708F24"/>
                </a:solidFill>
                <a:ea typeface="ＭＳ Ｐゴシック" pitchFamily="-111" charset="-128"/>
                <a:cs typeface="ＭＳ Ｐゴシック" pitchFamily="-111" charset="-128"/>
              </a:rPr>
              <a:t>frequent.</a:t>
            </a:r>
          </a:p>
        </p:txBody>
      </p:sp>
      <p:pic>
        <p:nvPicPr>
          <p:cNvPr id="56324" name="Picture 3"/>
          <p:cNvPicPr>
            <a:picLocks noChangeAspect="1"/>
          </p:cNvPicPr>
          <p:nvPr/>
        </p:nvPicPr>
        <p:blipFill>
          <a:blip r:embed="rId3"/>
          <a:srcRect/>
          <a:stretch>
            <a:fillRect/>
          </a:stretch>
        </p:blipFill>
        <p:spPr bwMode="auto">
          <a:xfrm>
            <a:off x="5791200" y="3740150"/>
            <a:ext cx="3352800" cy="3117850"/>
          </a:xfrm>
          <a:prstGeom prst="rect">
            <a:avLst/>
          </a:prstGeom>
          <a:noFill/>
          <a:ln w="9525">
            <a:noFill/>
            <a:miter lim="800000"/>
            <a:headEnd/>
            <a:tailEnd/>
          </a:ln>
        </p:spPr>
      </p:pic>
      <p:sp>
        <p:nvSpPr>
          <p:cNvPr id="5" name="TextBox 4"/>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9"/>
          <p:cNvGrpSpPr>
            <a:grpSpLocks/>
          </p:cNvGrpSpPr>
          <p:nvPr/>
        </p:nvGrpSpPr>
        <p:grpSpPr bwMode="auto">
          <a:xfrm>
            <a:off x="2231672" y="1158925"/>
            <a:ext cx="6912328" cy="5699075"/>
            <a:chOff x="86" y="0"/>
            <a:chExt cx="5626" cy="4580"/>
          </a:xfrm>
        </p:grpSpPr>
        <p:pic>
          <p:nvPicPr>
            <p:cNvPr id="58371" name="Picture 4" descr="fl_1meter_lg"/>
            <p:cNvPicPr>
              <a:picLocks noChangeAspect="1" noChangeArrowheads="1"/>
            </p:cNvPicPr>
            <p:nvPr/>
          </p:nvPicPr>
          <p:blipFill>
            <a:blip r:embed="rId3"/>
            <a:srcRect/>
            <a:stretch>
              <a:fillRect/>
            </a:stretch>
          </p:blipFill>
          <p:spPr bwMode="auto">
            <a:xfrm>
              <a:off x="86" y="0"/>
              <a:ext cx="5626" cy="4580"/>
            </a:xfrm>
            <a:prstGeom prst="rect">
              <a:avLst/>
            </a:prstGeom>
            <a:noFill/>
            <a:ln w="9525">
              <a:noFill/>
              <a:miter lim="800000"/>
              <a:headEnd/>
              <a:tailEnd/>
            </a:ln>
          </p:spPr>
        </p:pic>
        <p:sp>
          <p:nvSpPr>
            <p:cNvPr id="58372" name="Text Box 8"/>
            <p:cNvSpPr txBox="1">
              <a:spLocks noChangeArrowheads="1"/>
            </p:cNvSpPr>
            <p:nvPr/>
          </p:nvSpPr>
          <p:spPr bwMode="auto">
            <a:xfrm>
              <a:off x="960" y="2736"/>
              <a:ext cx="2400" cy="965"/>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a:solidFill>
                    <a:schemeClr val="bg1"/>
                  </a:solidFill>
                </a:rPr>
                <a:t>1 meter will be hard to avoid, possibly within this century, just from thermal expansion and small glacier melt.</a:t>
              </a:r>
            </a:p>
          </p:txBody>
        </p:sp>
      </p:grpSp>
      <p:sp>
        <p:nvSpPr>
          <p:cNvPr id="5" name="TextBox 4"/>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0418" name="Picture 9" descr="report-icons.png"/>
          <p:cNvPicPr>
            <a:picLocks noChangeAspect="1"/>
          </p:cNvPicPr>
          <p:nvPr/>
        </p:nvPicPr>
        <p:blipFill>
          <a:blip r:embed="rId2"/>
          <a:srcRect l="3333" t="9232" r="42500" b="12308"/>
          <a:stretch>
            <a:fillRect/>
          </a:stretch>
        </p:blipFill>
        <p:spPr bwMode="auto">
          <a:xfrm>
            <a:off x="489179" y="2206889"/>
            <a:ext cx="7725085" cy="2020541"/>
          </a:xfrm>
          <a:prstGeom prst="rect">
            <a:avLst/>
          </a:prstGeom>
          <a:noFill/>
          <a:ln w="9525">
            <a:noFill/>
            <a:miter lim="800000"/>
            <a:headEnd/>
            <a:tailEnd/>
          </a:ln>
        </p:spPr>
      </p:pic>
      <p:pic>
        <p:nvPicPr>
          <p:cNvPr id="60419" name="Picture 9" descr="report-icons.png"/>
          <p:cNvPicPr>
            <a:picLocks noChangeAspect="1"/>
          </p:cNvPicPr>
          <p:nvPr/>
        </p:nvPicPr>
        <p:blipFill>
          <a:blip r:embed="rId2"/>
          <a:srcRect l="56667" t="13846" r="3333" b="12308"/>
          <a:stretch>
            <a:fillRect/>
          </a:stretch>
        </p:blipFill>
        <p:spPr bwMode="auto">
          <a:xfrm>
            <a:off x="1981201" y="4695905"/>
            <a:ext cx="5074203" cy="1691401"/>
          </a:xfrm>
          <a:prstGeom prst="rect">
            <a:avLst/>
          </a:prstGeom>
          <a:noFill/>
          <a:ln w="9525">
            <a:noFill/>
            <a:miter lim="800000"/>
            <a:headEnd/>
            <a:tailEnd/>
          </a:ln>
        </p:spPr>
      </p:pic>
      <p:sp>
        <p:nvSpPr>
          <p:cNvPr id="5" name="TextBox 4"/>
          <p:cNvSpPr txBox="1"/>
          <p:nvPr/>
        </p:nvSpPr>
        <p:spPr>
          <a:xfrm>
            <a:off x="0" y="1084951"/>
            <a:ext cx="9144000" cy="954107"/>
          </a:xfrm>
          <a:prstGeom prst="rect">
            <a:avLst/>
          </a:prstGeom>
          <a:noFill/>
        </p:spPr>
        <p:txBody>
          <a:bodyPr wrap="square">
            <a:prstTxWarp prst="textNoShape">
              <a:avLst/>
            </a:prstTxWarp>
            <a:spAutoFit/>
          </a:bodyPr>
          <a:lstStyle/>
          <a:p>
            <a:pPr algn="ctr">
              <a:defRPr/>
            </a:pPr>
            <a:r>
              <a:rPr lang="en-US" sz="2800" b="1" dirty="0">
                <a:solidFill>
                  <a:srgbClr val="0067AC"/>
                </a:solidFill>
                <a:effectLst>
                  <a:outerShdw blurRad="38100" dist="38100" dir="2700000" algn="tl">
                    <a:srgbClr val="000000">
                      <a:alpha val="43137"/>
                    </a:srgbClr>
                  </a:outerShdw>
                </a:effectLst>
                <a:latin typeface="Arial" pitchFamily="31" charset="0"/>
                <a:ea typeface="ＭＳ Ｐゴシック" pitchFamily="31" charset="-128"/>
                <a:cs typeface="ＭＳ Ｐゴシック" pitchFamily="31" charset="-128"/>
              </a:rPr>
              <a:t>Widespread climate-related impacts are occurring now and are expected to increase</a:t>
            </a:r>
            <a:endParaRPr lang="en-US" sz="2800" dirty="0">
              <a:solidFill>
                <a:srgbClr val="0067AC"/>
              </a:solidFill>
              <a:effectLst>
                <a:outerShdw blurRad="38100" dist="38100" dir="2700000" algn="tl">
                  <a:srgbClr val="000000">
                    <a:alpha val="43137"/>
                  </a:srgbClr>
                </a:outerShdw>
              </a:effectLst>
              <a:latin typeface="Arial" pitchFamily="31" charset="0"/>
              <a:ea typeface="ＭＳ Ｐゴシック" pitchFamily="31" charset="-128"/>
              <a:cs typeface="ＭＳ Ｐゴシック" pitchFamily="31" charset="-128"/>
            </a:endParaRPr>
          </a:p>
        </p:txBody>
      </p:sp>
      <p:sp>
        <p:nvSpPr>
          <p:cNvPr id="6" name="TextBox 5"/>
          <p:cNvSpPr txBox="1"/>
          <p:nvPr/>
        </p:nvSpPr>
        <p:spPr>
          <a:xfrm>
            <a:off x="341223" y="4227430"/>
            <a:ext cx="2207013" cy="369332"/>
          </a:xfrm>
          <a:prstGeom prst="rect">
            <a:avLst/>
          </a:prstGeom>
          <a:noFill/>
        </p:spPr>
        <p:txBody>
          <a:bodyPr wrap="square">
            <a:spAutoFit/>
          </a:bodyPr>
          <a:lstStyle/>
          <a:p>
            <a:pPr algn="ctr">
              <a:defRPr/>
            </a:pPr>
            <a:r>
              <a:rPr lang="en-US" dirty="0">
                <a:solidFill>
                  <a:srgbClr val="0067AC"/>
                </a:solidFill>
                <a:ea typeface="ＭＳ Ｐゴシック" pitchFamily="-111" charset="-128"/>
                <a:cs typeface="ＭＳ Ｐゴシック" pitchFamily="-111" charset="-128"/>
              </a:rPr>
              <a:t>Water Resources</a:t>
            </a:r>
          </a:p>
        </p:txBody>
      </p:sp>
      <p:sp>
        <p:nvSpPr>
          <p:cNvPr id="60422" name="TextBox 6"/>
          <p:cNvSpPr txBox="1">
            <a:spLocks noChangeArrowheads="1"/>
          </p:cNvSpPr>
          <p:nvPr/>
        </p:nvSpPr>
        <p:spPr bwMode="auto">
          <a:xfrm>
            <a:off x="1981201" y="4227430"/>
            <a:ext cx="2707868" cy="369332"/>
          </a:xfrm>
          <a:prstGeom prst="rect">
            <a:avLst/>
          </a:prstGeom>
          <a:noFill/>
          <a:ln w="9525">
            <a:noFill/>
            <a:miter lim="800000"/>
            <a:headEnd/>
            <a:tailEnd/>
          </a:ln>
        </p:spPr>
        <p:txBody>
          <a:bodyPr wrap="square">
            <a:prstTxWarp prst="textNoShape">
              <a:avLst/>
            </a:prstTxWarp>
            <a:spAutoFit/>
          </a:bodyPr>
          <a:lstStyle/>
          <a:p>
            <a:pPr algn="ctr"/>
            <a:r>
              <a:rPr lang="en-US" dirty="0">
                <a:solidFill>
                  <a:srgbClr val="0067AC"/>
                </a:solidFill>
              </a:rPr>
              <a:t>Energy Supply</a:t>
            </a:r>
            <a:r>
              <a:rPr lang="en-US" dirty="0" smtClean="0">
                <a:solidFill>
                  <a:srgbClr val="0067AC"/>
                </a:solidFill>
              </a:rPr>
              <a:t> &amp; </a:t>
            </a:r>
            <a:r>
              <a:rPr lang="en-US" dirty="0">
                <a:solidFill>
                  <a:srgbClr val="0067AC"/>
                </a:solidFill>
              </a:rPr>
              <a:t>Use</a:t>
            </a:r>
          </a:p>
        </p:txBody>
      </p:sp>
      <p:sp>
        <p:nvSpPr>
          <p:cNvPr id="60423" name="TextBox 7"/>
          <p:cNvSpPr txBox="1">
            <a:spLocks noChangeArrowheads="1"/>
          </p:cNvSpPr>
          <p:nvPr/>
        </p:nvSpPr>
        <p:spPr bwMode="auto">
          <a:xfrm>
            <a:off x="4388404" y="4227430"/>
            <a:ext cx="1981200" cy="369332"/>
          </a:xfrm>
          <a:prstGeom prst="rect">
            <a:avLst/>
          </a:prstGeom>
          <a:noFill/>
          <a:ln w="9525">
            <a:noFill/>
            <a:miter lim="800000"/>
            <a:headEnd/>
            <a:tailEnd/>
          </a:ln>
        </p:spPr>
        <p:txBody>
          <a:bodyPr>
            <a:prstTxWarp prst="textNoShape">
              <a:avLst/>
            </a:prstTxWarp>
            <a:spAutoFit/>
          </a:bodyPr>
          <a:lstStyle/>
          <a:p>
            <a:pPr algn="ctr"/>
            <a:r>
              <a:rPr lang="en-US" dirty="0">
                <a:solidFill>
                  <a:srgbClr val="0067AC"/>
                </a:solidFill>
              </a:rPr>
              <a:t>Transportation</a:t>
            </a:r>
          </a:p>
        </p:txBody>
      </p:sp>
      <p:sp>
        <p:nvSpPr>
          <p:cNvPr id="60424" name="TextBox 8"/>
          <p:cNvSpPr txBox="1">
            <a:spLocks noChangeArrowheads="1"/>
          </p:cNvSpPr>
          <p:nvPr/>
        </p:nvSpPr>
        <p:spPr bwMode="auto">
          <a:xfrm>
            <a:off x="6369604" y="4227430"/>
            <a:ext cx="1676400" cy="369332"/>
          </a:xfrm>
          <a:prstGeom prst="rect">
            <a:avLst/>
          </a:prstGeom>
          <a:noFill/>
          <a:ln w="9525">
            <a:noFill/>
            <a:miter lim="800000"/>
            <a:headEnd/>
            <a:tailEnd/>
          </a:ln>
        </p:spPr>
        <p:txBody>
          <a:bodyPr>
            <a:prstTxWarp prst="textNoShape">
              <a:avLst/>
            </a:prstTxWarp>
            <a:spAutoFit/>
          </a:bodyPr>
          <a:lstStyle/>
          <a:p>
            <a:pPr algn="ctr"/>
            <a:r>
              <a:rPr lang="en-US" dirty="0">
                <a:solidFill>
                  <a:srgbClr val="0067AC"/>
                </a:solidFill>
              </a:rPr>
              <a:t>Agriculture</a:t>
            </a:r>
          </a:p>
        </p:txBody>
      </p:sp>
      <p:sp>
        <p:nvSpPr>
          <p:cNvPr id="60425" name="TextBox 9"/>
          <p:cNvSpPr txBox="1">
            <a:spLocks noChangeArrowheads="1"/>
          </p:cNvSpPr>
          <p:nvPr/>
        </p:nvSpPr>
        <p:spPr bwMode="auto">
          <a:xfrm>
            <a:off x="1859996" y="6488668"/>
            <a:ext cx="1752600" cy="369332"/>
          </a:xfrm>
          <a:prstGeom prst="rect">
            <a:avLst/>
          </a:prstGeom>
          <a:noFill/>
          <a:ln w="9525">
            <a:noFill/>
            <a:miter lim="800000"/>
            <a:headEnd/>
            <a:tailEnd/>
          </a:ln>
        </p:spPr>
        <p:txBody>
          <a:bodyPr>
            <a:prstTxWarp prst="textNoShape">
              <a:avLst/>
            </a:prstTxWarp>
            <a:spAutoFit/>
          </a:bodyPr>
          <a:lstStyle/>
          <a:p>
            <a:pPr algn="ctr"/>
            <a:r>
              <a:rPr lang="en-US" dirty="0">
                <a:solidFill>
                  <a:srgbClr val="0067AC"/>
                </a:solidFill>
              </a:rPr>
              <a:t>Ecosystems</a:t>
            </a:r>
          </a:p>
        </p:txBody>
      </p:sp>
      <p:sp>
        <p:nvSpPr>
          <p:cNvPr id="60426" name="TextBox 10"/>
          <p:cNvSpPr txBox="1">
            <a:spLocks noChangeArrowheads="1"/>
          </p:cNvSpPr>
          <p:nvPr/>
        </p:nvSpPr>
        <p:spPr bwMode="auto">
          <a:xfrm>
            <a:off x="3850869" y="6488668"/>
            <a:ext cx="1676400" cy="369332"/>
          </a:xfrm>
          <a:prstGeom prst="rect">
            <a:avLst/>
          </a:prstGeom>
          <a:noFill/>
          <a:ln w="9525">
            <a:noFill/>
            <a:miter lim="800000"/>
            <a:headEnd/>
            <a:tailEnd/>
          </a:ln>
        </p:spPr>
        <p:txBody>
          <a:bodyPr>
            <a:prstTxWarp prst="textNoShape">
              <a:avLst/>
            </a:prstTxWarp>
            <a:spAutoFit/>
          </a:bodyPr>
          <a:lstStyle/>
          <a:p>
            <a:r>
              <a:rPr lang="en-US" dirty="0">
                <a:solidFill>
                  <a:srgbClr val="0067AC"/>
                </a:solidFill>
              </a:rPr>
              <a:t>Human Health</a:t>
            </a:r>
          </a:p>
        </p:txBody>
      </p:sp>
      <p:sp>
        <p:nvSpPr>
          <p:cNvPr id="60427" name="TextBox 11"/>
          <p:cNvSpPr txBox="1">
            <a:spLocks noChangeArrowheads="1"/>
          </p:cNvSpPr>
          <p:nvPr/>
        </p:nvSpPr>
        <p:spPr bwMode="auto">
          <a:xfrm>
            <a:off x="5379004" y="6488668"/>
            <a:ext cx="1676400" cy="369332"/>
          </a:xfrm>
          <a:prstGeom prst="rect">
            <a:avLst/>
          </a:prstGeom>
          <a:noFill/>
          <a:ln w="9525">
            <a:noFill/>
            <a:miter lim="800000"/>
            <a:headEnd/>
            <a:tailEnd/>
          </a:ln>
        </p:spPr>
        <p:txBody>
          <a:bodyPr>
            <a:prstTxWarp prst="textNoShape">
              <a:avLst/>
            </a:prstTxWarp>
            <a:spAutoFit/>
          </a:bodyPr>
          <a:lstStyle/>
          <a:p>
            <a:pPr algn="ctr"/>
            <a:r>
              <a:rPr lang="en-US" dirty="0">
                <a:solidFill>
                  <a:srgbClr val="0067AC"/>
                </a:solidFill>
              </a:rPr>
              <a:t>Society</a:t>
            </a:r>
          </a:p>
        </p:txBody>
      </p:sp>
      <p:sp>
        <p:nvSpPr>
          <p:cNvPr id="12" name="TextBox 11"/>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03199" y="1930400"/>
            <a:ext cx="8703733" cy="931862"/>
          </a:xfrm>
        </p:spPr>
        <p:txBody>
          <a:bodyPr>
            <a:noAutofit/>
          </a:bodyPr>
          <a:lstStyle/>
          <a:p>
            <a:pPr algn="ctr"/>
            <a:r>
              <a:rPr lang="en-US" sz="3200" dirty="0" smtClean="0"/>
              <a:t>But Abstract Concepts of Global Changes and Models Projecting Future Conditions Do Not Inspire Urgency and Action</a:t>
            </a:r>
            <a:endParaRPr lang="en-US" sz="3200" dirty="0"/>
          </a:p>
        </p:txBody>
      </p:sp>
      <p:sp>
        <p:nvSpPr>
          <p:cNvPr id="3" name="TextBox 2"/>
          <p:cNvSpPr txBox="1"/>
          <p:nvPr/>
        </p:nvSpPr>
        <p:spPr>
          <a:xfrm>
            <a:off x="457199" y="3420533"/>
            <a:ext cx="7958667" cy="1815882"/>
          </a:xfrm>
          <a:prstGeom prst="rect">
            <a:avLst/>
          </a:prstGeom>
          <a:noFill/>
        </p:spPr>
        <p:txBody>
          <a:bodyPr wrap="square" rtlCol="0">
            <a:spAutoFit/>
          </a:bodyPr>
          <a:lstStyle/>
          <a:p>
            <a:pPr algn="ctr"/>
            <a:r>
              <a:rPr lang="en-US" sz="2800" b="1" dirty="0" smtClean="0">
                <a:solidFill>
                  <a:srgbClr val="708F24"/>
                </a:solidFill>
              </a:rPr>
              <a:t>It takes nearby events in my backyard that are recurring and outside the range of recent memory to raise questions about whether something fundamental is changing. </a:t>
            </a:r>
            <a:endParaRPr lang="en-US" sz="2800" b="1" dirty="0">
              <a:solidFill>
                <a:srgbClr val="708F24"/>
              </a:solidFill>
            </a:endParaRPr>
          </a:p>
        </p:txBody>
      </p:sp>
      <p:sp>
        <p:nvSpPr>
          <p:cNvPr id="4" name="TextBox 3"/>
          <p:cNvSpPr txBox="1"/>
          <p:nvPr/>
        </p:nvSpPr>
        <p:spPr>
          <a:xfrm>
            <a:off x="3081866" y="6354463"/>
            <a:ext cx="2709333" cy="461665"/>
          </a:xfrm>
          <a:prstGeom prst="rect">
            <a:avLst/>
          </a:prstGeom>
          <a:noFill/>
        </p:spPr>
        <p:txBody>
          <a:bodyPr wrap="square" rtlCol="0">
            <a:spAutoFit/>
          </a:bodyPr>
          <a:lstStyle/>
          <a:p>
            <a:r>
              <a:rPr lang="en-US" sz="2400" b="1" dirty="0" smtClean="0">
                <a:solidFill>
                  <a:srgbClr val="FF0000"/>
                </a:solidFill>
              </a:rPr>
              <a:t>The Iowa Example…</a:t>
            </a:r>
            <a:endParaRPr lang="en-US" sz="2400" b="1" dirty="0">
              <a:solidFill>
                <a:srgbClr val="FF0000"/>
              </a:solidFill>
            </a:endParaRPr>
          </a:p>
        </p:txBody>
      </p:sp>
      <p:sp>
        <p:nvSpPr>
          <p:cNvPr id="5" name="TextBox 4"/>
          <p:cNvSpPr txBox="1"/>
          <p:nvPr/>
        </p:nvSpPr>
        <p:spPr>
          <a:xfrm>
            <a:off x="457198" y="5431134"/>
            <a:ext cx="7958667" cy="830997"/>
          </a:xfrm>
          <a:prstGeom prst="rect">
            <a:avLst/>
          </a:prstGeom>
          <a:noFill/>
        </p:spPr>
        <p:txBody>
          <a:bodyPr wrap="square" rtlCol="0">
            <a:spAutoFit/>
          </a:bodyPr>
          <a:lstStyle/>
          <a:p>
            <a:pPr algn="ctr"/>
            <a:r>
              <a:rPr lang="en-US" sz="2400" dirty="0" smtClean="0">
                <a:solidFill>
                  <a:srgbClr val="0067AC"/>
                </a:solidFill>
              </a:rPr>
              <a:t>Let’s forget about models of the future for a few minutes and look at the data</a:t>
            </a:r>
            <a:endParaRPr lang="en-US" sz="2400" dirty="0">
              <a:solidFill>
                <a:srgbClr val="0067AC"/>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938" name="Picture 1" descr="Flood of 1993.tiff"/>
          <p:cNvPicPr>
            <a:picLocks noChangeAspect="1"/>
          </p:cNvPicPr>
          <p:nvPr/>
        </p:nvPicPr>
        <p:blipFill>
          <a:blip r:embed="rId2"/>
          <a:srcRect/>
          <a:stretch>
            <a:fillRect/>
          </a:stretch>
        </p:blipFill>
        <p:spPr bwMode="auto">
          <a:xfrm>
            <a:off x="0" y="1778000"/>
            <a:ext cx="9144000" cy="4699000"/>
          </a:xfrm>
          <a:prstGeom prst="rect">
            <a:avLst/>
          </a:prstGeom>
          <a:noFill/>
          <a:ln w="9525">
            <a:noFill/>
            <a:miter lim="800000"/>
            <a:headEnd/>
            <a:tailEnd/>
          </a:ln>
        </p:spPr>
      </p:pic>
      <p:sp>
        <p:nvSpPr>
          <p:cNvPr id="39939" name="TextBox 2"/>
          <p:cNvSpPr txBox="1">
            <a:spLocks noChangeArrowheads="1"/>
          </p:cNvSpPr>
          <p:nvPr/>
        </p:nvSpPr>
        <p:spPr bwMode="auto">
          <a:xfrm>
            <a:off x="990600" y="1135063"/>
            <a:ext cx="7467600" cy="830263"/>
          </a:xfrm>
          <a:prstGeom prst="rect">
            <a:avLst/>
          </a:prstGeom>
          <a:noFill/>
          <a:ln w="9525">
            <a:noFill/>
            <a:miter lim="800000"/>
            <a:headEnd/>
            <a:tailEnd/>
          </a:ln>
        </p:spPr>
        <p:txBody>
          <a:bodyPr>
            <a:prstTxWarp prst="textNoShape">
              <a:avLst/>
            </a:prstTxWarp>
            <a:spAutoFit/>
          </a:bodyPr>
          <a:lstStyle/>
          <a:p>
            <a:pPr algn="ctr"/>
            <a:r>
              <a:rPr lang="en-US" sz="2400" b="1" dirty="0">
                <a:solidFill>
                  <a:srgbClr val="0067AC"/>
                </a:solidFill>
              </a:rPr>
              <a:t>Great Flood of 1993 in the US Midwest:</a:t>
            </a:r>
          </a:p>
          <a:p>
            <a:pPr algn="ctr"/>
            <a:r>
              <a:rPr lang="en-US" sz="2400" b="1" dirty="0">
                <a:solidFill>
                  <a:srgbClr val="0067AC"/>
                </a:solidFill>
              </a:rPr>
              <a:t>A New “Great Lake”</a:t>
            </a:r>
          </a:p>
        </p:txBody>
      </p:sp>
      <p:sp>
        <p:nvSpPr>
          <p:cNvPr id="39940" name="TextBox 3"/>
          <p:cNvSpPr txBox="1">
            <a:spLocks noChangeArrowheads="1"/>
          </p:cNvSpPr>
          <p:nvPr/>
        </p:nvSpPr>
        <p:spPr bwMode="auto">
          <a:xfrm>
            <a:off x="0" y="6427788"/>
            <a:ext cx="9144000" cy="430212"/>
          </a:xfrm>
          <a:prstGeom prst="rect">
            <a:avLst/>
          </a:prstGeom>
          <a:noFill/>
          <a:ln w="9525">
            <a:noFill/>
            <a:miter lim="800000"/>
            <a:headEnd/>
            <a:tailEnd/>
          </a:ln>
        </p:spPr>
        <p:txBody>
          <a:bodyPr>
            <a:prstTxWarp prst="textNoShape">
              <a:avLst/>
            </a:prstTxWarp>
            <a:spAutoFit/>
          </a:bodyPr>
          <a:lstStyle/>
          <a:p>
            <a:r>
              <a:rPr lang="en-US" sz="1100">
                <a:solidFill>
                  <a:srgbClr val="212189"/>
                </a:solidFill>
              </a:rPr>
              <a:t>Lakshmi, V., and K. Schaaf, 2001:  Analysis of the 1993 Midwestern flood using satellite and ground data.  IEEE Trans. Geosci &amp; Remote Sens., 39, 1736-1743.</a:t>
            </a:r>
          </a:p>
        </p:txBody>
      </p:sp>
      <p:sp>
        <p:nvSpPr>
          <p:cNvPr id="39941" name="TextBox 4"/>
          <p:cNvSpPr txBox="1">
            <a:spLocks noChangeArrowheads="1"/>
          </p:cNvSpPr>
          <p:nvPr/>
        </p:nvSpPr>
        <p:spPr bwMode="auto">
          <a:xfrm>
            <a:off x="9493250" y="6888163"/>
            <a:ext cx="185738" cy="460375"/>
          </a:xfrm>
          <a:prstGeom prst="rect">
            <a:avLst/>
          </a:prstGeom>
          <a:noFill/>
          <a:ln w="9525">
            <a:noFill/>
            <a:miter lim="800000"/>
            <a:headEnd/>
            <a:tailEnd/>
          </a:ln>
        </p:spPr>
        <p:txBody>
          <a:bodyPr wrap="none">
            <a:prstTxWarp prst="textNoShape">
              <a:avLst/>
            </a:prstTxWarp>
            <a:spAutoFit/>
          </a:bodyPr>
          <a:lstStyle/>
          <a:p>
            <a:endParaRPr lang="en-US"/>
          </a:p>
        </p:txBody>
      </p:sp>
      <p:sp>
        <p:nvSpPr>
          <p:cNvPr id="39942" name="TextBox 5"/>
          <p:cNvSpPr txBox="1">
            <a:spLocks noChangeArrowheads="1"/>
          </p:cNvSpPr>
          <p:nvPr/>
        </p:nvSpPr>
        <p:spPr bwMode="auto">
          <a:xfrm>
            <a:off x="2726267" y="3623733"/>
            <a:ext cx="4233334" cy="646331"/>
          </a:xfrm>
          <a:prstGeom prst="rect">
            <a:avLst/>
          </a:prstGeom>
          <a:solidFill>
            <a:schemeClr val="bg1"/>
          </a:solidFill>
          <a:ln w="38100">
            <a:solidFill>
              <a:srgbClr val="B21524"/>
            </a:solidFill>
            <a:round/>
            <a:headEnd/>
            <a:tailEnd/>
          </a:ln>
        </p:spPr>
        <p:txBody>
          <a:bodyPr wrap="square">
            <a:prstTxWarp prst="textNoShape">
              <a:avLst/>
            </a:prstTxWarp>
            <a:spAutoFit/>
          </a:bodyPr>
          <a:lstStyle/>
          <a:p>
            <a:r>
              <a:rPr lang="en-US" b="1" dirty="0">
                <a:solidFill>
                  <a:srgbClr val="B21524"/>
                </a:solidFill>
              </a:rPr>
              <a:t>Historical Data indicate this should happen about once every 500 years</a:t>
            </a:r>
          </a:p>
        </p:txBody>
      </p:sp>
      <p:sp>
        <p:nvSpPr>
          <p:cNvPr id="7" name="TextBox 6"/>
          <p:cNvSpPr txBox="1"/>
          <p:nvPr/>
        </p:nvSpPr>
        <p:spPr>
          <a:xfrm rot="20047249">
            <a:off x="186266" y="3623733"/>
            <a:ext cx="1608667" cy="923330"/>
          </a:xfrm>
          <a:prstGeom prst="rect">
            <a:avLst/>
          </a:prstGeom>
          <a:solidFill>
            <a:schemeClr val="bg1"/>
          </a:solidFill>
          <a:ln w="57150" cap="flat" cmpd="sng" algn="ctr">
            <a:solidFill>
              <a:srgbClr val="FF0000"/>
            </a:solidFill>
            <a:prstDash val="solid"/>
            <a:round/>
            <a:headEnd type="none" w="med" len="med"/>
            <a:tailEnd type="none" w="med" len="med"/>
          </a:ln>
        </p:spPr>
        <p:txBody>
          <a:bodyPr wrap="square" rtlCol="0">
            <a:spAutoFit/>
          </a:bodyPr>
          <a:lstStyle/>
          <a:p>
            <a:r>
              <a:rPr lang="en-US" sz="5400" b="1" dirty="0" smtClean="0">
                <a:solidFill>
                  <a:srgbClr val="FF0000"/>
                </a:solidFill>
              </a:rPr>
              <a:t>1993</a:t>
            </a:r>
            <a:endParaRPr lang="en-US" sz="5400" b="1" dirty="0">
              <a:solidFill>
                <a:srgbClr val="FF00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6" name="Content Placeholder 5" descr="Slide04.gif"/>
          <p:cNvPicPr>
            <a:picLocks noGrp="1" noChangeAspect="1"/>
          </p:cNvPicPr>
          <p:nvPr>
            <p:ph idx="1"/>
          </p:nvPr>
        </p:nvPicPr>
        <p:blipFill>
          <a:blip r:embed="rId2"/>
          <a:srcRect l="-20833" r="-20833"/>
          <a:stretch>
            <a:fillRect/>
          </a:stretch>
        </p:blipFill>
        <p:spPr>
          <a:xfrm>
            <a:off x="-1905000" y="0"/>
            <a:ext cx="12954000" cy="6858000"/>
          </a:xfrm>
        </p:spPr>
      </p:pic>
      <p:sp>
        <p:nvSpPr>
          <p:cNvPr id="4" name="TextBox 3"/>
          <p:cNvSpPr txBox="1"/>
          <p:nvPr/>
        </p:nvSpPr>
        <p:spPr>
          <a:xfrm rot="20047249">
            <a:off x="2658533" y="4944533"/>
            <a:ext cx="1608667" cy="923330"/>
          </a:xfrm>
          <a:prstGeom prst="rect">
            <a:avLst/>
          </a:prstGeom>
          <a:solidFill>
            <a:schemeClr val="bg1"/>
          </a:solidFill>
          <a:ln w="57150" cap="flat" cmpd="sng" algn="ctr">
            <a:solidFill>
              <a:srgbClr val="FF0000"/>
            </a:solidFill>
            <a:prstDash val="solid"/>
            <a:round/>
            <a:headEnd type="none" w="med" len="med"/>
            <a:tailEnd type="none" w="med" len="med"/>
          </a:ln>
        </p:spPr>
        <p:txBody>
          <a:bodyPr wrap="square" rtlCol="0">
            <a:spAutoFit/>
          </a:bodyPr>
          <a:lstStyle/>
          <a:p>
            <a:r>
              <a:rPr lang="en-US" sz="5400" b="1" dirty="0" smtClean="0">
                <a:solidFill>
                  <a:srgbClr val="FF0000"/>
                </a:solidFill>
              </a:rPr>
              <a:t>2008</a:t>
            </a:r>
            <a:endParaRPr lang="en-US" sz="5400" b="1" dirty="0">
              <a:solidFill>
                <a:srgbClr val="FF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6" name="Content Placeholder 5" descr="Slide05.gif"/>
          <p:cNvPicPr>
            <a:picLocks noGrp="1" noChangeAspect="1"/>
          </p:cNvPicPr>
          <p:nvPr>
            <p:ph idx="1"/>
          </p:nvPr>
        </p:nvPicPr>
        <p:blipFill>
          <a:blip r:embed="rId2"/>
          <a:srcRect l="-20833" r="-20833"/>
          <a:stretch>
            <a:fillRect/>
          </a:stretch>
        </p:blipFill>
        <p:spPr>
          <a:xfrm>
            <a:off x="-1981200" y="0"/>
            <a:ext cx="13030200" cy="6858000"/>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6" name="Content Placeholder 5" descr="Slide06.gif"/>
          <p:cNvPicPr>
            <a:picLocks noGrp="1" noChangeAspect="1"/>
          </p:cNvPicPr>
          <p:nvPr>
            <p:ph idx="1"/>
          </p:nvPr>
        </p:nvPicPr>
        <p:blipFill>
          <a:blip r:embed="rId2"/>
          <a:srcRect l="-20833" r="-20833"/>
          <a:stretch>
            <a:fillRect/>
          </a:stretch>
        </p:blipFill>
        <p:spPr>
          <a:xfrm>
            <a:off x="-1905000" y="0"/>
            <a:ext cx="12954000" cy="6858000"/>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itle 2"/>
          <p:cNvSpPr>
            <a:spLocks noGrp="1"/>
          </p:cNvSpPr>
          <p:nvPr>
            <p:ph type="title"/>
          </p:nvPr>
        </p:nvSpPr>
        <p:spPr>
          <a:xfrm>
            <a:off x="0" y="1083733"/>
            <a:ext cx="9144000" cy="1676400"/>
          </a:xfrm>
        </p:spPr>
        <p:txBody>
          <a:bodyPr>
            <a:normAutofit fontScale="90000"/>
          </a:bodyPr>
          <a:lstStyle/>
          <a:p>
            <a:pPr algn="ctr" eaLnBrk="1" hangingPunct="1">
              <a:spcBef>
                <a:spcPts val="300"/>
              </a:spcBef>
              <a:defRPr/>
            </a:pPr>
            <a:r>
              <a:rPr lang="en-US" sz="3400" dirty="0" smtClean="0">
                <a:solidFill>
                  <a:srgbClr val="800000"/>
                </a:solidFill>
                <a:latin typeface="Arial" pitchFamily="-111" charset="0"/>
                <a:ea typeface="ＭＳ Ｐゴシック" pitchFamily="-111" charset="-128"/>
                <a:cs typeface="ＭＳ Ｐゴシック" pitchFamily="-111" charset="-128"/>
              </a:rPr>
              <a:t/>
            </a:r>
            <a:br>
              <a:rPr lang="en-US" sz="3400" dirty="0" smtClean="0">
                <a:solidFill>
                  <a:srgbClr val="800000"/>
                </a:solidFill>
                <a:latin typeface="Arial" pitchFamily="-111" charset="0"/>
                <a:ea typeface="ＭＳ Ｐゴシック" pitchFamily="-111" charset="-128"/>
                <a:cs typeface="ＭＳ Ｐゴシック" pitchFamily="-111" charset="-128"/>
              </a:rPr>
            </a:br>
            <a:r>
              <a:rPr lang="en-US" sz="3556" b="1" dirty="0" smtClean="0">
                <a:latin typeface="Arial" pitchFamily="-111" charset="0"/>
                <a:ea typeface="ＭＳ Ｐゴシック" pitchFamily="-111" charset="-128"/>
                <a:cs typeface="ＭＳ Ｐゴシック" pitchFamily="-111" charset="-128"/>
              </a:rPr>
              <a:t>Climate change is one of the most important issues facing humanity</a:t>
            </a:r>
            <a:r>
              <a:rPr lang="en-US" b="1" dirty="0" smtClean="0">
                <a:solidFill>
                  <a:srgbClr val="3C4DE1"/>
                </a:solidFill>
                <a:latin typeface="Arial" pitchFamily="-111" charset="0"/>
                <a:ea typeface="ＭＳ Ｐゴシック" pitchFamily="-111" charset="-128"/>
                <a:cs typeface="ＭＳ Ｐゴシック" pitchFamily="-111" charset="-128"/>
              </a:rPr>
              <a:t/>
            </a:r>
            <a:br>
              <a:rPr lang="en-US" b="1" dirty="0" smtClean="0">
                <a:solidFill>
                  <a:srgbClr val="3C4DE1"/>
                </a:solidFill>
                <a:latin typeface="Arial" pitchFamily="-111" charset="0"/>
                <a:ea typeface="ＭＳ Ｐゴシック" pitchFamily="-111" charset="-128"/>
                <a:cs typeface="ＭＳ Ｐゴシック" pitchFamily="-111" charset="-128"/>
              </a:rPr>
            </a:br>
            <a:endParaRPr lang="en-US" b="1" dirty="0" smtClean="0">
              <a:solidFill>
                <a:srgbClr val="3C4DE1"/>
              </a:solidFill>
              <a:latin typeface="Century Gothic" pitchFamily="-111" charset="0"/>
              <a:ea typeface="ＭＳ Ｐゴシック" pitchFamily="-111" charset="-128"/>
            </a:endParaRPr>
          </a:p>
        </p:txBody>
      </p:sp>
      <p:sp>
        <p:nvSpPr>
          <p:cNvPr id="23555" name="Rectangle 2"/>
          <p:cNvSpPr>
            <a:spLocks noGrp="1" noChangeArrowheads="1"/>
          </p:cNvSpPr>
          <p:nvPr>
            <p:ph idx="1"/>
          </p:nvPr>
        </p:nvSpPr>
        <p:spPr>
          <a:xfrm>
            <a:off x="258923" y="2455333"/>
            <a:ext cx="8686800" cy="2184400"/>
          </a:xfrm>
        </p:spPr>
        <p:txBody>
          <a:bodyPr>
            <a:normAutofit/>
          </a:bodyPr>
          <a:lstStyle/>
          <a:p>
            <a:pPr marL="228600" indent="-228600" algn="ctr" eaLnBrk="1" hangingPunct="1">
              <a:lnSpc>
                <a:spcPct val="90000"/>
              </a:lnSpc>
              <a:buFont typeface="Wingdings" pitchFamily="-111" charset="2"/>
              <a:buNone/>
              <a:tabLst>
                <a:tab pos="749300" algn="l"/>
              </a:tabLst>
              <a:defRPr/>
            </a:pPr>
            <a:r>
              <a:rPr lang="en-US" sz="3600" b="1" dirty="0" smtClean="0">
                <a:solidFill>
                  <a:srgbClr val="708F24"/>
                </a:solidFill>
                <a:latin typeface="Times New Roman" pitchFamily="-111" charset="0"/>
                <a:ea typeface="Times New Roman" pitchFamily="-111" charset="0"/>
                <a:cs typeface="Times New Roman" pitchFamily="-111" charset="0"/>
              </a:rPr>
              <a:t> </a:t>
            </a:r>
            <a:r>
              <a:rPr lang="en-US" sz="3200" b="1" dirty="0" smtClean="0">
                <a:solidFill>
                  <a:srgbClr val="708F24"/>
                </a:solidFill>
                <a:ea typeface="Times New Roman" pitchFamily="-111" charset="0"/>
              </a:rPr>
              <a:t>The scientific evidence clearly indicates that our climate is changing, and that human activities have been identified as a dominant contributing cause</a:t>
            </a:r>
          </a:p>
        </p:txBody>
      </p:sp>
      <p:sp>
        <p:nvSpPr>
          <p:cNvPr id="6" name="TextBox 5"/>
          <p:cNvSpPr txBox="1"/>
          <p:nvPr/>
        </p:nvSpPr>
        <p:spPr>
          <a:xfrm>
            <a:off x="258923" y="4639733"/>
            <a:ext cx="8686800" cy="1815882"/>
          </a:xfrm>
          <a:prstGeom prst="rect">
            <a:avLst/>
          </a:prstGeom>
          <a:noFill/>
        </p:spPr>
        <p:txBody>
          <a:bodyPr wrap="square" rtlCol="0">
            <a:spAutoFit/>
          </a:bodyPr>
          <a:lstStyle/>
          <a:p>
            <a:pPr algn="ctr"/>
            <a:r>
              <a:rPr lang="en-US" sz="2800" b="1" dirty="0" smtClean="0">
                <a:solidFill>
                  <a:srgbClr val="0067AC"/>
                </a:solidFill>
                <a:latin typeface="Arial"/>
                <a:cs typeface="Arial"/>
              </a:rPr>
              <a:t>Human actions of the next two decades will have significant impacts on the productivity, natural resiliency, and human habitability of major parts of the Earth at the end of this century</a:t>
            </a:r>
            <a:endParaRPr lang="en-US" sz="2800" b="1" dirty="0">
              <a:solidFill>
                <a:srgbClr val="0067AC"/>
              </a:solidFill>
              <a:latin typeface="Arial"/>
              <a:cs typeface="Aria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6" name="Content Placeholder 5" descr="Slide07.gif"/>
          <p:cNvPicPr>
            <a:picLocks noGrp="1" noChangeAspect="1"/>
          </p:cNvPicPr>
          <p:nvPr>
            <p:ph idx="1"/>
          </p:nvPr>
        </p:nvPicPr>
        <p:blipFill>
          <a:blip r:embed="rId2"/>
          <a:srcRect l="-20833" r="-20833"/>
          <a:stretch>
            <a:fillRect/>
          </a:stretch>
        </p:blipFill>
        <p:spPr>
          <a:xfrm>
            <a:off x="-1981200" y="0"/>
            <a:ext cx="12954000" cy="6858000"/>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6" name="Content Placeholder 5" descr="Slide08.gif"/>
          <p:cNvPicPr>
            <a:picLocks noGrp="1" noChangeAspect="1"/>
          </p:cNvPicPr>
          <p:nvPr>
            <p:ph idx="1"/>
          </p:nvPr>
        </p:nvPicPr>
        <p:blipFill>
          <a:blip r:embed="rId2"/>
          <a:srcRect l="-20833" r="-20833"/>
          <a:stretch>
            <a:fillRect/>
          </a:stretch>
        </p:blipFill>
        <p:spPr>
          <a:xfrm>
            <a:off x="-1905000" y="0"/>
            <a:ext cx="13030200" cy="6858000"/>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6" name="Content Placeholder 5" descr="Slide13.gif"/>
          <p:cNvPicPr>
            <a:picLocks noGrp="1" noChangeAspect="1"/>
          </p:cNvPicPr>
          <p:nvPr>
            <p:ph idx="1"/>
          </p:nvPr>
        </p:nvPicPr>
        <p:blipFill>
          <a:blip r:embed="rId2"/>
          <a:srcRect l="-20833" r="-20833"/>
          <a:stretch>
            <a:fillRect/>
          </a:stretch>
        </p:blipFill>
        <p:spPr>
          <a:xfrm>
            <a:off x="-1981200" y="0"/>
            <a:ext cx="13030200" cy="6858000"/>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6" name="Content Placeholder 5" descr="Slide14.gif"/>
          <p:cNvPicPr>
            <a:picLocks noGrp="1" noChangeAspect="1"/>
          </p:cNvPicPr>
          <p:nvPr>
            <p:ph idx="1"/>
          </p:nvPr>
        </p:nvPicPr>
        <p:blipFill>
          <a:blip r:embed="rId2"/>
          <a:srcRect l="-20833" r="-20833"/>
          <a:stretch>
            <a:fillRect/>
          </a:stretch>
        </p:blipFill>
        <p:spPr>
          <a:xfrm>
            <a:off x="-1905000" y="0"/>
            <a:ext cx="12954000" cy="6858000"/>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6" name="Content Placeholder 5" descr="Slide16.gif"/>
          <p:cNvPicPr>
            <a:picLocks noGrp="1" noChangeAspect="1"/>
          </p:cNvPicPr>
          <p:nvPr>
            <p:ph idx="1"/>
          </p:nvPr>
        </p:nvPicPr>
        <p:blipFill>
          <a:blip r:embed="rId2"/>
          <a:srcRect l="-20833" r="-20833"/>
          <a:stretch>
            <a:fillRect/>
          </a:stretch>
        </p:blipFill>
        <p:spPr>
          <a:xfrm>
            <a:off x="-1905000" y="0"/>
            <a:ext cx="12954000" cy="6858000"/>
          </a:xfrm>
        </p:spPr>
      </p:pic>
      <p:sp>
        <p:nvSpPr>
          <p:cNvPr id="4" name="Cloud Callout 3"/>
          <p:cNvSpPr/>
          <p:nvPr/>
        </p:nvSpPr>
        <p:spPr>
          <a:xfrm>
            <a:off x="4233332" y="85724"/>
            <a:ext cx="4453468" cy="2065338"/>
          </a:xfrm>
          <a:prstGeom prst="cloudCallout">
            <a:avLst/>
          </a:prstGeom>
          <a:solidFill>
            <a:srgbClr val="FFFFFF"/>
          </a:solid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solidFill>
                  <a:srgbClr val="FF0000"/>
                </a:solidFill>
              </a:rPr>
              <a:t>This is not normal weather</a:t>
            </a:r>
            <a:endParaRPr lang="en-US" sz="3200" dirty="0">
              <a:solidFill>
                <a:srgbClr val="FF00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38914" name="Object 2"/>
          <p:cNvGraphicFramePr>
            <a:graphicFrameLocks noChangeAspect="1"/>
          </p:cNvGraphicFramePr>
          <p:nvPr/>
        </p:nvGraphicFramePr>
        <p:xfrm>
          <a:off x="0" y="0"/>
          <a:ext cx="9144000" cy="6858000"/>
        </p:xfrm>
        <a:graphic>
          <a:graphicData uri="http://schemas.openxmlformats.org/presentationml/2006/ole">
            <p:oleObj spid="_x0000_s267266" name="Document" r:id="rId3" imgW="5473700" imgH="4229100" progId="Word.Document.12">
              <p:link updateAutomatic="1"/>
            </p:oleObj>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DSC00576.JPG"/>
          <p:cNvPicPr>
            <a:picLocks noChangeAspect="1"/>
          </p:cNvPicPr>
          <p:nvPr/>
        </p:nvPicPr>
        <p:blipFill>
          <a:blip r:embed="rId2"/>
          <a:stretch>
            <a:fillRect/>
          </a:stretch>
        </p:blipFill>
        <p:spPr>
          <a:xfrm>
            <a:off x="0" y="1151468"/>
            <a:ext cx="9144000" cy="5706531"/>
          </a:xfrm>
          <a:prstGeom prst="rect">
            <a:avLst/>
          </a:prstGeom>
        </p:spPr>
      </p:pic>
      <p:sp>
        <p:nvSpPr>
          <p:cNvPr id="3" name="TextBox 2"/>
          <p:cNvSpPr txBox="1"/>
          <p:nvPr/>
        </p:nvSpPr>
        <p:spPr>
          <a:xfrm rot="20047249">
            <a:off x="120843" y="5629894"/>
            <a:ext cx="1608667" cy="923330"/>
          </a:xfrm>
          <a:prstGeom prst="rect">
            <a:avLst/>
          </a:prstGeom>
          <a:solidFill>
            <a:schemeClr val="bg1"/>
          </a:solidFill>
          <a:ln w="57150" cap="flat" cmpd="sng" algn="ctr">
            <a:solidFill>
              <a:srgbClr val="FF0000"/>
            </a:solidFill>
            <a:prstDash val="solid"/>
            <a:round/>
            <a:headEnd type="none" w="med" len="med"/>
            <a:tailEnd type="none" w="med" len="med"/>
          </a:ln>
        </p:spPr>
        <p:txBody>
          <a:bodyPr wrap="square" rtlCol="0">
            <a:spAutoFit/>
          </a:bodyPr>
          <a:lstStyle/>
          <a:p>
            <a:r>
              <a:rPr lang="en-US" sz="5400" b="1" dirty="0" smtClean="0">
                <a:solidFill>
                  <a:srgbClr val="FF0000"/>
                </a:solidFill>
              </a:rPr>
              <a:t>2010</a:t>
            </a:r>
            <a:endParaRPr lang="en-US" sz="5400" b="1" dirty="0">
              <a:solidFill>
                <a:srgbClr val="FF0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DSC00558.JPG"/>
          <p:cNvPicPr>
            <a:picLocks noChangeAspect="1"/>
          </p:cNvPicPr>
          <p:nvPr/>
        </p:nvPicPr>
        <p:blipFill>
          <a:blip r:embed="rId2"/>
          <a:stretch>
            <a:fillRect/>
          </a:stretch>
        </p:blipFill>
        <p:spPr>
          <a:xfrm>
            <a:off x="0" y="1151468"/>
            <a:ext cx="9144000" cy="5706532"/>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76200" y="6610350"/>
            <a:ext cx="2667000" cy="244475"/>
          </a:xfrm>
          <a:prstGeom prst="rect">
            <a:avLst/>
          </a:prstGeom>
          <a:noFill/>
          <a:ln w="9525">
            <a:noFill/>
            <a:miter lim="800000"/>
            <a:headEnd/>
            <a:tailEnd/>
          </a:ln>
        </p:spPr>
        <p:txBody>
          <a:bodyPr>
            <a:prstTxWarp prst="textNoShape">
              <a:avLst/>
            </a:prstTxWarp>
            <a:spAutoFit/>
          </a:bodyPr>
          <a:lstStyle/>
          <a:p>
            <a:pPr>
              <a:spcBef>
                <a:spcPct val="50000"/>
              </a:spcBef>
            </a:pPr>
            <a:r>
              <a:rPr lang="en-US" sz="1000">
                <a:solidFill>
                  <a:schemeClr val="bg1"/>
                </a:solidFill>
              </a:rPr>
              <a:t>Image courtesy of NASA/GSFC</a:t>
            </a:r>
          </a:p>
        </p:txBody>
      </p:sp>
      <p:pic>
        <p:nvPicPr>
          <p:cNvPr id="4" name="Picture 3" descr="graphic for publicity[1].jpg"/>
          <p:cNvPicPr/>
          <p:nvPr/>
        </p:nvPicPr>
        <p:blipFill>
          <a:blip r:embed="rId3"/>
          <a:stretch>
            <a:fillRect/>
          </a:stretch>
        </p:blipFill>
        <p:spPr>
          <a:xfrm>
            <a:off x="-76200" y="1155735"/>
            <a:ext cx="4976708" cy="5702265"/>
          </a:xfrm>
          <a:prstGeom prst="rect">
            <a:avLst/>
          </a:prstGeom>
        </p:spPr>
      </p:pic>
      <p:sp>
        <p:nvSpPr>
          <p:cNvPr id="5" name="TextBox 4"/>
          <p:cNvSpPr txBox="1"/>
          <p:nvPr/>
        </p:nvSpPr>
        <p:spPr>
          <a:xfrm>
            <a:off x="4900508" y="1422400"/>
            <a:ext cx="4243492" cy="1754327"/>
          </a:xfrm>
          <a:prstGeom prst="rect">
            <a:avLst/>
          </a:prstGeom>
          <a:noFill/>
        </p:spPr>
        <p:txBody>
          <a:bodyPr wrap="square" rtlCol="0">
            <a:spAutoFit/>
          </a:bodyPr>
          <a:lstStyle/>
          <a:p>
            <a:r>
              <a:rPr lang="en-US" dirty="0" smtClean="0">
                <a:solidFill>
                  <a:srgbClr val="0067AC"/>
                </a:solidFill>
              </a:rPr>
              <a:t>Iowa Climate Change Impacts Committee, 2011:  </a:t>
            </a:r>
            <a:r>
              <a:rPr lang="en-US" b="1" i="1" dirty="0" smtClean="0">
                <a:solidFill>
                  <a:srgbClr val="0067AC"/>
                </a:solidFill>
              </a:rPr>
              <a:t>Climate Change Impacts on Iowa.  </a:t>
            </a:r>
          </a:p>
          <a:p>
            <a:r>
              <a:rPr lang="en-US" dirty="0" smtClean="0">
                <a:solidFill>
                  <a:srgbClr val="0067AC"/>
                </a:solidFill>
              </a:rPr>
              <a:t>Report to the Governor and the Iowa General Assembly.  [Available online at </a:t>
            </a:r>
          </a:p>
          <a:p>
            <a:r>
              <a:rPr lang="en-US" dirty="0" err="1" smtClean="0">
                <a:solidFill>
                  <a:srgbClr val="0067AC"/>
                </a:solidFill>
              </a:rPr>
              <a:t>http://climate.engineering.iastate.edu/Document/Olson_Amend_Report.pdf</a:t>
            </a:r>
            <a:r>
              <a:rPr lang="en-US" dirty="0" smtClean="0">
                <a:solidFill>
                  <a:srgbClr val="0067AC"/>
                </a:solidFill>
              </a:rPr>
              <a:t>]  </a:t>
            </a:r>
            <a:endParaRPr lang="en-US" dirty="0">
              <a:solidFill>
                <a:srgbClr val="0067AC"/>
              </a:solidFill>
            </a:endParaRPr>
          </a:p>
        </p:txBody>
      </p:sp>
      <p:sp>
        <p:nvSpPr>
          <p:cNvPr id="6" name="TextBox 5"/>
          <p:cNvSpPr txBox="1"/>
          <p:nvPr/>
        </p:nvSpPr>
        <p:spPr>
          <a:xfrm>
            <a:off x="5215467" y="4013200"/>
            <a:ext cx="3492062" cy="2308324"/>
          </a:xfrm>
          <a:prstGeom prst="rect">
            <a:avLst/>
          </a:prstGeom>
          <a:noFill/>
        </p:spPr>
        <p:txBody>
          <a:bodyPr wrap="none" rtlCol="0">
            <a:spAutoFit/>
          </a:bodyPr>
          <a:lstStyle/>
          <a:p>
            <a:r>
              <a:rPr lang="en-US" dirty="0" smtClean="0">
                <a:solidFill>
                  <a:srgbClr val="0067AC"/>
                </a:solidFill>
              </a:rPr>
              <a:t>Chapter 2. Climate Changes in Iowa </a:t>
            </a:r>
          </a:p>
          <a:p>
            <a:r>
              <a:rPr lang="en-US" dirty="0" smtClean="0">
                <a:solidFill>
                  <a:srgbClr val="0067AC"/>
                </a:solidFill>
              </a:rPr>
              <a:t>Eugene S. Takle</a:t>
            </a:r>
          </a:p>
          <a:p>
            <a:endParaRPr lang="en-US" dirty="0" smtClean="0">
              <a:solidFill>
                <a:srgbClr val="0067AC"/>
              </a:solidFill>
            </a:endParaRPr>
          </a:p>
          <a:p>
            <a:r>
              <a:rPr lang="en-US" dirty="0" smtClean="0">
                <a:solidFill>
                  <a:srgbClr val="0067AC"/>
                </a:solidFill>
              </a:rPr>
              <a:t>Chapter 3.  Agriculture in Iowa</a:t>
            </a:r>
          </a:p>
          <a:p>
            <a:r>
              <a:rPr lang="en-US" dirty="0" smtClean="0">
                <a:solidFill>
                  <a:srgbClr val="0067AC"/>
                </a:solidFill>
              </a:rPr>
              <a:t>Natalia P. </a:t>
            </a:r>
            <a:r>
              <a:rPr lang="en-US" dirty="0" err="1" smtClean="0">
                <a:solidFill>
                  <a:srgbClr val="0067AC"/>
                </a:solidFill>
              </a:rPr>
              <a:t>Rogovska</a:t>
            </a:r>
            <a:r>
              <a:rPr lang="en-US" dirty="0" smtClean="0">
                <a:solidFill>
                  <a:srgbClr val="0067AC"/>
                </a:solidFill>
              </a:rPr>
              <a:t> and </a:t>
            </a:r>
          </a:p>
          <a:p>
            <a:r>
              <a:rPr lang="en-US" dirty="0" smtClean="0">
                <a:solidFill>
                  <a:srgbClr val="0067AC"/>
                </a:solidFill>
              </a:rPr>
              <a:t>Richard M. Cruse</a:t>
            </a:r>
          </a:p>
          <a:p>
            <a:endParaRPr lang="en-US" dirty="0" smtClean="0"/>
          </a:p>
          <a:p>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4994" name="Picture 2" descr="IA_frost_free_days_1893.gif"/>
          <p:cNvPicPr>
            <a:picLocks noChangeAspect="1"/>
          </p:cNvPicPr>
          <p:nvPr/>
        </p:nvPicPr>
        <p:blipFill>
          <a:blip r:embed="rId2"/>
          <a:srcRect/>
          <a:stretch>
            <a:fillRect/>
          </a:stretch>
        </p:blipFill>
        <p:spPr bwMode="auto">
          <a:xfrm>
            <a:off x="0" y="2034282"/>
            <a:ext cx="9144000" cy="4823717"/>
          </a:xfrm>
          <a:prstGeom prst="rect">
            <a:avLst/>
          </a:prstGeom>
          <a:noFill/>
          <a:ln w="9525">
            <a:noFill/>
            <a:miter lim="800000"/>
            <a:headEnd/>
            <a:tailEnd/>
          </a:ln>
        </p:spPr>
      </p:pic>
      <p:sp>
        <p:nvSpPr>
          <p:cNvPr id="84995" name="TextBox 3"/>
          <p:cNvSpPr txBox="1">
            <a:spLocks noChangeArrowheads="1"/>
          </p:cNvSpPr>
          <p:nvPr/>
        </p:nvSpPr>
        <p:spPr bwMode="auto">
          <a:xfrm>
            <a:off x="1178769" y="1326257"/>
            <a:ext cx="6661549" cy="707886"/>
          </a:xfrm>
          <a:prstGeom prst="rect">
            <a:avLst/>
          </a:prstGeom>
          <a:noFill/>
          <a:ln w="9525">
            <a:noFill/>
            <a:miter lim="800000"/>
            <a:headEnd/>
            <a:tailEnd/>
          </a:ln>
        </p:spPr>
        <p:txBody>
          <a:bodyPr wrap="none">
            <a:prstTxWarp prst="textNoShape">
              <a:avLst/>
            </a:prstTxWarp>
            <a:spAutoFit/>
          </a:bodyPr>
          <a:lstStyle/>
          <a:p>
            <a:r>
              <a:rPr lang="en-US" sz="4000" b="1" dirty="0" smtClean="0">
                <a:solidFill>
                  <a:srgbClr val="000090"/>
                </a:solidFill>
                <a:ea typeface="Arial" pitchFamily="29" charset="0"/>
                <a:cs typeface="Arial" pitchFamily="29" charset="0"/>
              </a:rPr>
              <a:t>Iowa State</a:t>
            </a:r>
            <a:r>
              <a:rPr lang="en-US" sz="4000" b="1" dirty="0">
                <a:solidFill>
                  <a:srgbClr val="000090"/>
                </a:solidFill>
                <a:ea typeface="Arial" pitchFamily="29" charset="0"/>
                <a:cs typeface="Arial" pitchFamily="29" charset="0"/>
              </a:rPr>
              <a:t>-Wide Average Data</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72" name="Content Placeholder 2"/>
          <p:cNvSpPr>
            <a:spLocks noGrp="1"/>
          </p:cNvSpPr>
          <p:nvPr>
            <p:ph idx="4294967295"/>
          </p:nvPr>
        </p:nvSpPr>
        <p:spPr>
          <a:xfrm>
            <a:off x="152400" y="2143514"/>
            <a:ext cx="8382000" cy="4714486"/>
          </a:xfrm>
        </p:spPr>
        <p:txBody>
          <a:bodyPr>
            <a:normAutofit/>
          </a:bodyPr>
          <a:lstStyle/>
          <a:p>
            <a:pPr eaLnBrk="1" hangingPunct="1">
              <a:buFont typeface="Arial" pitchFamily="-111" charset="0"/>
              <a:buNone/>
              <a:defRPr/>
            </a:pPr>
            <a:r>
              <a:rPr lang="en-US" sz="2000" b="1" dirty="0" smtClean="0">
                <a:solidFill>
                  <a:srgbClr val="0067AC"/>
                </a:solidFill>
                <a:ea typeface="ＭＳ Ｐゴシック" pitchFamily="58" charset="-128"/>
              </a:rPr>
              <a:t>Temperature rise</a:t>
            </a:r>
          </a:p>
          <a:p>
            <a:pPr eaLnBrk="1" hangingPunct="1">
              <a:buFont typeface="Arial" pitchFamily="-111" charset="0"/>
              <a:buNone/>
              <a:defRPr/>
            </a:pPr>
            <a:r>
              <a:rPr lang="en-US" sz="2000" b="1" dirty="0" smtClean="0">
                <a:solidFill>
                  <a:srgbClr val="0067AC"/>
                </a:solidFill>
                <a:ea typeface="ＭＳ Ｐゴシック" pitchFamily="58" charset="-128"/>
              </a:rPr>
              <a:t>Sea-level rise</a:t>
            </a:r>
          </a:p>
          <a:p>
            <a:pPr eaLnBrk="1" hangingPunct="1">
              <a:buFont typeface="Arial" pitchFamily="-111" charset="0"/>
              <a:buNone/>
              <a:defRPr/>
            </a:pPr>
            <a:r>
              <a:rPr lang="en-US" sz="2000" b="1" dirty="0" smtClean="0">
                <a:solidFill>
                  <a:srgbClr val="0067AC"/>
                </a:solidFill>
                <a:ea typeface="ＭＳ Ｐゴシック" pitchFamily="58" charset="-128"/>
              </a:rPr>
              <a:t>Increase in heavy downpours</a:t>
            </a:r>
          </a:p>
          <a:p>
            <a:pPr eaLnBrk="1" hangingPunct="1">
              <a:buFont typeface="Arial" pitchFamily="-111" charset="0"/>
              <a:buNone/>
              <a:defRPr/>
            </a:pPr>
            <a:r>
              <a:rPr lang="en-US" sz="2000" b="1" dirty="0" smtClean="0">
                <a:solidFill>
                  <a:srgbClr val="0067AC"/>
                </a:solidFill>
                <a:ea typeface="ＭＳ Ｐゴシック" pitchFamily="58" charset="-128"/>
              </a:rPr>
              <a:t>Rapidly retreating glaciers</a:t>
            </a:r>
          </a:p>
          <a:p>
            <a:pPr eaLnBrk="1" hangingPunct="1">
              <a:buFont typeface="Arial" pitchFamily="-111" charset="0"/>
              <a:buNone/>
              <a:defRPr/>
            </a:pPr>
            <a:r>
              <a:rPr lang="en-US" sz="2000" b="1" dirty="0" smtClean="0">
                <a:solidFill>
                  <a:srgbClr val="0067AC"/>
                </a:solidFill>
                <a:ea typeface="ＭＳ Ｐゴシック" pitchFamily="58" charset="-128"/>
              </a:rPr>
              <a:t>Thawing permafrost</a:t>
            </a:r>
          </a:p>
          <a:p>
            <a:pPr eaLnBrk="1" hangingPunct="1">
              <a:buFont typeface="Arial" pitchFamily="-111" charset="0"/>
              <a:buNone/>
              <a:defRPr/>
            </a:pPr>
            <a:r>
              <a:rPr lang="en-US" sz="2000" b="1" dirty="0" smtClean="0">
                <a:solidFill>
                  <a:srgbClr val="0067AC"/>
                </a:solidFill>
                <a:ea typeface="ＭＳ Ｐゴシック" pitchFamily="58" charset="-128"/>
              </a:rPr>
              <a:t>Lengthening growing</a:t>
            </a:r>
            <a:br>
              <a:rPr lang="en-US" sz="2000" b="1" dirty="0" smtClean="0">
                <a:solidFill>
                  <a:srgbClr val="0067AC"/>
                </a:solidFill>
                <a:ea typeface="ＭＳ Ｐゴシック" pitchFamily="58" charset="-128"/>
              </a:rPr>
            </a:br>
            <a:r>
              <a:rPr lang="en-US" sz="2000" b="1" dirty="0" smtClean="0">
                <a:solidFill>
                  <a:srgbClr val="0067AC"/>
                </a:solidFill>
                <a:ea typeface="ＭＳ Ｐゴシック" pitchFamily="58" charset="-128"/>
              </a:rPr>
              <a:t>season</a:t>
            </a:r>
          </a:p>
          <a:p>
            <a:pPr eaLnBrk="1" hangingPunct="1">
              <a:buFont typeface="Arial" pitchFamily="-111" charset="0"/>
              <a:buNone/>
              <a:defRPr/>
            </a:pPr>
            <a:r>
              <a:rPr lang="en-US" sz="2000" b="1" dirty="0" smtClean="0">
                <a:solidFill>
                  <a:srgbClr val="0067AC"/>
                </a:solidFill>
                <a:ea typeface="ＭＳ Ｐゴシック" pitchFamily="58" charset="-128"/>
              </a:rPr>
              <a:t>Lengthening ice-free season</a:t>
            </a:r>
            <a:br>
              <a:rPr lang="en-US" sz="2000" b="1" dirty="0" smtClean="0">
                <a:solidFill>
                  <a:srgbClr val="0067AC"/>
                </a:solidFill>
                <a:ea typeface="ＭＳ Ｐゴシック" pitchFamily="58" charset="-128"/>
              </a:rPr>
            </a:br>
            <a:r>
              <a:rPr lang="en-US" sz="2000" b="1" dirty="0" smtClean="0">
                <a:solidFill>
                  <a:srgbClr val="0067AC"/>
                </a:solidFill>
                <a:ea typeface="ＭＳ Ｐゴシック" pitchFamily="58" charset="-128"/>
              </a:rPr>
              <a:t>in the ocean and on lakes</a:t>
            </a:r>
            <a:br>
              <a:rPr lang="en-US" sz="2000" b="1" dirty="0" smtClean="0">
                <a:solidFill>
                  <a:srgbClr val="0067AC"/>
                </a:solidFill>
                <a:ea typeface="ＭＳ Ｐゴシック" pitchFamily="58" charset="-128"/>
              </a:rPr>
            </a:br>
            <a:r>
              <a:rPr lang="en-US" sz="2000" b="1" dirty="0" smtClean="0">
                <a:solidFill>
                  <a:srgbClr val="0067AC"/>
                </a:solidFill>
                <a:ea typeface="ＭＳ Ｐゴシック" pitchFamily="58" charset="-128"/>
              </a:rPr>
              <a:t>and rivers</a:t>
            </a:r>
          </a:p>
          <a:p>
            <a:pPr eaLnBrk="1" hangingPunct="1">
              <a:buFont typeface="Arial" pitchFamily="-111" charset="0"/>
              <a:buNone/>
              <a:defRPr/>
            </a:pPr>
            <a:r>
              <a:rPr lang="en-US" sz="2000" b="1" dirty="0" smtClean="0">
                <a:solidFill>
                  <a:srgbClr val="0067AC"/>
                </a:solidFill>
                <a:ea typeface="ＭＳ Ｐゴシック" pitchFamily="58" charset="-128"/>
              </a:rPr>
              <a:t>Earlier snowmelt</a:t>
            </a:r>
          </a:p>
          <a:p>
            <a:pPr eaLnBrk="1" hangingPunct="1">
              <a:buFont typeface="Arial" pitchFamily="-111" charset="0"/>
              <a:buNone/>
              <a:defRPr/>
            </a:pPr>
            <a:r>
              <a:rPr lang="en-US" sz="2000" b="1" dirty="0" smtClean="0">
                <a:solidFill>
                  <a:srgbClr val="0067AC"/>
                </a:solidFill>
                <a:ea typeface="ＭＳ Ｐゴシック" pitchFamily="58" charset="-128"/>
              </a:rPr>
              <a:t>Changes in river flows</a:t>
            </a:r>
          </a:p>
          <a:p>
            <a:pPr eaLnBrk="1" hangingPunct="1">
              <a:buFont typeface="Arial" pitchFamily="-111" charset="0"/>
              <a:buNone/>
              <a:defRPr/>
            </a:pPr>
            <a:r>
              <a:rPr lang="en-US" sz="2000" b="1" dirty="0" smtClean="0">
                <a:solidFill>
                  <a:srgbClr val="0067AC"/>
                </a:solidFill>
                <a:ea typeface="ＭＳ Ｐゴシック" pitchFamily="58" charset="-128"/>
              </a:rPr>
              <a:t>Plants blooming earlier; animals, birds and fish moving northward</a:t>
            </a:r>
          </a:p>
          <a:p>
            <a:pPr eaLnBrk="1" hangingPunct="1">
              <a:buFont typeface="Arial" pitchFamily="-111" charset="0"/>
              <a:buNone/>
              <a:defRPr/>
            </a:pPr>
            <a:endParaRPr lang="en-US" sz="2300" b="1" dirty="0" smtClean="0">
              <a:solidFill>
                <a:srgbClr val="DAF3FE"/>
              </a:solidFill>
              <a:ea typeface="ＭＳ Ｐゴシック" pitchFamily="58" charset="-128"/>
            </a:endParaRPr>
          </a:p>
        </p:txBody>
      </p:sp>
      <p:sp>
        <p:nvSpPr>
          <p:cNvPr id="23560" name="TextBox 6"/>
          <p:cNvSpPr txBox="1">
            <a:spLocks noChangeArrowheads="1"/>
          </p:cNvSpPr>
          <p:nvPr/>
        </p:nvSpPr>
        <p:spPr bwMode="auto">
          <a:xfrm>
            <a:off x="0" y="1065601"/>
            <a:ext cx="8991600" cy="1077913"/>
          </a:xfrm>
          <a:prstGeom prst="rect">
            <a:avLst/>
          </a:prstGeom>
          <a:noFill/>
          <a:ln w="9525">
            <a:noFill/>
            <a:miter lim="800000"/>
            <a:headEnd/>
            <a:tailEnd/>
          </a:ln>
        </p:spPr>
        <p:txBody>
          <a:bodyPr>
            <a:prstTxWarp prst="textNoShape">
              <a:avLst/>
            </a:prstTxWarp>
            <a:spAutoFit/>
          </a:bodyPr>
          <a:lstStyle/>
          <a:p>
            <a:pPr algn="ctr">
              <a:defRPr/>
            </a:pPr>
            <a:r>
              <a:rPr lang="en-US" sz="3200" b="1" dirty="0">
                <a:solidFill>
                  <a:srgbClr val="0067AC"/>
                </a:solidFill>
                <a:effectLst>
                  <a:outerShdw blurRad="38100" dist="38100" dir="2700000" algn="tl">
                    <a:srgbClr val="DDDDDD"/>
                  </a:outerShdw>
                </a:effectLst>
                <a:latin typeface="Arial" pitchFamily="-107" charset="0"/>
                <a:ea typeface="Arial" pitchFamily="-107" charset="0"/>
                <a:cs typeface="Arial" pitchFamily="-107" charset="0"/>
              </a:rPr>
              <a:t>Climate changes are underway in the U.S. and are projected to grow</a:t>
            </a:r>
          </a:p>
        </p:txBody>
      </p:sp>
      <p:pic>
        <p:nvPicPr>
          <p:cNvPr id="11" name="Picture 2" descr="Increases-in-heavy-precip_PAGE-32.gif"/>
          <p:cNvPicPr>
            <a:picLocks noChangeAspect="1"/>
          </p:cNvPicPr>
          <p:nvPr/>
        </p:nvPicPr>
        <p:blipFill>
          <a:blip r:embed="rId3"/>
          <a:srcRect l="4576" t="3703" r="3030" b="2864"/>
          <a:stretch>
            <a:fillRect/>
          </a:stretch>
        </p:blipFill>
        <p:spPr bwMode="auto">
          <a:xfrm>
            <a:off x="4495800" y="2143514"/>
            <a:ext cx="4487863" cy="4094163"/>
          </a:xfrm>
          <a:prstGeom prst="rect">
            <a:avLst/>
          </a:prstGeom>
          <a:solidFill>
            <a:schemeClr val="bg1"/>
          </a:solidFill>
          <a:ln w="28575">
            <a:solidFill>
              <a:schemeClr val="tx2">
                <a:lumMod val="40000"/>
                <a:lumOff val="60000"/>
              </a:schemeClr>
            </a:solidFill>
            <a:miter lim="800000"/>
            <a:headEnd/>
            <a:tailEnd/>
          </a:ln>
        </p:spPr>
      </p:pic>
      <p:sp>
        <p:nvSpPr>
          <p:cNvPr id="5" name="TextBox 4"/>
          <p:cNvSpPr txBox="1"/>
          <p:nvPr/>
        </p:nvSpPr>
        <p:spPr>
          <a:xfrm>
            <a:off x="0" y="6550223"/>
            <a:ext cx="1252241" cy="307777"/>
          </a:xfrm>
          <a:prstGeom prst="rect">
            <a:avLst/>
          </a:prstGeom>
          <a:noFill/>
        </p:spPr>
        <p:txBody>
          <a:bodyPr wrap="none" rtlCol="0">
            <a:spAutoFit/>
          </a:bodyPr>
          <a:lstStyle/>
          <a:p>
            <a:r>
              <a:rPr lang="en-US" sz="1400" dirty="0" smtClean="0">
                <a:solidFill>
                  <a:srgbClr val="FF0000"/>
                </a:solidFill>
              </a:rPr>
              <a:t>Don </a:t>
            </a:r>
            <a:r>
              <a:rPr lang="en-US" sz="1400" dirty="0" err="1" smtClean="0">
                <a:solidFill>
                  <a:srgbClr val="FF0000"/>
                </a:solidFill>
              </a:rPr>
              <a:t>Wuebbles</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1682" name="Picture 2" descr="dsm_tmin_1975_le0F"/>
          <p:cNvPicPr>
            <a:picLocks noChangeAspect="1" noChangeArrowheads="1"/>
          </p:cNvPicPr>
          <p:nvPr/>
        </p:nvPicPr>
        <p:blipFill>
          <a:blip r:embed="rId2"/>
          <a:srcRect/>
          <a:stretch>
            <a:fillRect/>
          </a:stretch>
        </p:blipFill>
        <p:spPr bwMode="auto">
          <a:xfrm>
            <a:off x="0" y="2039840"/>
            <a:ext cx="9175750" cy="4818160"/>
          </a:xfrm>
          <a:prstGeom prst="rect">
            <a:avLst/>
          </a:prstGeom>
          <a:noFill/>
          <a:ln w="9525">
            <a:noFill/>
            <a:miter lim="800000"/>
            <a:headEnd/>
            <a:tailEnd/>
          </a:ln>
        </p:spPr>
      </p:pic>
      <p:sp>
        <p:nvSpPr>
          <p:cNvPr id="71683" name="TextBox 2"/>
          <p:cNvSpPr txBox="1">
            <a:spLocks noChangeArrowheads="1"/>
          </p:cNvSpPr>
          <p:nvPr/>
        </p:nvSpPr>
        <p:spPr bwMode="auto">
          <a:xfrm>
            <a:off x="1524000" y="1331815"/>
            <a:ext cx="5670550" cy="708025"/>
          </a:xfrm>
          <a:prstGeom prst="rect">
            <a:avLst/>
          </a:prstGeom>
          <a:noFill/>
          <a:ln w="9525">
            <a:noFill/>
            <a:miter lim="800000"/>
            <a:headEnd/>
            <a:tailEnd/>
          </a:ln>
        </p:spPr>
        <p:txBody>
          <a:bodyPr wrap="none">
            <a:prstTxWarp prst="textNoShape">
              <a:avLst/>
            </a:prstTxWarp>
            <a:spAutoFit/>
          </a:bodyPr>
          <a:lstStyle/>
          <a:p>
            <a:r>
              <a:rPr lang="en-US" sz="4000" b="1" dirty="0">
                <a:solidFill>
                  <a:srgbClr val="0067AC"/>
                </a:solidFill>
                <a:latin typeface="Franklin Gothic Book" pitchFamily="34" charset="0"/>
                <a:ea typeface="Arial" pitchFamily="34" charset="0"/>
                <a:cs typeface="Arial" pitchFamily="34" charset="0"/>
              </a:rPr>
              <a:t>Des Moines Airport Data</a:t>
            </a:r>
          </a:p>
        </p:txBody>
      </p:sp>
      <p:sp>
        <p:nvSpPr>
          <p:cNvPr id="4" name="TextBox 3"/>
          <p:cNvSpPr txBox="1"/>
          <p:nvPr/>
        </p:nvSpPr>
        <p:spPr>
          <a:xfrm>
            <a:off x="5065035" y="6504396"/>
            <a:ext cx="4078965" cy="307777"/>
          </a:xfrm>
          <a:prstGeom prst="rect">
            <a:avLst/>
          </a:prstGeom>
          <a:noFill/>
        </p:spPr>
        <p:txBody>
          <a:bodyPr wrap="square" rtlCol="0">
            <a:spAutoFit/>
          </a:bodyPr>
          <a:lstStyle/>
          <a:p>
            <a:r>
              <a:rPr lang="en-US" sz="1400" dirty="0" smtClean="0">
                <a:solidFill>
                  <a:srgbClr val="FF0000"/>
                </a:solidFill>
              </a:rPr>
              <a:t>Caution:  Not corrected for urban heat island effects</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2706" name="Picture 2" descr="dsm_tmin_1975_le-10F"/>
          <p:cNvPicPr>
            <a:picLocks noChangeAspect="1" noChangeArrowheads="1"/>
          </p:cNvPicPr>
          <p:nvPr/>
        </p:nvPicPr>
        <p:blipFill>
          <a:blip r:embed="rId2"/>
          <a:srcRect/>
          <a:stretch>
            <a:fillRect/>
          </a:stretch>
        </p:blipFill>
        <p:spPr bwMode="auto">
          <a:xfrm>
            <a:off x="0" y="2059084"/>
            <a:ext cx="9158288" cy="4798916"/>
          </a:xfrm>
          <a:prstGeom prst="rect">
            <a:avLst/>
          </a:prstGeom>
          <a:noFill/>
          <a:ln w="9525">
            <a:noFill/>
            <a:miter lim="800000"/>
            <a:headEnd/>
            <a:tailEnd/>
          </a:ln>
        </p:spPr>
      </p:pic>
      <p:sp>
        <p:nvSpPr>
          <p:cNvPr id="72707" name="TextBox 2"/>
          <p:cNvSpPr txBox="1">
            <a:spLocks noChangeArrowheads="1"/>
          </p:cNvSpPr>
          <p:nvPr/>
        </p:nvSpPr>
        <p:spPr bwMode="auto">
          <a:xfrm>
            <a:off x="1524000" y="1351059"/>
            <a:ext cx="5670550" cy="708025"/>
          </a:xfrm>
          <a:prstGeom prst="rect">
            <a:avLst/>
          </a:prstGeom>
          <a:noFill/>
          <a:ln w="9525">
            <a:noFill/>
            <a:miter lim="800000"/>
            <a:headEnd/>
            <a:tailEnd/>
          </a:ln>
        </p:spPr>
        <p:txBody>
          <a:bodyPr wrap="none">
            <a:prstTxWarp prst="textNoShape">
              <a:avLst/>
            </a:prstTxWarp>
            <a:spAutoFit/>
          </a:bodyPr>
          <a:lstStyle/>
          <a:p>
            <a:r>
              <a:rPr lang="en-US" sz="4000" b="1" dirty="0">
                <a:solidFill>
                  <a:srgbClr val="0067AC"/>
                </a:solidFill>
                <a:latin typeface="Franklin Gothic Book" pitchFamily="34" charset="0"/>
                <a:ea typeface="Arial" pitchFamily="34" charset="0"/>
                <a:cs typeface="Arial" pitchFamily="34" charset="0"/>
              </a:rPr>
              <a:t>Des Moines Airport Data</a:t>
            </a:r>
          </a:p>
        </p:txBody>
      </p:sp>
      <p:sp>
        <p:nvSpPr>
          <p:cNvPr id="4" name="TextBox 3"/>
          <p:cNvSpPr txBox="1"/>
          <p:nvPr/>
        </p:nvSpPr>
        <p:spPr>
          <a:xfrm>
            <a:off x="5065035" y="6504396"/>
            <a:ext cx="4078965" cy="307777"/>
          </a:xfrm>
          <a:prstGeom prst="rect">
            <a:avLst/>
          </a:prstGeom>
          <a:noFill/>
        </p:spPr>
        <p:txBody>
          <a:bodyPr wrap="square" rtlCol="0">
            <a:spAutoFit/>
          </a:bodyPr>
          <a:lstStyle/>
          <a:p>
            <a:r>
              <a:rPr lang="en-US" sz="1400" dirty="0" smtClean="0">
                <a:solidFill>
                  <a:srgbClr val="FF0000"/>
                </a:solidFill>
              </a:rPr>
              <a:t>Caution:  Not corrected for urban heat island effects</a:t>
            </a:r>
            <a:endParaRPr lang="en-US" sz="1400" dirty="0">
              <a:solidFill>
                <a:srgbClr val="FF0000"/>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22" name="Picture 2" descr="dsm_tmax_1975_ge100F"/>
          <p:cNvPicPr>
            <a:picLocks noChangeAspect="1" noChangeArrowheads="1"/>
          </p:cNvPicPr>
          <p:nvPr/>
        </p:nvPicPr>
        <p:blipFill>
          <a:blip r:embed="rId3"/>
          <a:srcRect/>
          <a:stretch>
            <a:fillRect/>
          </a:stretch>
        </p:blipFill>
        <p:spPr bwMode="auto">
          <a:xfrm>
            <a:off x="0" y="1981200"/>
            <a:ext cx="9144000" cy="4876800"/>
          </a:xfrm>
          <a:prstGeom prst="rect">
            <a:avLst/>
          </a:prstGeom>
          <a:noFill/>
          <a:ln w="9525">
            <a:noFill/>
            <a:miter lim="800000"/>
            <a:headEnd/>
            <a:tailEnd/>
          </a:ln>
        </p:spPr>
      </p:pic>
      <p:sp>
        <p:nvSpPr>
          <p:cNvPr id="81923" name="TextBox 2"/>
          <p:cNvSpPr txBox="1">
            <a:spLocks noChangeArrowheads="1"/>
          </p:cNvSpPr>
          <p:nvPr/>
        </p:nvSpPr>
        <p:spPr bwMode="auto">
          <a:xfrm>
            <a:off x="1524000" y="1273175"/>
            <a:ext cx="5435252" cy="707886"/>
          </a:xfrm>
          <a:prstGeom prst="rect">
            <a:avLst/>
          </a:prstGeom>
          <a:noFill/>
          <a:ln w="9525">
            <a:noFill/>
            <a:miter lim="800000"/>
            <a:headEnd/>
            <a:tailEnd/>
          </a:ln>
        </p:spPr>
        <p:txBody>
          <a:bodyPr wrap="none">
            <a:prstTxWarp prst="textNoShape">
              <a:avLst/>
            </a:prstTxWarp>
            <a:spAutoFit/>
          </a:bodyPr>
          <a:lstStyle/>
          <a:p>
            <a:r>
              <a:rPr lang="en-US" sz="4000" b="1" dirty="0">
                <a:solidFill>
                  <a:schemeClr val="bg1"/>
                </a:solidFill>
                <a:ea typeface="Arial" pitchFamily="-112" charset="0"/>
                <a:cs typeface="Arial" pitchFamily="-112" charset="0"/>
              </a:rPr>
              <a:t>Des Moines Airport Data</a:t>
            </a:r>
          </a:p>
        </p:txBody>
      </p:sp>
      <p:sp>
        <p:nvSpPr>
          <p:cNvPr id="81924" name="TextBox 3"/>
          <p:cNvSpPr txBox="1">
            <a:spLocks noChangeArrowheads="1"/>
          </p:cNvSpPr>
          <p:nvPr/>
        </p:nvSpPr>
        <p:spPr bwMode="auto">
          <a:xfrm>
            <a:off x="1371600" y="3045233"/>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a:t>1983:  13</a:t>
            </a:r>
          </a:p>
        </p:txBody>
      </p:sp>
      <p:sp>
        <p:nvSpPr>
          <p:cNvPr id="81925" name="TextBox 4"/>
          <p:cNvSpPr txBox="1">
            <a:spLocks noChangeArrowheads="1"/>
          </p:cNvSpPr>
          <p:nvPr/>
        </p:nvSpPr>
        <p:spPr bwMode="auto">
          <a:xfrm>
            <a:off x="3467100" y="3230177"/>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a:t>1988:  10</a:t>
            </a:r>
          </a:p>
        </p:txBody>
      </p:sp>
      <p:sp>
        <p:nvSpPr>
          <p:cNvPr id="81926" name="TextBox 5"/>
          <p:cNvSpPr txBox="1">
            <a:spLocks noChangeArrowheads="1"/>
          </p:cNvSpPr>
          <p:nvPr/>
        </p:nvSpPr>
        <p:spPr bwMode="auto">
          <a:xfrm>
            <a:off x="7239000" y="4833484"/>
            <a:ext cx="1143000" cy="646331"/>
          </a:xfrm>
          <a:prstGeom prst="rect">
            <a:avLst/>
          </a:prstGeom>
          <a:solidFill>
            <a:schemeClr val="bg1"/>
          </a:solidFill>
          <a:ln w="9525">
            <a:noFill/>
            <a:miter lim="800000"/>
            <a:headEnd/>
            <a:tailEnd/>
          </a:ln>
        </p:spPr>
        <p:txBody>
          <a:bodyPr>
            <a:prstTxWarp prst="textNoShape">
              <a:avLst/>
            </a:prstTxWarp>
            <a:spAutoFit/>
          </a:bodyPr>
          <a:lstStyle/>
          <a:p>
            <a:r>
              <a:rPr lang="en-US" sz="1800" dirty="0"/>
              <a:t>2009:  </a:t>
            </a:r>
            <a:r>
              <a:rPr lang="en-US" sz="1800" dirty="0" smtClean="0"/>
              <a:t>0</a:t>
            </a:r>
          </a:p>
          <a:p>
            <a:r>
              <a:rPr lang="en-US" dirty="0" smtClean="0"/>
              <a:t>2010:  0</a:t>
            </a:r>
            <a:endParaRPr lang="en-US" sz="1800" dirty="0"/>
          </a:p>
        </p:txBody>
      </p:sp>
      <p:cxnSp>
        <p:nvCxnSpPr>
          <p:cNvPr id="81927" name="Straight Arrow Connector 6"/>
          <p:cNvCxnSpPr>
            <a:cxnSpLocks noChangeShapeType="1"/>
          </p:cNvCxnSpPr>
          <p:nvPr/>
        </p:nvCxnSpPr>
        <p:spPr bwMode="auto">
          <a:xfrm rot="16200000" flipH="1">
            <a:off x="7962900" y="5669195"/>
            <a:ext cx="990600" cy="152400"/>
          </a:xfrm>
          <a:prstGeom prst="straightConnector1">
            <a:avLst/>
          </a:prstGeom>
          <a:noFill/>
          <a:ln w="28575">
            <a:solidFill>
              <a:srgbClr val="000000"/>
            </a:solidFill>
            <a:round/>
            <a:headEnd/>
            <a:tailEnd type="arrow" w="med" len="med"/>
          </a:ln>
        </p:spPr>
      </p:cxnSp>
      <p:sp>
        <p:nvSpPr>
          <p:cNvPr id="10" name="TextBox 3"/>
          <p:cNvSpPr txBox="1">
            <a:spLocks noChangeArrowheads="1"/>
          </p:cNvSpPr>
          <p:nvPr/>
        </p:nvSpPr>
        <p:spPr bwMode="auto">
          <a:xfrm>
            <a:off x="952500" y="3748319"/>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smtClean="0"/>
              <a:t>1977:  8</a:t>
            </a:r>
            <a:endParaRPr lang="en-US" sz="18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22" name="Picture 2" descr="dsm_tmax_1975_ge100F"/>
          <p:cNvPicPr>
            <a:picLocks noChangeAspect="1" noChangeArrowheads="1"/>
          </p:cNvPicPr>
          <p:nvPr/>
        </p:nvPicPr>
        <p:blipFill>
          <a:blip r:embed="rId3"/>
          <a:srcRect/>
          <a:stretch>
            <a:fillRect/>
          </a:stretch>
        </p:blipFill>
        <p:spPr bwMode="auto">
          <a:xfrm>
            <a:off x="0" y="1981200"/>
            <a:ext cx="9144000" cy="4876800"/>
          </a:xfrm>
          <a:prstGeom prst="rect">
            <a:avLst/>
          </a:prstGeom>
          <a:noFill/>
          <a:ln w="9525">
            <a:noFill/>
            <a:miter lim="800000"/>
            <a:headEnd/>
            <a:tailEnd/>
          </a:ln>
        </p:spPr>
      </p:pic>
      <p:sp>
        <p:nvSpPr>
          <p:cNvPr id="81923" name="TextBox 2"/>
          <p:cNvSpPr txBox="1">
            <a:spLocks noChangeArrowheads="1"/>
          </p:cNvSpPr>
          <p:nvPr/>
        </p:nvSpPr>
        <p:spPr bwMode="auto">
          <a:xfrm>
            <a:off x="1524000" y="1273175"/>
            <a:ext cx="5435252" cy="707886"/>
          </a:xfrm>
          <a:prstGeom prst="rect">
            <a:avLst/>
          </a:prstGeom>
          <a:noFill/>
          <a:ln w="9525">
            <a:noFill/>
            <a:miter lim="800000"/>
            <a:headEnd/>
            <a:tailEnd/>
          </a:ln>
        </p:spPr>
        <p:txBody>
          <a:bodyPr wrap="none">
            <a:prstTxWarp prst="textNoShape">
              <a:avLst/>
            </a:prstTxWarp>
            <a:spAutoFit/>
          </a:bodyPr>
          <a:lstStyle/>
          <a:p>
            <a:r>
              <a:rPr lang="en-US" sz="4000" b="1" dirty="0">
                <a:solidFill>
                  <a:schemeClr val="bg1"/>
                </a:solidFill>
                <a:ea typeface="Arial" pitchFamily="-112" charset="0"/>
                <a:cs typeface="Arial" pitchFamily="-112" charset="0"/>
              </a:rPr>
              <a:t>Des Moines Airport Data</a:t>
            </a:r>
          </a:p>
        </p:txBody>
      </p:sp>
      <p:sp>
        <p:nvSpPr>
          <p:cNvPr id="81924" name="TextBox 3"/>
          <p:cNvSpPr txBox="1">
            <a:spLocks noChangeArrowheads="1"/>
          </p:cNvSpPr>
          <p:nvPr/>
        </p:nvSpPr>
        <p:spPr bwMode="auto">
          <a:xfrm>
            <a:off x="1371600" y="3045233"/>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a:t>1983:  13</a:t>
            </a:r>
          </a:p>
        </p:txBody>
      </p:sp>
      <p:sp>
        <p:nvSpPr>
          <p:cNvPr id="81925" name="TextBox 4"/>
          <p:cNvSpPr txBox="1">
            <a:spLocks noChangeArrowheads="1"/>
          </p:cNvSpPr>
          <p:nvPr/>
        </p:nvSpPr>
        <p:spPr bwMode="auto">
          <a:xfrm>
            <a:off x="3467100" y="3230177"/>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a:t>1988:  10</a:t>
            </a:r>
          </a:p>
        </p:txBody>
      </p:sp>
      <p:sp>
        <p:nvSpPr>
          <p:cNvPr id="81926" name="TextBox 5"/>
          <p:cNvSpPr txBox="1">
            <a:spLocks noChangeArrowheads="1"/>
          </p:cNvSpPr>
          <p:nvPr/>
        </p:nvSpPr>
        <p:spPr bwMode="auto">
          <a:xfrm>
            <a:off x="7239000" y="4833484"/>
            <a:ext cx="1143000" cy="646331"/>
          </a:xfrm>
          <a:prstGeom prst="rect">
            <a:avLst/>
          </a:prstGeom>
          <a:solidFill>
            <a:schemeClr val="bg1"/>
          </a:solidFill>
          <a:ln w="9525">
            <a:noFill/>
            <a:miter lim="800000"/>
            <a:headEnd/>
            <a:tailEnd/>
          </a:ln>
        </p:spPr>
        <p:txBody>
          <a:bodyPr>
            <a:prstTxWarp prst="textNoShape">
              <a:avLst/>
            </a:prstTxWarp>
            <a:spAutoFit/>
          </a:bodyPr>
          <a:lstStyle/>
          <a:p>
            <a:r>
              <a:rPr lang="en-US" sz="1800" dirty="0"/>
              <a:t>2009:  </a:t>
            </a:r>
            <a:r>
              <a:rPr lang="en-US" sz="1800" dirty="0" smtClean="0"/>
              <a:t>0</a:t>
            </a:r>
          </a:p>
          <a:p>
            <a:r>
              <a:rPr lang="en-US" dirty="0" smtClean="0"/>
              <a:t>2010:  0</a:t>
            </a:r>
            <a:endParaRPr lang="en-US" sz="1800" dirty="0"/>
          </a:p>
        </p:txBody>
      </p:sp>
      <p:cxnSp>
        <p:nvCxnSpPr>
          <p:cNvPr id="81927" name="Straight Arrow Connector 6"/>
          <p:cNvCxnSpPr>
            <a:cxnSpLocks noChangeShapeType="1"/>
          </p:cNvCxnSpPr>
          <p:nvPr/>
        </p:nvCxnSpPr>
        <p:spPr bwMode="auto">
          <a:xfrm rot="16200000" flipH="1">
            <a:off x="7962900" y="5669195"/>
            <a:ext cx="990600" cy="152400"/>
          </a:xfrm>
          <a:prstGeom prst="straightConnector1">
            <a:avLst/>
          </a:prstGeom>
          <a:noFill/>
          <a:ln w="28575">
            <a:solidFill>
              <a:srgbClr val="000000"/>
            </a:solidFill>
            <a:round/>
            <a:headEnd/>
            <a:tailEnd type="arrow" w="med" len="med"/>
          </a:ln>
        </p:spPr>
      </p:cxnSp>
      <p:sp>
        <p:nvSpPr>
          <p:cNvPr id="81928" name="Left Brace 9"/>
          <p:cNvSpPr>
            <a:spLocks/>
          </p:cNvSpPr>
          <p:nvPr/>
        </p:nvSpPr>
        <p:spPr bwMode="auto">
          <a:xfrm rot="5400000">
            <a:off x="5905500" y="2251307"/>
            <a:ext cx="762000" cy="4495800"/>
          </a:xfrm>
          <a:prstGeom prst="leftBrace">
            <a:avLst>
              <a:gd name="adj1" fmla="val 8331"/>
              <a:gd name="adj2" fmla="val 50278"/>
            </a:avLst>
          </a:prstGeom>
          <a:noFill/>
          <a:ln w="57150">
            <a:solidFill>
              <a:srgbClr val="FF0000"/>
            </a:solidFill>
            <a:round/>
            <a:headEnd/>
            <a:tailEnd/>
          </a:ln>
        </p:spPr>
        <p:txBody>
          <a:bodyPr>
            <a:prstTxWarp prst="textNoShape">
              <a:avLst/>
            </a:prstTxWarp>
          </a:bodyPr>
          <a:lstStyle/>
          <a:p>
            <a:pPr eaLnBrk="0" hangingPunct="0"/>
            <a:endParaRPr lang="en-US"/>
          </a:p>
        </p:txBody>
      </p:sp>
      <p:sp>
        <p:nvSpPr>
          <p:cNvPr id="81929" name="TextBox 11"/>
          <p:cNvSpPr txBox="1">
            <a:spLocks noChangeArrowheads="1"/>
          </p:cNvSpPr>
          <p:nvPr/>
        </p:nvSpPr>
        <p:spPr bwMode="auto">
          <a:xfrm>
            <a:off x="4343400" y="3600065"/>
            <a:ext cx="3810000" cy="369888"/>
          </a:xfrm>
          <a:prstGeom prst="rect">
            <a:avLst/>
          </a:prstGeom>
          <a:solidFill>
            <a:schemeClr val="bg1"/>
          </a:solidFill>
          <a:ln w="9525">
            <a:noFill/>
            <a:miter lim="800000"/>
            <a:headEnd/>
            <a:tailEnd/>
          </a:ln>
        </p:spPr>
        <p:txBody>
          <a:bodyPr>
            <a:prstTxWarp prst="textNoShape">
              <a:avLst/>
            </a:prstTxWarp>
            <a:spAutoFit/>
          </a:bodyPr>
          <a:lstStyle/>
          <a:p>
            <a:pPr algn="ctr"/>
            <a:r>
              <a:rPr lang="en-US" sz="1800" dirty="0"/>
              <a:t>6 days ≥ 100</a:t>
            </a:r>
            <a:r>
              <a:rPr lang="en-US" sz="1800" baseline="30000" dirty="0"/>
              <a:t>o</a:t>
            </a:r>
            <a:r>
              <a:rPr lang="en-US" sz="1800" dirty="0"/>
              <a:t>F in the last </a:t>
            </a:r>
            <a:r>
              <a:rPr lang="en-US" sz="1800" dirty="0" smtClean="0"/>
              <a:t>22 </a:t>
            </a:r>
            <a:r>
              <a:rPr lang="en-US" sz="1800" dirty="0"/>
              <a:t>years</a:t>
            </a:r>
          </a:p>
        </p:txBody>
      </p:sp>
      <p:sp>
        <p:nvSpPr>
          <p:cNvPr id="10" name="TextBox 3"/>
          <p:cNvSpPr txBox="1">
            <a:spLocks noChangeArrowheads="1"/>
          </p:cNvSpPr>
          <p:nvPr/>
        </p:nvSpPr>
        <p:spPr bwMode="auto">
          <a:xfrm>
            <a:off x="952500" y="3748319"/>
            <a:ext cx="1143000" cy="369888"/>
          </a:xfrm>
          <a:prstGeom prst="rect">
            <a:avLst/>
          </a:prstGeom>
          <a:solidFill>
            <a:schemeClr val="bg1"/>
          </a:solidFill>
          <a:ln w="9525">
            <a:noFill/>
            <a:miter lim="800000"/>
            <a:headEnd/>
            <a:tailEnd/>
          </a:ln>
        </p:spPr>
        <p:txBody>
          <a:bodyPr>
            <a:prstTxWarp prst="textNoShape">
              <a:avLst/>
            </a:prstTxWarp>
            <a:spAutoFit/>
          </a:bodyPr>
          <a:lstStyle/>
          <a:p>
            <a:r>
              <a:rPr lang="en-US" sz="1800" dirty="0" smtClean="0"/>
              <a:t>1977:  8</a:t>
            </a:r>
            <a:endParaRPr lang="en-US" sz="18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76482" name="Object 2"/>
          <p:cNvGraphicFramePr>
            <a:graphicFrameLocks noChangeAspect="1"/>
          </p:cNvGraphicFramePr>
          <p:nvPr/>
        </p:nvGraphicFramePr>
        <p:xfrm>
          <a:off x="-1" y="1295400"/>
          <a:ext cx="4664535" cy="2418648"/>
        </p:xfrm>
        <a:graphic>
          <a:graphicData uri="http://schemas.openxmlformats.org/presentationml/2006/ole">
            <p:oleObj spid="_x0000_s272386" name="Document" r:id="rId3" imgW="2743200" imgH="1422400" progId="Word.Document.12">
              <p:link updateAutomatic="1"/>
            </p:oleObj>
          </a:graphicData>
        </a:graphic>
      </p:graphicFrame>
      <p:graphicFrame>
        <p:nvGraphicFramePr>
          <p:cNvPr id="276483" name="Object 3"/>
          <p:cNvGraphicFramePr>
            <a:graphicFrameLocks noChangeAspect="1"/>
          </p:cNvGraphicFramePr>
          <p:nvPr/>
        </p:nvGraphicFramePr>
        <p:xfrm>
          <a:off x="4812001" y="1295400"/>
          <a:ext cx="4331999" cy="2418648"/>
        </p:xfrm>
        <a:graphic>
          <a:graphicData uri="http://schemas.openxmlformats.org/presentationml/2006/ole">
            <p:oleObj spid="_x0000_s272387" name="Document" r:id="rId3" imgW="2743200" imgH="1447800" progId="Word.Document.12">
              <p:link updateAutomatic="1"/>
            </p:oleObj>
          </a:graphicData>
        </a:graphic>
      </p:graphicFrame>
      <p:graphicFrame>
        <p:nvGraphicFramePr>
          <p:cNvPr id="276484" name="Object 4"/>
          <p:cNvGraphicFramePr>
            <a:graphicFrameLocks noChangeAspect="1"/>
          </p:cNvGraphicFramePr>
          <p:nvPr/>
        </p:nvGraphicFramePr>
        <p:xfrm>
          <a:off x="12699" y="4080933"/>
          <a:ext cx="4659124" cy="2470420"/>
        </p:xfrm>
        <a:graphic>
          <a:graphicData uri="http://schemas.openxmlformats.org/presentationml/2006/ole">
            <p:oleObj spid="_x0000_s272388" name="Document" r:id="rId3" imgW="2730500" imgH="1447800" progId="Word.Document.12">
              <p:link updateAutomatic="1"/>
            </p:oleObj>
          </a:graphicData>
        </a:graphic>
      </p:graphicFrame>
      <p:graphicFrame>
        <p:nvGraphicFramePr>
          <p:cNvPr id="276485" name="Object 5"/>
          <p:cNvGraphicFramePr>
            <a:graphicFrameLocks noChangeAspect="1"/>
          </p:cNvGraphicFramePr>
          <p:nvPr/>
        </p:nvGraphicFramePr>
        <p:xfrm>
          <a:off x="4824701" y="4080933"/>
          <a:ext cx="4319299" cy="2470420"/>
        </p:xfrm>
        <a:graphic>
          <a:graphicData uri="http://schemas.openxmlformats.org/presentationml/2006/ole">
            <p:oleObj spid="_x0000_s272389" name="Document" r:id="rId3" imgW="2730500" imgH="1447800" progId="Word.Document.12">
              <p:link updateAutomatic="1"/>
            </p:oleObj>
          </a:graphicData>
        </a:graphic>
      </p:graphicFrame>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76482" name="Object 2"/>
          <p:cNvGraphicFramePr>
            <a:graphicFrameLocks noChangeAspect="1"/>
          </p:cNvGraphicFramePr>
          <p:nvPr/>
        </p:nvGraphicFramePr>
        <p:xfrm>
          <a:off x="-1" y="1295400"/>
          <a:ext cx="4664535" cy="2418648"/>
        </p:xfrm>
        <a:graphic>
          <a:graphicData uri="http://schemas.openxmlformats.org/presentationml/2006/ole">
            <p:oleObj spid="_x0000_s273410" name="Document" r:id="rId3" imgW="2743200" imgH="1422400" progId="Word.Document.12">
              <p:link updateAutomatic="1"/>
            </p:oleObj>
          </a:graphicData>
        </a:graphic>
      </p:graphicFrame>
      <p:graphicFrame>
        <p:nvGraphicFramePr>
          <p:cNvPr id="276483" name="Object 3"/>
          <p:cNvGraphicFramePr>
            <a:graphicFrameLocks noChangeAspect="1"/>
          </p:cNvGraphicFramePr>
          <p:nvPr/>
        </p:nvGraphicFramePr>
        <p:xfrm>
          <a:off x="4812001" y="1295400"/>
          <a:ext cx="4331999" cy="2418648"/>
        </p:xfrm>
        <a:graphic>
          <a:graphicData uri="http://schemas.openxmlformats.org/presentationml/2006/ole">
            <p:oleObj spid="_x0000_s273411" name="Document" r:id="rId3" imgW="2743200" imgH="1447800" progId="Word.Document.12">
              <p:link updateAutomatic="1"/>
            </p:oleObj>
          </a:graphicData>
        </a:graphic>
      </p:graphicFrame>
      <p:graphicFrame>
        <p:nvGraphicFramePr>
          <p:cNvPr id="276484" name="Object 4"/>
          <p:cNvGraphicFramePr>
            <a:graphicFrameLocks noChangeAspect="1"/>
          </p:cNvGraphicFramePr>
          <p:nvPr/>
        </p:nvGraphicFramePr>
        <p:xfrm>
          <a:off x="12699" y="4080933"/>
          <a:ext cx="4659124" cy="2470420"/>
        </p:xfrm>
        <a:graphic>
          <a:graphicData uri="http://schemas.openxmlformats.org/presentationml/2006/ole">
            <p:oleObj spid="_x0000_s273412" name="Document" r:id="rId3" imgW="2730500" imgH="1447800" progId="Word.Document.12">
              <p:link updateAutomatic="1"/>
            </p:oleObj>
          </a:graphicData>
        </a:graphic>
      </p:graphicFrame>
      <p:graphicFrame>
        <p:nvGraphicFramePr>
          <p:cNvPr id="276485" name="Object 5"/>
          <p:cNvGraphicFramePr>
            <a:graphicFrameLocks noChangeAspect="1"/>
          </p:cNvGraphicFramePr>
          <p:nvPr/>
        </p:nvGraphicFramePr>
        <p:xfrm>
          <a:off x="4824701" y="4080933"/>
          <a:ext cx="4319299" cy="2470420"/>
        </p:xfrm>
        <a:graphic>
          <a:graphicData uri="http://schemas.openxmlformats.org/presentationml/2006/ole">
            <p:oleObj spid="_x0000_s273413" name="Document" r:id="rId3" imgW="2730500" imgH="1447800" progId="Word.Document.12">
              <p:link updateAutomatic="1"/>
            </p:oleObj>
          </a:graphicData>
        </a:graphic>
      </p:graphicFrame>
      <p:sp>
        <p:nvSpPr>
          <p:cNvPr id="6" name="Oval 5"/>
          <p:cNvSpPr/>
          <p:nvPr/>
        </p:nvSpPr>
        <p:spPr>
          <a:xfrm>
            <a:off x="4824700" y="3714047"/>
            <a:ext cx="4319300" cy="2837306"/>
          </a:xfrm>
          <a:prstGeom prst="ellipse">
            <a:avLst/>
          </a:prstGeom>
          <a:noFill/>
          <a:ln w="571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4514" name="Picture 3" descr="IA_total_avg_precip_1873.gif"/>
          <p:cNvPicPr>
            <a:picLocks noChangeAspect="1"/>
          </p:cNvPicPr>
          <p:nvPr/>
        </p:nvPicPr>
        <p:blipFill>
          <a:blip r:embed="rId2"/>
          <a:srcRect/>
          <a:stretch>
            <a:fillRect/>
          </a:stretch>
        </p:blipFill>
        <p:spPr bwMode="auto">
          <a:xfrm>
            <a:off x="0" y="2157573"/>
            <a:ext cx="9144000" cy="4700427"/>
          </a:xfrm>
          <a:prstGeom prst="rect">
            <a:avLst/>
          </a:prstGeom>
          <a:noFill/>
          <a:ln w="9525">
            <a:noFill/>
            <a:miter lim="800000"/>
            <a:headEnd/>
            <a:tailEnd/>
          </a:ln>
        </p:spPr>
      </p:pic>
      <p:sp>
        <p:nvSpPr>
          <p:cNvPr id="9" name="TextBox 2"/>
          <p:cNvSpPr txBox="1">
            <a:spLocks noChangeArrowheads="1"/>
          </p:cNvSpPr>
          <p:nvPr/>
        </p:nvSpPr>
        <p:spPr bwMode="auto">
          <a:xfrm>
            <a:off x="1339055" y="1240094"/>
            <a:ext cx="6661549" cy="707886"/>
          </a:xfrm>
          <a:prstGeom prst="rect">
            <a:avLst/>
          </a:prstGeom>
          <a:noFill/>
          <a:ln w="9525">
            <a:noFill/>
            <a:miter lim="800000"/>
            <a:headEnd/>
            <a:tailEnd/>
          </a:ln>
        </p:spPr>
        <p:txBody>
          <a:bodyPr wrap="none">
            <a:prstTxWarp prst="textNoShape">
              <a:avLst/>
            </a:prstTxWarp>
            <a:spAutoFit/>
          </a:bodyPr>
          <a:lstStyle/>
          <a:p>
            <a:r>
              <a:rPr lang="en-US" sz="4000" b="1" dirty="0" smtClean="0">
                <a:solidFill>
                  <a:srgbClr val="212189"/>
                </a:solidFill>
                <a:ea typeface="Arial" pitchFamily="29" charset="0"/>
                <a:cs typeface="Arial" pitchFamily="29" charset="0"/>
              </a:rPr>
              <a:t>Iowa State</a:t>
            </a:r>
            <a:r>
              <a:rPr lang="en-US" sz="4000" b="1" dirty="0">
                <a:solidFill>
                  <a:srgbClr val="212189"/>
                </a:solidFill>
                <a:ea typeface="Arial" pitchFamily="29" charset="0"/>
                <a:cs typeface="Arial" pitchFamily="29" charset="0"/>
              </a:rPr>
              <a:t>-Wide Average Data</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4514" name="Picture 3" descr="IA_total_avg_precip_1873.gif"/>
          <p:cNvPicPr>
            <a:picLocks noChangeAspect="1"/>
          </p:cNvPicPr>
          <p:nvPr/>
        </p:nvPicPr>
        <p:blipFill>
          <a:blip r:embed="rId2"/>
          <a:srcRect/>
          <a:stretch>
            <a:fillRect/>
          </a:stretch>
        </p:blipFill>
        <p:spPr bwMode="auto">
          <a:xfrm>
            <a:off x="0" y="2157573"/>
            <a:ext cx="9144000" cy="4700427"/>
          </a:xfrm>
          <a:prstGeom prst="rect">
            <a:avLst/>
          </a:prstGeom>
          <a:noFill/>
          <a:ln w="9525">
            <a:noFill/>
            <a:miter lim="800000"/>
            <a:headEnd/>
            <a:tailEnd/>
          </a:ln>
        </p:spPr>
      </p:pic>
      <p:sp>
        <p:nvSpPr>
          <p:cNvPr id="64516" name="TextBox 3"/>
          <p:cNvSpPr txBox="1">
            <a:spLocks noChangeArrowheads="1"/>
          </p:cNvSpPr>
          <p:nvPr/>
        </p:nvSpPr>
        <p:spPr bwMode="auto">
          <a:xfrm>
            <a:off x="831451" y="5475288"/>
            <a:ext cx="690514" cy="369332"/>
          </a:xfrm>
          <a:prstGeom prst="rect">
            <a:avLst/>
          </a:prstGeom>
          <a:noFill/>
          <a:ln w="9525">
            <a:noFill/>
            <a:miter lim="800000"/>
            <a:headEnd/>
            <a:tailEnd/>
          </a:ln>
        </p:spPr>
        <p:txBody>
          <a:bodyPr wrap="none">
            <a:prstTxWarp prst="textNoShape">
              <a:avLst/>
            </a:prstTxWarp>
            <a:spAutoFit/>
          </a:bodyPr>
          <a:lstStyle/>
          <a:p>
            <a:r>
              <a:rPr lang="en-US" dirty="0" smtClean="0">
                <a:solidFill>
                  <a:srgbClr val="FF0000"/>
                </a:solidFill>
              </a:rPr>
              <a:t>30</a:t>
            </a:r>
            <a:r>
              <a:rPr lang="en-US" sz="1800" dirty="0" smtClean="0">
                <a:solidFill>
                  <a:srgbClr val="FF0000"/>
                </a:solidFill>
              </a:rPr>
              <a:t>.8”</a:t>
            </a:r>
            <a:endParaRPr lang="en-US" sz="1800" dirty="0">
              <a:solidFill>
                <a:srgbClr val="FF0000"/>
              </a:solidFill>
            </a:endParaRPr>
          </a:p>
        </p:txBody>
      </p:sp>
      <p:cxnSp>
        <p:nvCxnSpPr>
          <p:cNvPr id="64517" name="Straight Arrow Connector 5"/>
          <p:cNvCxnSpPr>
            <a:cxnSpLocks noChangeShapeType="1"/>
          </p:cNvCxnSpPr>
          <p:nvPr/>
        </p:nvCxnSpPr>
        <p:spPr bwMode="auto">
          <a:xfrm rot="16200000" flipV="1">
            <a:off x="590151" y="4737100"/>
            <a:ext cx="838200" cy="355600"/>
          </a:xfrm>
          <a:prstGeom prst="straightConnector1">
            <a:avLst/>
          </a:prstGeom>
          <a:noFill/>
          <a:ln w="28575">
            <a:solidFill>
              <a:srgbClr val="FF0000"/>
            </a:solidFill>
            <a:round/>
            <a:headEnd/>
            <a:tailEnd type="arrow" w="med" len="med"/>
          </a:ln>
        </p:spPr>
      </p:cxnSp>
      <p:sp>
        <p:nvSpPr>
          <p:cNvPr id="64518" name="TextBox 8"/>
          <p:cNvSpPr txBox="1">
            <a:spLocks noChangeArrowheads="1"/>
          </p:cNvSpPr>
          <p:nvPr/>
        </p:nvSpPr>
        <p:spPr bwMode="auto">
          <a:xfrm>
            <a:off x="7848600" y="4800600"/>
            <a:ext cx="690514" cy="369332"/>
          </a:xfrm>
          <a:prstGeom prst="rect">
            <a:avLst/>
          </a:prstGeom>
          <a:noFill/>
          <a:ln w="9525">
            <a:noFill/>
            <a:miter lim="800000"/>
            <a:headEnd/>
            <a:tailEnd/>
          </a:ln>
        </p:spPr>
        <p:txBody>
          <a:bodyPr wrap="none">
            <a:prstTxWarp prst="textNoShape">
              <a:avLst/>
            </a:prstTxWarp>
            <a:spAutoFit/>
          </a:bodyPr>
          <a:lstStyle/>
          <a:p>
            <a:r>
              <a:rPr lang="en-US" sz="1800" dirty="0" smtClean="0">
                <a:solidFill>
                  <a:srgbClr val="FF0000"/>
                </a:solidFill>
              </a:rPr>
              <a:t>34.0”</a:t>
            </a:r>
            <a:endParaRPr lang="en-US" sz="1800" dirty="0">
              <a:solidFill>
                <a:srgbClr val="FF0000"/>
              </a:solidFill>
            </a:endParaRPr>
          </a:p>
        </p:txBody>
      </p:sp>
      <p:cxnSp>
        <p:nvCxnSpPr>
          <p:cNvPr id="64519" name="Straight Arrow Connector 9"/>
          <p:cNvCxnSpPr>
            <a:cxnSpLocks noChangeShapeType="1"/>
          </p:cNvCxnSpPr>
          <p:nvPr/>
        </p:nvCxnSpPr>
        <p:spPr bwMode="auto">
          <a:xfrm rot="5400000" flipH="1" flipV="1">
            <a:off x="8178800" y="4292600"/>
            <a:ext cx="609600" cy="406400"/>
          </a:xfrm>
          <a:prstGeom prst="straightConnector1">
            <a:avLst/>
          </a:prstGeom>
          <a:noFill/>
          <a:ln w="28575">
            <a:solidFill>
              <a:srgbClr val="FF0000"/>
            </a:solidFill>
            <a:round/>
            <a:headEnd/>
            <a:tailEnd type="arrow" w="med" len="med"/>
          </a:ln>
        </p:spPr>
      </p:cxnSp>
      <p:sp>
        <p:nvSpPr>
          <p:cNvPr id="64520" name="TextBox 11"/>
          <p:cNvSpPr txBox="1">
            <a:spLocks noChangeArrowheads="1"/>
          </p:cNvSpPr>
          <p:nvPr/>
        </p:nvSpPr>
        <p:spPr bwMode="auto">
          <a:xfrm>
            <a:off x="3561184" y="5105400"/>
            <a:ext cx="1415697" cy="369332"/>
          </a:xfrm>
          <a:prstGeom prst="rect">
            <a:avLst/>
          </a:prstGeom>
          <a:noFill/>
          <a:ln w="9525">
            <a:noFill/>
            <a:miter lim="800000"/>
            <a:headEnd/>
            <a:tailEnd/>
          </a:ln>
        </p:spPr>
        <p:txBody>
          <a:bodyPr wrap="none">
            <a:prstTxWarp prst="textNoShape">
              <a:avLst/>
            </a:prstTxWarp>
            <a:spAutoFit/>
          </a:bodyPr>
          <a:lstStyle/>
          <a:p>
            <a:r>
              <a:rPr lang="en-US" dirty="0" smtClean="0">
                <a:solidFill>
                  <a:srgbClr val="FF0000"/>
                </a:solidFill>
              </a:rPr>
              <a:t>10% </a:t>
            </a:r>
            <a:r>
              <a:rPr lang="en-US" dirty="0">
                <a:solidFill>
                  <a:srgbClr val="FF0000"/>
                </a:solidFill>
              </a:rPr>
              <a:t>increase</a:t>
            </a:r>
          </a:p>
        </p:txBody>
      </p:sp>
      <p:sp>
        <p:nvSpPr>
          <p:cNvPr id="9" name="TextBox 2"/>
          <p:cNvSpPr txBox="1">
            <a:spLocks noChangeArrowheads="1"/>
          </p:cNvSpPr>
          <p:nvPr/>
        </p:nvSpPr>
        <p:spPr bwMode="auto">
          <a:xfrm>
            <a:off x="1339055" y="1240094"/>
            <a:ext cx="6661549" cy="707886"/>
          </a:xfrm>
          <a:prstGeom prst="rect">
            <a:avLst/>
          </a:prstGeom>
          <a:noFill/>
          <a:ln w="9525">
            <a:noFill/>
            <a:miter lim="800000"/>
            <a:headEnd/>
            <a:tailEnd/>
          </a:ln>
        </p:spPr>
        <p:txBody>
          <a:bodyPr wrap="none">
            <a:prstTxWarp prst="textNoShape">
              <a:avLst/>
            </a:prstTxWarp>
            <a:spAutoFit/>
          </a:bodyPr>
          <a:lstStyle/>
          <a:p>
            <a:r>
              <a:rPr lang="en-US" sz="4000" b="1" dirty="0" smtClean="0">
                <a:solidFill>
                  <a:srgbClr val="212189"/>
                </a:solidFill>
                <a:ea typeface="Arial" pitchFamily="29" charset="0"/>
                <a:cs typeface="Arial" pitchFamily="29" charset="0"/>
              </a:rPr>
              <a:t>Iowa State</a:t>
            </a:r>
            <a:r>
              <a:rPr lang="en-US" sz="4000" b="1" dirty="0">
                <a:solidFill>
                  <a:srgbClr val="212189"/>
                </a:solidFill>
                <a:ea typeface="Arial" pitchFamily="29" charset="0"/>
                <a:cs typeface="Arial" pitchFamily="29" charset="0"/>
              </a:rPr>
              <a:t>-Wide Average Data</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6562" name="Picture 3" descr="IA_total_avg_precip_1873.gif"/>
          <p:cNvPicPr>
            <a:picLocks noChangeAspect="1"/>
          </p:cNvPicPr>
          <p:nvPr/>
        </p:nvPicPr>
        <p:blipFill>
          <a:blip r:embed="rId2"/>
          <a:srcRect/>
          <a:stretch>
            <a:fillRect/>
          </a:stretch>
        </p:blipFill>
        <p:spPr bwMode="auto">
          <a:xfrm>
            <a:off x="0" y="2120586"/>
            <a:ext cx="9144000" cy="4737413"/>
          </a:xfrm>
          <a:prstGeom prst="rect">
            <a:avLst/>
          </a:prstGeom>
          <a:noFill/>
          <a:ln w="9525">
            <a:noFill/>
            <a:miter lim="800000"/>
            <a:headEnd/>
            <a:tailEnd/>
          </a:ln>
        </p:spPr>
      </p:pic>
      <p:sp>
        <p:nvSpPr>
          <p:cNvPr id="66565" name="TextBox 4"/>
          <p:cNvSpPr txBox="1">
            <a:spLocks noChangeArrowheads="1"/>
          </p:cNvSpPr>
          <p:nvPr/>
        </p:nvSpPr>
        <p:spPr bwMode="auto">
          <a:xfrm>
            <a:off x="2743200" y="2821781"/>
            <a:ext cx="2514600" cy="461963"/>
          </a:xfrm>
          <a:prstGeom prst="rect">
            <a:avLst/>
          </a:prstGeom>
          <a:noFill/>
          <a:ln w="9525">
            <a:noFill/>
            <a:miter lim="800000"/>
            <a:headEnd/>
            <a:tailEnd/>
          </a:ln>
        </p:spPr>
        <p:txBody>
          <a:bodyPr>
            <a:prstTxWarp prst="textNoShape">
              <a:avLst/>
            </a:prstTxWarp>
            <a:spAutoFit/>
          </a:bodyPr>
          <a:lstStyle/>
          <a:p>
            <a:r>
              <a:rPr lang="en-US" dirty="0">
                <a:solidFill>
                  <a:srgbClr val="FF0000"/>
                </a:solidFill>
              </a:rPr>
              <a:t>Totals above 40”</a:t>
            </a:r>
          </a:p>
        </p:txBody>
      </p:sp>
      <p:sp>
        <p:nvSpPr>
          <p:cNvPr id="66567" name="Oval 3"/>
          <p:cNvSpPr>
            <a:spLocks noChangeArrowheads="1"/>
          </p:cNvSpPr>
          <p:nvPr/>
        </p:nvSpPr>
        <p:spPr bwMode="auto">
          <a:xfrm>
            <a:off x="762000" y="2935288"/>
            <a:ext cx="1981200" cy="533400"/>
          </a:xfrm>
          <a:prstGeom prst="ellipse">
            <a:avLst/>
          </a:prstGeom>
          <a:noFill/>
          <a:ln w="38100">
            <a:solidFill>
              <a:srgbClr val="FF0000"/>
            </a:solidFill>
            <a:round/>
            <a:headEnd/>
            <a:tailEnd/>
          </a:ln>
        </p:spPr>
        <p:txBody>
          <a:bodyPr>
            <a:prstTxWarp prst="textNoShape">
              <a:avLst/>
            </a:prstTxWarp>
          </a:bodyPr>
          <a:lstStyle/>
          <a:p>
            <a:pPr eaLnBrk="0" hangingPunct="0"/>
            <a:endParaRPr lang="en-US"/>
          </a:p>
        </p:txBody>
      </p:sp>
      <p:sp>
        <p:nvSpPr>
          <p:cNvPr id="66568" name="TextBox 7"/>
          <p:cNvSpPr txBox="1">
            <a:spLocks noChangeArrowheads="1"/>
          </p:cNvSpPr>
          <p:nvPr/>
        </p:nvSpPr>
        <p:spPr bwMode="auto">
          <a:xfrm>
            <a:off x="1295400" y="3098800"/>
            <a:ext cx="941388"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2 years</a:t>
            </a:r>
          </a:p>
        </p:txBody>
      </p:sp>
      <p:sp>
        <p:nvSpPr>
          <p:cNvPr id="10" name="TextBox 2"/>
          <p:cNvSpPr txBox="1">
            <a:spLocks noChangeArrowheads="1"/>
          </p:cNvSpPr>
          <p:nvPr/>
        </p:nvSpPr>
        <p:spPr bwMode="auto">
          <a:xfrm>
            <a:off x="1339055" y="1240094"/>
            <a:ext cx="6661549" cy="707886"/>
          </a:xfrm>
          <a:prstGeom prst="rect">
            <a:avLst/>
          </a:prstGeom>
          <a:noFill/>
          <a:ln w="9525">
            <a:noFill/>
            <a:miter lim="800000"/>
            <a:headEnd/>
            <a:tailEnd/>
          </a:ln>
        </p:spPr>
        <p:txBody>
          <a:bodyPr wrap="none">
            <a:prstTxWarp prst="textNoShape">
              <a:avLst/>
            </a:prstTxWarp>
            <a:spAutoFit/>
          </a:bodyPr>
          <a:lstStyle/>
          <a:p>
            <a:r>
              <a:rPr lang="en-US" sz="4000" b="1" dirty="0" smtClean="0">
                <a:solidFill>
                  <a:srgbClr val="212189"/>
                </a:solidFill>
                <a:ea typeface="Arial" pitchFamily="29" charset="0"/>
                <a:cs typeface="Arial" pitchFamily="29" charset="0"/>
              </a:rPr>
              <a:t>Iowa State</a:t>
            </a:r>
            <a:r>
              <a:rPr lang="en-US" sz="4000" b="1" dirty="0">
                <a:solidFill>
                  <a:srgbClr val="212189"/>
                </a:solidFill>
                <a:ea typeface="Arial" pitchFamily="29" charset="0"/>
                <a:cs typeface="Arial" pitchFamily="29" charset="0"/>
              </a:rPr>
              <a:t>-Wide Average Data</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6562" name="Picture 3" descr="IA_total_avg_precip_1873.gif"/>
          <p:cNvPicPr>
            <a:picLocks noChangeAspect="1"/>
          </p:cNvPicPr>
          <p:nvPr/>
        </p:nvPicPr>
        <p:blipFill>
          <a:blip r:embed="rId2"/>
          <a:srcRect/>
          <a:stretch>
            <a:fillRect/>
          </a:stretch>
        </p:blipFill>
        <p:spPr bwMode="auto">
          <a:xfrm>
            <a:off x="0" y="2120586"/>
            <a:ext cx="9144000" cy="4737413"/>
          </a:xfrm>
          <a:prstGeom prst="rect">
            <a:avLst/>
          </a:prstGeom>
          <a:noFill/>
          <a:ln w="9525">
            <a:noFill/>
            <a:miter lim="800000"/>
            <a:headEnd/>
            <a:tailEnd/>
          </a:ln>
        </p:spPr>
      </p:pic>
      <p:sp>
        <p:nvSpPr>
          <p:cNvPr id="66564" name="Oval 3"/>
          <p:cNvSpPr>
            <a:spLocks noChangeArrowheads="1"/>
          </p:cNvSpPr>
          <p:nvPr/>
        </p:nvSpPr>
        <p:spPr bwMode="auto">
          <a:xfrm>
            <a:off x="5105400" y="2821781"/>
            <a:ext cx="3810000" cy="1143000"/>
          </a:xfrm>
          <a:prstGeom prst="ellipse">
            <a:avLst/>
          </a:prstGeom>
          <a:noFill/>
          <a:ln w="38100">
            <a:solidFill>
              <a:srgbClr val="FF0000"/>
            </a:solidFill>
            <a:round/>
            <a:headEnd/>
            <a:tailEnd/>
          </a:ln>
        </p:spPr>
        <p:txBody>
          <a:bodyPr>
            <a:prstTxWarp prst="textNoShape">
              <a:avLst/>
            </a:prstTxWarp>
          </a:bodyPr>
          <a:lstStyle/>
          <a:p>
            <a:pPr eaLnBrk="0" hangingPunct="0"/>
            <a:endParaRPr lang="en-US"/>
          </a:p>
        </p:txBody>
      </p:sp>
      <p:sp>
        <p:nvSpPr>
          <p:cNvPr id="66565" name="TextBox 4"/>
          <p:cNvSpPr txBox="1">
            <a:spLocks noChangeArrowheads="1"/>
          </p:cNvSpPr>
          <p:nvPr/>
        </p:nvSpPr>
        <p:spPr bwMode="auto">
          <a:xfrm>
            <a:off x="2743200" y="2821781"/>
            <a:ext cx="2514600" cy="461963"/>
          </a:xfrm>
          <a:prstGeom prst="rect">
            <a:avLst/>
          </a:prstGeom>
          <a:noFill/>
          <a:ln w="9525">
            <a:noFill/>
            <a:miter lim="800000"/>
            <a:headEnd/>
            <a:tailEnd/>
          </a:ln>
        </p:spPr>
        <p:txBody>
          <a:bodyPr>
            <a:prstTxWarp prst="textNoShape">
              <a:avLst/>
            </a:prstTxWarp>
            <a:spAutoFit/>
          </a:bodyPr>
          <a:lstStyle/>
          <a:p>
            <a:r>
              <a:rPr lang="en-US" dirty="0">
                <a:solidFill>
                  <a:srgbClr val="FF0000"/>
                </a:solidFill>
              </a:rPr>
              <a:t>Totals above 40”</a:t>
            </a:r>
          </a:p>
        </p:txBody>
      </p:sp>
      <p:sp>
        <p:nvSpPr>
          <p:cNvPr id="66566" name="TextBox 5"/>
          <p:cNvSpPr txBox="1">
            <a:spLocks noChangeArrowheads="1"/>
          </p:cNvSpPr>
          <p:nvPr/>
        </p:nvSpPr>
        <p:spPr bwMode="auto">
          <a:xfrm>
            <a:off x="6096000" y="2821781"/>
            <a:ext cx="1193800" cy="461963"/>
          </a:xfrm>
          <a:prstGeom prst="rect">
            <a:avLst/>
          </a:prstGeom>
          <a:noFill/>
          <a:ln w="9525">
            <a:noFill/>
            <a:miter lim="800000"/>
            <a:headEnd/>
            <a:tailEnd/>
          </a:ln>
        </p:spPr>
        <p:txBody>
          <a:bodyPr wrap="none">
            <a:prstTxWarp prst="textNoShape">
              <a:avLst/>
            </a:prstTxWarp>
            <a:spAutoFit/>
          </a:bodyPr>
          <a:lstStyle/>
          <a:p>
            <a:r>
              <a:rPr lang="en-US" dirty="0">
                <a:solidFill>
                  <a:srgbClr val="FF0000"/>
                </a:solidFill>
              </a:rPr>
              <a:t>8 years</a:t>
            </a:r>
          </a:p>
        </p:txBody>
      </p:sp>
      <p:sp>
        <p:nvSpPr>
          <p:cNvPr id="66567" name="Oval 3"/>
          <p:cNvSpPr>
            <a:spLocks noChangeArrowheads="1"/>
          </p:cNvSpPr>
          <p:nvPr/>
        </p:nvSpPr>
        <p:spPr bwMode="auto">
          <a:xfrm>
            <a:off x="762000" y="2935288"/>
            <a:ext cx="1981200" cy="533400"/>
          </a:xfrm>
          <a:prstGeom prst="ellipse">
            <a:avLst/>
          </a:prstGeom>
          <a:noFill/>
          <a:ln w="38100">
            <a:solidFill>
              <a:srgbClr val="FF0000"/>
            </a:solidFill>
            <a:round/>
            <a:headEnd/>
            <a:tailEnd/>
          </a:ln>
        </p:spPr>
        <p:txBody>
          <a:bodyPr>
            <a:prstTxWarp prst="textNoShape">
              <a:avLst/>
            </a:prstTxWarp>
          </a:bodyPr>
          <a:lstStyle/>
          <a:p>
            <a:pPr eaLnBrk="0" hangingPunct="0"/>
            <a:endParaRPr lang="en-US"/>
          </a:p>
        </p:txBody>
      </p:sp>
      <p:sp>
        <p:nvSpPr>
          <p:cNvPr id="66568" name="TextBox 7"/>
          <p:cNvSpPr txBox="1">
            <a:spLocks noChangeArrowheads="1"/>
          </p:cNvSpPr>
          <p:nvPr/>
        </p:nvSpPr>
        <p:spPr bwMode="auto">
          <a:xfrm>
            <a:off x="1295400" y="3098800"/>
            <a:ext cx="941388"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2 years</a:t>
            </a:r>
          </a:p>
        </p:txBody>
      </p:sp>
      <p:sp>
        <p:nvSpPr>
          <p:cNvPr id="10" name="TextBox 2"/>
          <p:cNvSpPr txBox="1">
            <a:spLocks noChangeArrowheads="1"/>
          </p:cNvSpPr>
          <p:nvPr/>
        </p:nvSpPr>
        <p:spPr bwMode="auto">
          <a:xfrm>
            <a:off x="1339055" y="1240094"/>
            <a:ext cx="6661549" cy="707886"/>
          </a:xfrm>
          <a:prstGeom prst="rect">
            <a:avLst/>
          </a:prstGeom>
          <a:noFill/>
          <a:ln w="9525">
            <a:noFill/>
            <a:miter lim="800000"/>
            <a:headEnd/>
            <a:tailEnd/>
          </a:ln>
        </p:spPr>
        <p:txBody>
          <a:bodyPr wrap="none">
            <a:prstTxWarp prst="textNoShape">
              <a:avLst/>
            </a:prstTxWarp>
            <a:spAutoFit/>
          </a:bodyPr>
          <a:lstStyle/>
          <a:p>
            <a:r>
              <a:rPr lang="en-US" sz="4000" b="1" dirty="0" smtClean="0">
                <a:solidFill>
                  <a:srgbClr val="212189"/>
                </a:solidFill>
                <a:ea typeface="Arial" pitchFamily="29" charset="0"/>
                <a:cs typeface="Arial" pitchFamily="29" charset="0"/>
              </a:rPr>
              <a:t>Iowa State</a:t>
            </a:r>
            <a:r>
              <a:rPr lang="en-US" sz="4000" b="1" dirty="0">
                <a:solidFill>
                  <a:srgbClr val="212189"/>
                </a:solidFill>
                <a:ea typeface="Arial" pitchFamily="29" charset="0"/>
                <a:cs typeface="Arial" pitchFamily="29" charset="0"/>
              </a:rPr>
              <a:t>-Wide Average Data</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6" name="Picture 1" descr="Temps vs year.tif"/>
          <p:cNvPicPr>
            <a:picLocks noChangeAspect="1"/>
          </p:cNvPicPr>
          <p:nvPr/>
        </p:nvPicPr>
        <p:blipFill>
          <a:blip r:embed="rId2"/>
          <a:srcRect/>
          <a:stretch>
            <a:fillRect/>
          </a:stretch>
        </p:blipFill>
        <p:spPr bwMode="auto">
          <a:xfrm>
            <a:off x="598404" y="2374774"/>
            <a:ext cx="5713495" cy="4483226"/>
          </a:xfrm>
          <a:prstGeom prst="rect">
            <a:avLst/>
          </a:prstGeom>
          <a:noFill/>
          <a:ln w="9525">
            <a:noFill/>
            <a:miter lim="800000"/>
            <a:headEnd/>
            <a:tailEnd/>
          </a:ln>
        </p:spPr>
      </p:pic>
      <p:sp>
        <p:nvSpPr>
          <p:cNvPr id="26627" name="TextBox 2"/>
          <p:cNvSpPr txBox="1">
            <a:spLocks noChangeArrowheads="1"/>
          </p:cNvSpPr>
          <p:nvPr/>
        </p:nvSpPr>
        <p:spPr bwMode="auto">
          <a:xfrm>
            <a:off x="177800" y="1178292"/>
            <a:ext cx="8712200" cy="1077913"/>
          </a:xfrm>
          <a:prstGeom prst="rect">
            <a:avLst/>
          </a:prstGeom>
          <a:noFill/>
          <a:ln w="9525">
            <a:noFill/>
            <a:miter lim="800000"/>
            <a:headEnd/>
            <a:tailEnd/>
          </a:ln>
        </p:spPr>
        <p:txBody>
          <a:bodyPr>
            <a:prstTxWarp prst="textNoShape">
              <a:avLst/>
            </a:prstTxWarp>
            <a:spAutoFit/>
          </a:bodyPr>
          <a:lstStyle/>
          <a:p>
            <a:pPr>
              <a:defRPr/>
            </a:pPr>
            <a:r>
              <a:rPr lang="en-US" sz="3200" b="1" dirty="0">
                <a:solidFill>
                  <a:srgbClr val="0067AC"/>
                </a:solidFill>
                <a:effectLst>
                  <a:outerShdw blurRad="38100" dist="38100" dir="2700000" algn="tl">
                    <a:srgbClr val="000000">
                      <a:alpha val="43137"/>
                    </a:srgbClr>
                  </a:outerShdw>
                </a:effectLst>
                <a:latin typeface="Arial" pitchFamily="-107" charset="0"/>
                <a:ea typeface="ＭＳ Ｐゴシック" pitchFamily="-107" charset="-128"/>
                <a:cs typeface="ＭＳ Ｐゴシック" pitchFamily="-107" charset="-128"/>
              </a:rPr>
              <a:t>Three</a:t>
            </a:r>
            <a:r>
              <a:rPr lang="en-US" sz="3200" b="1" dirty="0" smtClean="0">
                <a:solidFill>
                  <a:srgbClr val="0067AC"/>
                </a:solidFill>
                <a:effectLst>
                  <a:outerShdw blurRad="38100" dist="38100" dir="2700000" algn="tl">
                    <a:srgbClr val="000000">
                      <a:alpha val="43137"/>
                    </a:srgbClr>
                  </a:outerShdw>
                </a:effectLst>
                <a:latin typeface="Arial" pitchFamily="-107" charset="0"/>
                <a:ea typeface="ＭＳ Ｐゴシック" pitchFamily="-107" charset="-128"/>
                <a:cs typeface="ＭＳ Ｐゴシック" pitchFamily="-107" charset="-128"/>
              </a:rPr>
              <a:t> separate </a:t>
            </a:r>
            <a:r>
              <a:rPr lang="en-US" sz="3200" b="1" dirty="0">
                <a:solidFill>
                  <a:srgbClr val="0067AC"/>
                </a:solidFill>
                <a:effectLst>
                  <a:outerShdw blurRad="38100" dist="38100" dir="2700000" algn="tl">
                    <a:srgbClr val="000000">
                      <a:alpha val="43137"/>
                    </a:srgbClr>
                  </a:outerShdw>
                </a:effectLst>
                <a:latin typeface="Arial" pitchFamily="-107" charset="0"/>
                <a:ea typeface="ＭＳ Ｐゴシック" pitchFamily="-107" charset="-128"/>
                <a:cs typeface="ＭＳ Ｐゴシック" pitchFamily="-107" charset="-128"/>
              </a:rPr>
              <a:t>analyses of the temperature record – Trends are in close agreement</a:t>
            </a:r>
          </a:p>
        </p:txBody>
      </p:sp>
      <p:sp>
        <p:nvSpPr>
          <p:cNvPr id="5" name="TextBox 4"/>
          <p:cNvSpPr txBox="1"/>
          <p:nvPr/>
        </p:nvSpPr>
        <p:spPr>
          <a:xfrm>
            <a:off x="6557432" y="3810000"/>
            <a:ext cx="2065867" cy="1938992"/>
          </a:xfrm>
          <a:prstGeom prst="rect">
            <a:avLst/>
          </a:prstGeom>
          <a:noFill/>
        </p:spPr>
        <p:txBody>
          <a:bodyPr wrap="square" rtlCol="0">
            <a:spAutoFit/>
          </a:bodyPr>
          <a:lstStyle/>
          <a:p>
            <a:r>
              <a:rPr lang="en-US" sz="2400" b="1" dirty="0" smtClean="0">
                <a:solidFill>
                  <a:srgbClr val="FF0000"/>
                </a:solidFill>
              </a:rPr>
              <a:t>2010 has tied 2005 as the warmest year on record since 1880</a:t>
            </a:r>
            <a:endParaRPr lang="en-US" sz="2400" b="1" dirty="0">
              <a:solidFill>
                <a:srgbClr val="FF0000"/>
              </a:solidFill>
            </a:endParaRPr>
          </a:p>
        </p:txBody>
      </p:sp>
      <p:sp>
        <p:nvSpPr>
          <p:cNvPr id="6" name="Rectangle 5"/>
          <p:cNvSpPr/>
          <p:nvPr/>
        </p:nvSpPr>
        <p:spPr>
          <a:xfrm>
            <a:off x="5865812" y="2853266"/>
            <a:ext cx="73025" cy="55033"/>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rot="16200000" flipV="1">
            <a:off x="5956300" y="2971800"/>
            <a:ext cx="863600" cy="812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0658" name="Picture 2" descr="crp_annual_precip_1896_inches 1"/>
          <p:cNvPicPr>
            <a:picLocks noChangeAspect="1" noChangeArrowheads="1"/>
          </p:cNvPicPr>
          <p:nvPr/>
        </p:nvPicPr>
        <p:blipFill>
          <a:blip r:embed="rId3"/>
          <a:srcRect/>
          <a:stretch>
            <a:fillRect/>
          </a:stretch>
        </p:blipFill>
        <p:spPr bwMode="auto">
          <a:xfrm>
            <a:off x="0" y="1874006"/>
            <a:ext cx="9185275" cy="4983994"/>
          </a:xfrm>
          <a:prstGeom prst="rect">
            <a:avLst/>
          </a:prstGeom>
          <a:noFill/>
          <a:ln w="9525">
            <a:noFill/>
            <a:miter lim="800000"/>
            <a:headEnd/>
            <a:tailEnd/>
          </a:ln>
        </p:spPr>
      </p:pic>
      <p:sp>
        <p:nvSpPr>
          <p:cNvPr id="9" name="TextBox 2"/>
          <p:cNvSpPr txBox="1">
            <a:spLocks noChangeArrowheads="1"/>
          </p:cNvSpPr>
          <p:nvPr/>
        </p:nvSpPr>
        <p:spPr bwMode="auto">
          <a:xfrm>
            <a:off x="3048000" y="1186825"/>
            <a:ext cx="3376613" cy="523875"/>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Rapids Data</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0658" name="Picture 2" descr="crp_annual_precip_1896_inches 1"/>
          <p:cNvPicPr>
            <a:picLocks noChangeAspect="1" noChangeArrowheads="1"/>
          </p:cNvPicPr>
          <p:nvPr/>
        </p:nvPicPr>
        <p:blipFill>
          <a:blip r:embed="rId3"/>
          <a:srcRect/>
          <a:stretch>
            <a:fillRect/>
          </a:stretch>
        </p:blipFill>
        <p:spPr bwMode="auto">
          <a:xfrm>
            <a:off x="0" y="1874006"/>
            <a:ext cx="9185275" cy="4983994"/>
          </a:xfrm>
          <a:prstGeom prst="rect">
            <a:avLst/>
          </a:prstGeom>
          <a:noFill/>
          <a:ln w="9525">
            <a:noFill/>
            <a:miter lim="800000"/>
            <a:headEnd/>
            <a:tailEnd/>
          </a:ln>
        </p:spPr>
      </p:pic>
      <p:sp>
        <p:nvSpPr>
          <p:cNvPr id="70660" name="TextBox 3"/>
          <p:cNvSpPr txBox="1">
            <a:spLocks noChangeArrowheads="1"/>
          </p:cNvSpPr>
          <p:nvPr/>
        </p:nvSpPr>
        <p:spPr bwMode="auto">
          <a:xfrm>
            <a:off x="1066800" y="5882126"/>
            <a:ext cx="711200"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28.0”</a:t>
            </a:r>
          </a:p>
        </p:txBody>
      </p:sp>
      <p:sp>
        <p:nvSpPr>
          <p:cNvPr id="70661" name="TextBox 4"/>
          <p:cNvSpPr txBox="1">
            <a:spLocks noChangeArrowheads="1"/>
          </p:cNvSpPr>
          <p:nvPr/>
        </p:nvSpPr>
        <p:spPr bwMode="auto">
          <a:xfrm>
            <a:off x="7289800" y="5882126"/>
            <a:ext cx="711200"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37.0”</a:t>
            </a:r>
          </a:p>
        </p:txBody>
      </p:sp>
      <p:cxnSp>
        <p:nvCxnSpPr>
          <p:cNvPr id="70662" name="Straight Arrow Connector 5"/>
          <p:cNvCxnSpPr>
            <a:cxnSpLocks noChangeShapeType="1"/>
          </p:cNvCxnSpPr>
          <p:nvPr/>
        </p:nvCxnSpPr>
        <p:spPr bwMode="auto">
          <a:xfrm rot="16200000" flipV="1">
            <a:off x="342900" y="5158226"/>
            <a:ext cx="1066800" cy="381000"/>
          </a:xfrm>
          <a:prstGeom prst="straightConnector1">
            <a:avLst/>
          </a:prstGeom>
          <a:noFill/>
          <a:ln w="28575">
            <a:solidFill>
              <a:srgbClr val="FF0000"/>
            </a:solidFill>
            <a:round/>
            <a:headEnd/>
            <a:tailEnd type="arrow" w="med" len="med"/>
          </a:ln>
        </p:spPr>
      </p:cxnSp>
      <p:cxnSp>
        <p:nvCxnSpPr>
          <p:cNvPr id="70663" name="Straight Arrow Connector 7"/>
          <p:cNvCxnSpPr>
            <a:cxnSpLocks noChangeShapeType="1"/>
          </p:cNvCxnSpPr>
          <p:nvPr/>
        </p:nvCxnSpPr>
        <p:spPr bwMode="auto">
          <a:xfrm rot="5400000" flipH="1" flipV="1">
            <a:off x="7411376" y="4724374"/>
            <a:ext cx="1480677" cy="834829"/>
          </a:xfrm>
          <a:prstGeom prst="straightConnector1">
            <a:avLst/>
          </a:prstGeom>
          <a:noFill/>
          <a:ln w="28575">
            <a:solidFill>
              <a:srgbClr val="FF0000"/>
            </a:solidFill>
            <a:round/>
            <a:headEnd/>
            <a:tailEnd type="arrow" w="med" len="med"/>
          </a:ln>
        </p:spPr>
      </p:cxnSp>
      <p:sp>
        <p:nvSpPr>
          <p:cNvPr id="70664" name="TextBox 9"/>
          <p:cNvSpPr txBox="1">
            <a:spLocks noChangeArrowheads="1"/>
          </p:cNvSpPr>
          <p:nvPr/>
        </p:nvSpPr>
        <p:spPr bwMode="auto">
          <a:xfrm>
            <a:off x="3581400" y="5790051"/>
            <a:ext cx="2049463" cy="461963"/>
          </a:xfrm>
          <a:prstGeom prst="rect">
            <a:avLst/>
          </a:prstGeom>
          <a:noFill/>
          <a:ln w="9525">
            <a:noFill/>
            <a:miter lim="800000"/>
            <a:headEnd/>
            <a:tailEnd/>
          </a:ln>
        </p:spPr>
        <p:txBody>
          <a:bodyPr wrap="none">
            <a:prstTxWarp prst="textNoShape">
              <a:avLst/>
            </a:prstTxWarp>
            <a:spAutoFit/>
          </a:bodyPr>
          <a:lstStyle/>
          <a:p>
            <a:r>
              <a:rPr lang="en-US" dirty="0">
                <a:solidFill>
                  <a:srgbClr val="FF0000"/>
                </a:solidFill>
              </a:rPr>
              <a:t>32% increase</a:t>
            </a:r>
          </a:p>
        </p:txBody>
      </p:sp>
      <p:sp>
        <p:nvSpPr>
          <p:cNvPr id="9" name="TextBox 2"/>
          <p:cNvSpPr txBox="1">
            <a:spLocks noChangeArrowheads="1"/>
          </p:cNvSpPr>
          <p:nvPr/>
        </p:nvSpPr>
        <p:spPr bwMode="auto">
          <a:xfrm>
            <a:off x="3048000" y="1186825"/>
            <a:ext cx="3376613" cy="523875"/>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Rapids Data</a:t>
            </a:r>
          </a:p>
        </p:txBody>
      </p:sp>
      <p:sp>
        <p:nvSpPr>
          <p:cNvPr id="10" name="Rectangle 9"/>
          <p:cNvSpPr/>
          <p:nvPr/>
        </p:nvSpPr>
        <p:spPr>
          <a:xfrm>
            <a:off x="8613579" y="3585634"/>
            <a:ext cx="88900" cy="76199"/>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569129" y="3738034"/>
            <a:ext cx="88900" cy="76199"/>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0658" name="Picture 2" descr="crp_annual_precip_1896_inches 1"/>
          <p:cNvPicPr>
            <a:picLocks noChangeAspect="1" noChangeArrowheads="1"/>
          </p:cNvPicPr>
          <p:nvPr/>
        </p:nvPicPr>
        <p:blipFill>
          <a:blip r:embed="rId3"/>
          <a:srcRect/>
          <a:stretch>
            <a:fillRect/>
          </a:stretch>
        </p:blipFill>
        <p:spPr bwMode="auto">
          <a:xfrm>
            <a:off x="0" y="1874006"/>
            <a:ext cx="9185275" cy="4983994"/>
          </a:xfrm>
          <a:prstGeom prst="rect">
            <a:avLst/>
          </a:prstGeom>
          <a:noFill/>
          <a:ln w="9525">
            <a:noFill/>
            <a:miter lim="800000"/>
            <a:headEnd/>
            <a:tailEnd/>
          </a:ln>
        </p:spPr>
      </p:pic>
      <p:sp>
        <p:nvSpPr>
          <p:cNvPr id="70660" name="TextBox 3"/>
          <p:cNvSpPr txBox="1">
            <a:spLocks noChangeArrowheads="1"/>
          </p:cNvSpPr>
          <p:nvPr/>
        </p:nvSpPr>
        <p:spPr bwMode="auto">
          <a:xfrm>
            <a:off x="1066800" y="5882126"/>
            <a:ext cx="711200"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28.0”</a:t>
            </a:r>
          </a:p>
        </p:txBody>
      </p:sp>
      <p:sp>
        <p:nvSpPr>
          <p:cNvPr id="70661" name="TextBox 4"/>
          <p:cNvSpPr txBox="1">
            <a:spLocks noChangeArrowheads="1"/>
          </p:cNvSpPr>
          <p:nvPr/>
        </p:nvSpPr>
        <p:spPr bwMode="auto">
          <a:xfrm>
            <a:off x="7289800" y="5882126"/>
            <a:ext cx="711200"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37.0”</a:t>
            </a:r>
          </a:p>
        </p:txBody>
      </p:sp>
      <p:cxnSp>
        <p:nvCxnSpPr>
          <p:cNvPr id="70662" name="Straight Arrow Connector 5"/>
          <p:cNvCxnSpPr>
            <a:cxnSpLocks noChangeShapeType="1"/>
          </p:cNvCxnSpPr>
          <p:nvPr/>
        </p:nvCxnSpPr>
        <p:spPr bwMode="auto">
          <a:xfrm rot="16200000" flipV="1">
            <a:off x="342900" y="5158226"/>
            <a:ext cx="1066800" cy="381000"/>
          </a:xfrm>
          <a:prstGeom prst="straightConnector1">
            <a:avLst/>
          </a:prstGeom>
          <a:noFill/>
          <a:ln w="28575">
            <a:solidFill>
              <a:srgbClr val="FF0000"/>
            </a:solidFill>
            <a:round/>
            <a:headEnd/>
            <a:tailEnd type="arrow" w="med" len="med"/>
          </a:ln>
        </p:spPr>
      </p:cxnSp>
      <p:cxnSp>
        <p:nvCxnSpPr>
          <p:cNvPr id="70663" name="Straight Arrow Connector 7"/>
          <p:cNvCxnSpPr>
            <a:cxnSpLocks noChangeShapeType="1"/>
          </p:cNvCxnSpPr>
          <p:nvPr/>
        </p:nvCxnSpPr>
        <p:spPr bwMode="auto">
          <a:xfrm rot="5400000" flipH="1" flipV="1">
            <a:off x="7411376" y="4724374"/>
            <a:ext cx="1480677" cy="834829"/>
          </a:xfrm>
          <a:prstGeom prst="straightConnector1">
            <a:avLst/>
          </a:prstGeom>
          <a:noFill/>
          <a:ln w="28575">
            <a:solidFill>
              <a:srgbClr val="FF0000"/>
            </a:solidFill>
            <a:round/>
            <a:headEnd/>
            <a:tailEnd type="arrow" w="med" len="med"/>
          </a:ln>
        </p:spPr>
      </p:cxnSp>
      <p:sp>
        <p:nvSpPr>
          <p:cNvPr id="70664" name="TextBox 9"/>
          <p:cNvSpPr txBox="1">
            <a:spLocks noChangeArrowheads="1"/>
          </p:cNvSpPr>
          <p:nvPr/>
        </p:nvSpPr>
        <p:spPr bwMode="auto">
          <a:xfrm>
            <a:off x="3581400" y="5790051"/>
            <a:ext cx="2049463" cy="461963"/>
          </a:xfrm>
          <a:prstGeom prst="rect">
            <a:avLst/>
          </a:prstGeom>
          <a:noFill/>
          <a:ln w="9525">
            <a:noFill/>
            <a:miter lim="800000"/>
            <a:headEnd/>
            <a:tailEnd/>
          </a:ln>
        </p:spPr>
        <p:txBody>
          <a:bodyPr wrap="none">
            <a:prstTxWarp prst="textNoShape">
              <a:avLst/>
            </a:prstTxWarp>
            <a:spAutoFit/>
          </a:bodyPr>
          <a:lstStyle/>
          <a:p>
            <a:r>
              <a:rPr lang="en-US" dirty="0">
                <a:solidFill>
                  <a:srgbClr val="FF0000"/>
                </a:solidFill>
              </a:rPr>
              <a:t>32% increase</a:t>
            </a:r>
          </a:p>
        </p:txBody>
      </p:sp>
      <p:sp>
        <p:nvSpPr>
          <p:cNvPr id="9" name="TextBox 2"/>
          <p:cNvSpPr txBox="1">
            <a:spLocks noChangeArrowheads="1"/>
          </p:cNvSpPr>
          <p:nvPr/>
        </p:nvSpPr>
        <p:spPr bwMode="auto">
          <a:xfrm>
            <a:off x="3048000" y="1186825"/>
            <a:ext cx="3376613" cy="523875"/>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Rapids Data</a:t>
            </a:r>
          </a:p>
        </p:txBody>
      </p:sp>
      <p:sp>
        <p:nvSpPr>
          <p:cNvPr id="10" name="Rectangle 9"/>
          <p:cNvSpPr/>
          <p:nvPr/>
        </p:nvSpPr>
        <p:spPr>
          <a:xfrm>
            <a:off x="8613579" y="3585634"/>
            <a:ext cx="88900" cy="76199"/>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8569129" y="3738034"/>
            <a:ext cx="88900" cy="76199"/>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482600" y="3585634"/>
            <a:ext cx="1168400" cy="6096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572000" y="2857500"/>
            <a:ext cx="4381500" cy="123825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778000" y="2857500"/>
            <a:ext cx="2319867" cy="646331"/>
          </a:xfrm>
          <a:prstGeom prst="rect">
            <a:avLst/>
          </a:prstGeom>
          <a:noFill/>
        </p:spPr>
        <p:txBody>
          <a:bodyPr wrap="square" rtlCol="0">
            <a:spAutoFit/>
          </a:bodyPr>
          <a:lstStyle/>
          <a:p>
            <a:pPr algn="ctr"/>
            <a:r>
              <a:rPr lang="en-US" b="1" dirty="0" smtClean="0">
                <a:solidFill>
                  <a:srgbClr val="FF0000"/>
                </a:solidFill>
              </a:rPr>
              <a:t>Years with more than 40 inches</a:t>
            </a:r>
            <a:endParaRPr lang="en-US" b="1" dirty="0">
              <a:solidFill>
                <a:srgbClr val="FF0000"/>
              </a:solidFill>
            </a:endParaRPr>
          </a:p>
        </p:txBody>
      </p:sp>
      <p:sp>
        <p:nvSpPr>
          <p:cNvPr id="15" name="TextBox 14"/>
          <p:cNvSpPr txBox="1"/>
          <p:nvPr/>
        </p:nvSpPr>
        <p:spPr>
          <a:xfrm>
            <a:off x="1217630" y="3726418"/>
            <a:ext cx="301660" cy="369332"/>
          </a:xfrm>
          <a:prstGeom prst="rect">
            <a:avLst/>
          </a:prstGeom>
          <a:noFill/>
        </p:spPr>
        <p:txBody>
          <a:bodyPr wrap="none" rtlCol="0">
            <a:spAutoFit/>
          </a:bodyPr>
          <a:lstStyle/>
          <a:p>
            <a:r>
              <a:rPr lang="en-US" b="1" dirty="0" smtClean="0">
                <a:solidFill>
                  <a:srgbClr val="FF0000"/>
                </a:solidFill>
              </a:rPr>
              <a:t>1</a:t>
            </a:r>
            <a:endParaRPr lang="en-US" b="1" dirty="0">
              <a:solidFill>
                <a:srgbClr val="FF0000"/>
              </a:solidFill>
            </a:endParaRPr>
          </a:p>
        </p:txBody>
      </p:sp>
      <p:sp>
        <p:nvSpPr>
          <p:cNvPr id="16" name="TextBox 15"/>
          <p:cNvSpPr txBox="1"/>
          <p:nvPr/>
        </p:nvSpPr>
        <p:spPr>
          <a:xfrm>
            <a:off x="5960533" y="3183467"/>
            <a:ext cx="418654" cy="369332"/>
          </a:xfrm>
          <a:prstGeom prst="rect">
            <a:avLst/>
          </a:prstGeom>
          <a:noFill/>
        </p:spPr>
        <p:txBody>
          <a:bodyPr wrap="none" rtlCol="0">
            <a:spAutoFit/>
          </a:bodyPr>
          <a:lstStyle/>
          <a:p>
            <a:r>
              <a:rPr lang="en-US" b="1" dirty="0" smtClean="0">
                <a:solidFill>
                  <a:srgbClr val="FF0000"/>
                </a:solidFill>
              </a:rPr>
              <a:t>11</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Dew Point Increase.gif"/>
          <p:cNvPicPr>
            <a:picLocks noChangeAspect="1"/>
          </p:cNvPicPr>
          <p:nvPr/>
        </p:nvPicPr>
        <p:blipFill>
          <a:blip r:embed="rId2"/>
          <a:stretch>
            <a:fillRect/>
          </a:stretch>
        </p:blipFill>
        <p:spPr>
          <a:xfrm>
            <a:off x="0" y="1109544"/>
            <a:ext cx="9144000" cy="5748456"/>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6802" name="Picture 4" descr="Extremes cover.tiff"/>
          <p:cNvPicPr>
            <a:picLocks noChangeAspect="1"/>
          </p:cNvPicPr>
          <p:nvPr/>
        </p:nvPicPr>
        <p:blipFill>
          <a:blip r:embed="rId2"/>
          <a:srcRect/>
          <a:stretch>
            <a:fillRect/>
          </a:stretch>
        </p:blipFill>
        <p:spPr bwMode="auto">
          <a:xfrm>
            <a:off x="0" y="1133562"/>
            <a:ext cx="4451015" cy="5724437"/>
          </a:xfrm>
          <a:prstGeom prst="rect">
            <a:avLst/>
          </a:prstGeom>
          <a:noFill/>
          <a:ln w="9525">
            <a:noFill/>
            <a:miter lim="800000"/>
            <a:headEnd/>
            <a:tailEnd/>
          </a:ln>
        </p:spPr>
      </p:pic>
      <p:sp>
        <p:nvSpPr>
          <p:cNvPr id="76803" name="TextBox 6"/>
          <p:cNvSpPr txBox="1">
            <a:spLocks noChangeArrowheads="1"/>
          </p:cNvSpPr>
          <p:nvPr/>
        </p:nvSpPr>
        <p:spPr bwMode="auto">
          <a:xfrm>
            <a:off x="4925070" y="1282215"/>
            <a:ext cx="3505200" cy="3140075"/>
          </a:xfrm>
          <a:prstGeom prst="rect">
            <a:avLst/>
          </a:prstGeom>
          <a:noFill/>
          <a:ln w="9525">
            <a:noFill/>
            <a:miter lim="800000"/>
            <a:headEnd/>
            <a:tailEnd/>
          </a:ln>
        </p:spPr>
        <p:txBody>
          <a:bodyPr>
            <a:prstTxWarp prst="textNoShape">
              <a:avLst/>
            </a:prstTxWarp>
            <a:spAutoFit/>
          </a:bodyPr>
          <a:lstStyle/>
          <a:p>
            <a:r>
              <a:rPr lang="en-US" sz="1800" dirty="0">
                <a:solidFill>
                  <a:srgbClr val="212189"/>
                </a:solidFill>
                <a:latin typeface="Calibri" pitchFamily="29" charset="0"/>
              </a:rPr>
              <a:t>“One of the clearest trends in the United States observational record is an increasing frequency and intensity of heavy precipitation events… Over the last century there was a 50% increase in the frequency of days with precipitation over 101.6 mm (four inches) in the upper </a:t>
            </a:r>
            <a:r>
              <a:rPr lang="en-US" sz="1800" dirty="0" err="1">
                <a:solidFill>
                  <a:srgbClr val="212189"/>
                </a:solidFill>
                <a:latin typeface="Calibri" pitchFamily="29" charset="0"/>
              </a:rPr>
              <a:t>midwestern</a:t>
            </a:r>
            <a:r>
              <a:rPr lang="en-US" sz="1800" dirty="0">
                <a:solidFill>
                  <a:srgbClr val="212189"/>
                </a:solidFill>
                <a:latin typeface="Calibri" pitchFamily="29" charset="0"/>
              </a:rPr>
              <a:t> U.S.; this trend is statistically significant “</a:t>
            </a:r>
          </a:p>
        </p:txBody>
      </p:sp>
      <p:pic>
        <p:nvPicPr>
          <p:cNvPr id="76804" name="Picture 4" descr="HeavyPrecipMap.tiff"/>
          <p:cNvPicPr>
            <a:picLocks noChangeAspect="1"/>
          </p:cNvPicPr>
          <p:nvPr/>
        </p:nvPicPr>
        <p:blipFill>
          <a:blip r:embed="rId3"/>
          <a:srcRect/>
          <a:stretch>
            <a:fillRect/>
          </a:stretch>
        </p:blipFill>
        <p:spPr bwMode="auto">
          <a:xfrm>
            <a:off x="6209142" y="4167199"/>
            <a:ext cx="2064073" cy="2188512"/>
          </a:xfrm>
          <a:prstGeom prst="rect">
            <a:avLst/>
          </a:prstGeom>
          <a:noFill/>
          <a:ln w="9525">
            <a:noFill/>
            <a:miter lim="800000"/>
            <a:headEnd/>
            <a:tailEnd/>
          </a:ln>
        </p:spPr>
      </p:pic>
      <p:sp>
        <p:nvSpPr>
          <p:cNvPr id="76805" name="TextBox 4"/>
          <p:cNvSpPr txBox="1">
            <a:spLocks noChangeArrowheads="1"/>
          </p:cNvSpPr>
          <p:nvPr/>
        </p:nvSpPr>
        <p:spPr bwMode="auto">
          <a:xfrm>
            <a:off x="5486400" y="6324600"/>
            <a:ext cx="3657600" cy="554038"/>
          </a:xfrm>
          <a:prstGeom prst="rect">
            <a:avLst/>
          </a:prstGeom>
          <a:noFill/>
          <a:ln w="9525">
            <a:noFill/>
            <a:miter lim="800000"/>
            <a:headEnd/>
            <a:tailEnd/>
          </a:ln>
        </p:spPr>
        <p:txBody>
          <a:bodyPr>
            <a:prstTxWarp prst="textNoShape">
              <a:avLst/>
            </a:prstTxWarp>
            <a:spAutoFit/>
          </a:bodyPr>
          <a:lstStyle/>
          <a:p>
            <a:r>
              <a:rPr lang="en-US" sz="1000">
                <a:solidFill>
                  <a:srgbClr val="B21524"/>
                </a:solidFill>
              </a:rPr>
              <a:t>Karl, T. R., J. M. Melillo, and T. C. Peterson, (eds.), 2009:  Global Climate Change Impacts in the United States. Cambridge University Press, 2009, 196pp.</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9874" name="Picture 2" descr="crp_precip_1895_ge3cm"/>
          <p:cNvPicPr>
            <a:picLocks noChangeAspect="1" noChangeArrowheads="1"/>
          </p:cNvPicPr>
          <p:nvPr/>
        </p:nvPicPr>
        <p:blipFill>
          <a:blip r:embed="rId3"/>
          <a:srcRect/>
          <a:stretch>
            <a:fillRect/>
          </a:stretch>
        </p:blipFill>
        <p:spPr bwMode="auto">
          <a:xfrm>
            <a:off x="0" y="1752600"/>
            <a:ext cx="9110663" cy="5105400"/>
          </a:xfrm>
          <a:prstGeom prst="rect">
            <a:avLst/>
          </a:prstGeom>
          <a:noFill/>
          <a:ln w="9525">
            <a:noFill/>
            <a:miter lim="800000"/>
            <a:headEnd/>
            <a:tailEnd/>
          </a:ln>
        </p:spPr>
      </p:pic>
      <p:sp>
        <p:nvSpPr>
          <p:cNvPr id="79876" name="TextBox 3"/>
          <p:cNvSpPr txBox="1">
            <a:spLocks noChangeArrowheads="1"/>
          </p:cNvSpPr>
          <p:nvPr/>
        </p:nvSpPr>
        <p:spPr bwMode="auto">
          <a:xfrm>
            <a:off x="1524002" y="5856288"/>
            <a:ext cx="1057275"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4.2 days</a:t>
            </a:r>
          </a:p>
        </p:txBody>
      </p:sp>
      <p:sp>
        <p:nvSpPr>
          <p:cNvPr id="79877" name="TextBox 9"/>
          <p:cNvSpPr txBox="1">
            <a:spLocks noChangeArrowheads="1"/>
          </p:cNvSpPr>
          <p:nvPr/>
        </p:nvSpPr>
        <p:spPr bwMode="auto">
          <a:xfrm>
            <a:off x="3581400" y="5856288"/>
            <a:ext cx="2049463" cy="461963"/>
          </a:xfrm>
          <a:prstGeom prst="rect">
            <a:avLst/>
          </a:prstGeom>
          <a:noFill/>
          <a:ln w="9525">
            <a:noFill/>
            <a:miter lim="800000"/>
            <a:headEnd/>
            <a:tailEnd/>
          </a:ln>
        </p:spPr>
        <p:txBody>
          <a:bodyPr wrap="none">
            <a:prstTxWarp prst="textNoShape">
              <a:avLst/>
            </a:prstTxWarp>
            <a:spAutoFit/>
          </a:bodyPr>
          <a:lstStyle/>
          <a:p>
            <a:r>
              <a:rPr lang="en-US" dirty="0">
                <a:solidFill>
                  <a:srgbClr val="FF0000"/>
                </a:solidFill>
              </a:rPr>
              <a:t>57% increase</a:t>
            </a:r>
          </a:p>
        </p:txBody>
      </p:sp>
      <p:cxnSp>
        <p:nvCxnSpPr>
          <p:cNvPr id="79878" name="Straight Arrow Connector 7"/>
          <p:cNvCxnSpPr>
            <a:cxnSpLocks noChangeShapeType="1"/>
          </p:cNvCxnSpPr>
          <p:nvPr/>
        </p:nvCxnSpPr>
        <p:spPr bwMode="auto">
          <a:xfrm rot="5400000" flipH="1" flipV="1">
            <a:off x="7581900" y="4919663"/>
            <a:ext cx="1371600" cy="533400"/>
          </a:xfrm>
          <a:prstGeom prst="straightConnector1">
            <a:avLst/>
          </a:prstGeom>
          <a:noFill/>
          <a:ln w="28575">
            <a:solidFill>
              <a:srgbClr val="FF0000"/>
            </a:solidFill>
            <a:round/>
            <a:headEnd/>
            <a:tailEnd type="arrow" w="med" len="med"/>
          </a:ln>
        </p:spPr>
      </p:cxnSp>
      <p:sp>
        <p:nvSpPr>
          <p:cNvPr id="79879" name="TextBox 4"/>
          <p:cNvSpPr txBox="1">
            <a:spLocks noChangeArrowheads="1"/>
          </p:cNvSpPr>
          <p:nvPr/>
        </p:nvSpPr>
        <p:spPr bwMode="auto">
          <a:xfrm>
            <a:off x="6943725" y="5780088"/>
            <a:ext cx="1057275"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6.6 days</a:t>
            </a:r>
          </a:p>
        </p:txBody>
      </p:sp>
      <p:cxnSp>
        <p:nvCxnSpPr>
          <p:cNvPr id="79880" name="Straight Arrow Connector 7"/>
          <p:cNvCxnSpPr>
            <a:cxnSpLocks noChangeShapeType="1"/>
          </p:cNvCxnSpPr>
          <p:nvPr/>
        </p:nvCxnSpPr>
        <p:spPr bwMode="auto">
          <a:xfrm rot="10800000">
            <a:off x="609601" y="5143500"/>
            <a:ext cx="914400" cy="685800"/>
          </a:xfrm>
          <a:prstGeom prst="straightConnector1">
            <a:avLst/>
          </a:prstGeom>
          <a:noFill/>
          <a:ln w="28575">
            <a:solidFill>
              <a:srgbClr val="FF0000"/>
            </a:solidFill>
            <a:round/>
            <a:headEnd/>
            <a:tailEnd type="arrow" w="med" len="med"/>
          </a:ln>
        </p:spPr>
      </p:cxnSp>
      <p:sp>
        <p:nvSpPr>
          <p:cNvPr id="14" name="TextBox 2"/>
          <p:cNvSpPr txBox="1">
            <a:spLocks noChangeArrowheads="1"/>
          </p:cNvSpPr>
          <p:nvPr/>
        </p:nvSpPr>
        <p:spPr bwMode="auto">
          <a:xfrm>
            <a:off x="3048000" y="1186825"/>
            <a:ext cx="3376613" cy="523875"/>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Rapids Data</a:t>
            </a:r>
          </a:p>
        </p:txBody>
      </p:sp>
      <p:sp>
        <p:nvSpPr>
          <p:cNvPr id="17" name="Rectangle 16"/>
          <p:cNvSpPr/>
          <p:nvPr/>
        </p:nvSpPr>
        <p:spPr>
          <a:xfrm>
            <a:off x="8534400" y="3799416"/>
            <a:ext cx="85725" cy="9736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8" name="Rectangle 17"/>
          <p:cNvSpPr/>
          <p:nvPr/>
        </p:nvSpPr>
        <p:spPr>
          <a:xfrm>
            <a:off x="8604250" y="2840566"/>
            <a:ext cx="85725" cy="9736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2" name="TextBox 11"/>
          <p:cNvSpPr txBox="1"/>
          <p:nvPr/>
        </p:nvSpPr>
        <p:spPr>
          <a:xfrm>
            <a:off x="4677833" y="2198700"/>
            <a:ext cx="1274233" cy="369332"/>
          </a:xfrm>
          <a:prstGeom prst="rect">
            <a:avLst/>
          </a:prstGeom>
          <a:solidFill>
            <a:schemeClr val="bg1"/>
          </a:solidFill>
        </p:spPr>
        <p:txBody>
          <a:bodyPr wrap="square" rtlCol="0">
            <a:spAutoFit/>
          </a:bodyPr>
          <a:lstStyle/>
          <a:p>
            <a:r>
              <a:rPr lang="en-US" b="1" dirty="0" smtClean="0"/>
              <a:t>1.25 inches</a:t>
            </a:r>
            <a:endParaRPr lang="en-US" b="1"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9874" name="Picture 2" descr="crp_precip_1895_ge3cm"/>
          <p:cNvPicPr>
            <a:picLocks noChangeAspect="1" noChangeArrowheads="1"/>
          </p:cNvPicPr>
          <p:nvPr/>
        </p:nvPicPr>
        <p:blipFill>
          <a:blip r:embed="rId3"/>
          <a:srcRect/>
          <a:stretch>
            <a:fillRect/>
          </a:stretch>
        </p:blipFill>
        <p:spPr bwMode="auto">
          <a:xfrm>
            <a:off x="0" y="1752600"/>
            <a:ext cx="9110663" cy="5105400"/>
          </a:xfrm>
          <a:prstGeom prst="rect">
            <a:avLst/>
          </a:prstGeom>
          <a:noFill/>
          <a:ln w="9525">
            <a:noFill/>
            <a:miter lim="800000"/>
            <a:headEnd/>
            <a:tailEnd/>
          </a:ln>
        </p:spPr>
      </p:pic>
      <p:sp>
        <p:nvSpPr>
          <p:cNvPr id="79876" name="TextBox 3"/>
          <p:cNvSpPr txBox="1">
            <a:spLocks noChangeArrowheads="1"/>
          </p:cNvSpPr>
          <p:nvPr/>
        </p:nvSpPr>
        <p:spPr bwMode="auto">
          <a:xfrm>
            <a:off x="1524002" y="5856288"/>
            <a:ext cx="1057275"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4.2 days</a:t>
            </a:r>
          </a:p>
        </p:txBody>
      </p:sp>
      <p:sp>
        <p:nvSpPr>
          <p:cNvPr id="79877" name="TextBox 9"/>
          <p:cNvSpPr txBox="1">
            <a:spLocks noChangeArrowheads="1"/>
          </p:cNvSpPr>
          <p:nvPr/>
        </p:nvSpPr>
        <p:spPr bwMode="auto">
          <a:xfrm>
            <a:off x="3581400" y="5856288"/>
            <a:ext cx="2049463" cy="461963"/>
          </a:xfrm>
          <a:prstGeom prst="rect">
            <a:avLst/>
          </a:prstGeom>
          <a:noFill/>
          <a:ln w="9525">
            <a:noFill/>
            <a:miter lim="800000"/>
            <a:headEnd/>
            <a:tailEnd/>
          </a:ln>
        </p:spPr>
        <p:txBody>
          <a:bodyPr wrap="none">
            <a:prstTxWarp prst="textNoShape">
              <a:avLst/>
            </a:prstTxWarp>
            <a:spAutoFit/>
          </a:bodyPr>
          <a:lstStyle/>
          <a:p>
            <a:r>
              <a:rPr lang="en-US" dirty="0">
                <a:solidFill>
                  <a:srgbClr val="FF0000"/>
                </a:solidFill>
              </a:rPr>
              <a:t>57% increase</a:t>
            </a:r>
          </a:p>
        </p:txBody>
      </p:sp>
      <p:cxnSp>
        <p:nvCxnSpPr>
          <p:cNvPr id="79878" name="Straight Arrow Connector 7"/>
          <p:cNvCxnSpPr>
            <a:cxnSpLocks noChangeShapeType="1"/>
          </p:cNvCxnSpPr>
          <p:nvPr/>
        </p:nvCxnSpPr>
        <p:spPr bwMode="auto">
          <a:xfrm rot="5400000" flipH="1" flipV="1">
            <a:off x="7581900" y="4919663"/>
            <a:ext cx="1371600" cy="533400"/>
          </a:xfrm>
          <a:prstGeom prst="straightConnector1">
            <a:avLst/>
          </a:prstGeom>
          <a:noFill/>
          <a:ln w="28575">
            <a:solidFill>
              <a:srgbClr val="FF0000"/>
            </a:solidFill>
            <a:round/>
            <a:headEnd/>
            <a:tailEnd type="arrow" w="med" len="med"/>
          </a:ln>
        </p:spPr>
      </p:cxnSp>
      <p:sp>
        <p:nvSpPr>
          <p:cNvPr id="79879" name="TextBox 4"/>
          <p:cNvSpPr txBox="1">
            <a:spLocks noChangeArrowheads="1"/>
          </p:cNvSpPr>
          <p:nvPr/>
        </p:nvSpPr>
        <p:spPr bwMode="auto">
          <a:xfrm>
            <a:off x="6943725" y="5780088"/>
            <a:ext cx="1057275" cy="369888"/>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rPr>
              <a:t>6.6 days</a:t>
            </a:r>
          </a:p>
        </p:txBody>
      </p:sp>
      <p:cxnSp>
        <p:nvCxnSpPr>
          <p:cNvPr id="79880" name="Straight Arrow Connector 7"/>
          <p:cNvCxnSpPr>
            <a:cxnSpLocks noChangeShapeType="1"/>
          </p:cNvCxnSpPr>
          <p:nvPr/>
        </p:nvCxnSpPr>
        <p:spPr bwMode="auto">
          <a:xfrm rot="10800000">
            <a:off x="609601" y="5143500"/>
            <a:ext cx="914400" cy="685800"/>
          </a:xfrm>
          <a:prstGeom prst="straightConnector1">
            <a:avLst/>
          </a:prstGeom>
          <a:noFill/>
          <a:ln w="28575">
            <a:solidFill>
              <a:srgbClr val="FF0000"/>
            </a:solidFill>
            <a:round/>
            <a:headEnd/>
            <a:tailEnd type="arrow" w="med" len="med"/>
          </a:ln>
        </p:spPr>
      </p:cxnSp>
      <p:sp>
        <p:nvSpPr>
          <p:cNvPr id="14" name="TextBox 2"/>
          <p:cNvSpPr txBox="1">
            <a:spLocks noChangeArrowheads="1"/>
          </p:cNvSpPr>
          <p:nvPr/>
        </p:nvSpPr>
        <p:spPr bwMode="auto">
          <a:xfrm>
            <a:off x="3048000" y="1186825"/>
            <a:ext cx="3376613" cy="523875"/>
          </a:xfrm>
          <a:prstGeom prst="rect">
            <a:avLst/>
          </a:prstGeom>
          <a:noFill/>
          <a:ln w="9525">
            <a:noFill/>
            <a:miter lim="800000"/>
            <a:headEnd/>
            <a:tailEnd/>
          </a:ln>
        </p:spPr>
        <p:txBody>
          <a:bodyPr wrap="none">
            <a:prstTxWarp prst="textNoShape">
              <a:avLst/>
            </a:prstTxWarp>
            <a:spAutoFit/>
          </a:bodyPr>
          <a:lstStyle/>
          <a:p>
            <a:r>
              <a:rPr lang="en-US" sz="2800" b="1" dirty="0">
                <a:solidFill>
                  <a:srgbClr val="212189"/>
                </a:solidFill>
              </a:rPr>
              <a:t>Cedar Rapids Data</a:t>
            </a:r>
          </a:p>
        </p:txBody>
      </p:sp>
      <p:sp>
        <p:nvSpPr>
          <p:cNvPr id="17" name="Rectangle 16"/>
          <p:cNvSpPr/>
          <p:nvPr/>
        </p:nvSpPr>
        <p:spPr>
          <a:xfrm>
            <a:off x="8534400" y="3799416"/>
            <a:ext cx="85725" cy="9736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8" name="Rectangle 17"/>
          <p:cNvSpPr/>
          <p:nvPr/>
        </p:nvSpPr>
        <p:spPr>
          <a:xfrm>
            <a:off x="8604250" y="2840566"/>
            <a:ext cx="85725" cy="97367"/>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2" name="TextBox 11"/>
          <p:cNvSpPr txBox="1"/>
          <p:nvPr/>
        </p:nvSpPr>
        <p:spPr>
          <a:xfrm>
            <a:off x="4677833" y="2198700"/>
            <a:ext cx="1274233" cy="369332"/>
          </a:xfrm>
          <a:prstGeom prst="rect">
            <a:avLst/>
          </a:prstGeom>
          <a:solidFill>
            <a:schemeClr val="bg1"/>
          </a:solidFill>
        </p:spPr>
        <p:txBody>
          <a:bodyPr wrap="square" rtlCol="0">
            <a:spAutoFit/>
          </a:bodyPr>
          <a:lstStyle/>
          <a:p>
            <a:r>
              <a:rPr lang="en-US" b="1" dirty="0" smtClean="0"/>
              <a:t>1.25 inches</a:t>
            </a:r>
            <a:endParaRPr lang="en-US" b="1" dirty="0"/>
          </a:p>
        </p:txBody>
      </p:sp>
      <p:sp>
        <p:nvSpPr>
          <p:cNvPr id="13" name="Oval 10"/>
          <p:cNvSpPr>
            <a:spLocks noChangeArrowheads="1"/>
          </p:cNvSpPr>
          <p:nvPr/>
        </p:nvSpPr>
        <p:spPr bwMode="auto">
          <a:xfrm>
            <a:off x="533400" y="3433763"/>
            <a:ext cx="1219200" cy="838200"/>
          </a:xfrm>
          <a:prstGeom prst="ellipse">
            <a:avLst/>
          </a:prstGeom>
          <a:noFill/>
          <a:ln w="57150">
            <a:solidFill>
              <a:srgbClr val="FF0000"/>
            </a:solidFill>
            <a:round/>
            <a:headEnd/>
            <a:tailEnd/>
          </a:ln>
        </p:spPr>
        <p:txBody>
          <a:bodyPr>
            <a:prstTxWarp prst="textNoShape">
              <a:avLst/>
            </a:prstTxWarp>
          </a:bodyPr>
          <a:lstStyle/>
          <a:p>
            <a:pPr eaLnBrk="0" hangingPunct="0"/>
            <a:endParaRPr lang="en-US"/>
          </a:p>
        </p:txBody>
      </p:sp>
      <p:sp>
        <p:nvSpPr>
          <p:cNvPr id="15" name="TextBox 11"/>
          <p:cNvSpPr txBox="1">
            <a:spLocks noChangeArrowheads="1"/>
          </p:cNvSpPr>
          <p:nvPr/>
        </p:nvSpPr>
        <p:spPr bwMode="auto">
          <a:xfrm>
            <a:off x="914400" y="3576637"/>
            <a:ext cx="355600" cy="461963"/>
          </a:xfrm>
          <a:prstGeom prst="rect">
            <a:avLst/>
          </a:prstGeom>
          <a:noFill/>
          <a:ln w="9525">
            <a:noFill/>
            <a:miter lim="800000"/>
            <a:headEnd/>
            <a:tailEnd/>
          </a:ln>
        </p:spPr>
        <p:txBody>
          <a:bodyPr wrap="none">
            <a:prstTxWarp prst="textNoShape">
              <a:avLst/>
            </a:prstTxWarp>
            <a:spAutoFit/>
          </a:bodyPr>
          <a:lstStyle/>
          <a:p>
            <a:r>
              <a:rPr lang="en-US" dirty="0">
                <a:solidFill>
                  <a:srgbClr val="FF0000"/>
                </a:solidFill>
              </a:rPr>
              <a:t>2</a:t>
            </a:r>
          </a:p>
        </p:txBody>
      </p:sp>
      <p:sp>
        <p:nvSpPr>
          <p:cNvPr id="16" name="Oval 8"/>
          <p:cNvSpPr>
            <a:spLocks noChangeArrowheads="1"/>
          </p:cNvSpPr>
          <p:nvPr/>
        </p:nvSpPr>
        <p:spPr bwMode="auto">
          <a:xfrm>
            <a:off x="3886200" y="2374900"/>
            <a:ext cx="5224463" cy="1897063"/>
          </a:xfrm>
          <a:prstGeom prst="ellipse">
            <a:avLst/>
          </a:prstGeom>
          <a:noFill/>
          <a:ln w="57150">
            <a:solidFill>
              <a:srgbClr val="FF0000"/>
            </a:solidFill>
            <a:round/>
            <a:headEnd/>
            <a:tailEnd/>
          </a:ln>
        </p:spPr>
        <p:txBody>
          <a:bodyPr>
            <a:prstTxWarp prst="textNoShape">
              <a:avLst/>
            </a:prstTxWarp>
          </a:bodyPr>
          <a:lstStyle/>
          <a:p>
            <a:pPr eaLnBrk="0" hangingPunct="0"/>
            <a:endParaRPr lang="en-US"/>
          </a:p>
        </p:txBody>
      </p:sp>
      <p:sp>
        <p:nvSpPr>
          <p:cNvPr id="19" name="TextBox 12"/>
          <p:cNvSpPr txBox="1">
            <a:spLocks noChangeArrowheads="1"/>
          </p:cNvSpPr>
          <p:nvPr/>
        </p:nvSpPr>
        <p:spPr bwMode="auto">
          <a:xfrm>
            <a:off x="5943600" y="2735263"/>
            <a:ext cx="418654" cy="369332"/>
          </a:xfrm>
          <a:prstGeom prst="rect">
            <a:avLst/>
          </a:prstGeom>
          <a:noFill/>
          <a:ln w="9525">
            <a:noFill/>
            <a:miter lim="800000"/>
            <a:headEnd/>
            <a:tailEnd/>
          </a:ln>
        </p:spPr>
        <p:txBody>
          <a:bodyPr wrap="none">
            <a:prstTxWarp prst="textNoShape">
              <a:avLst/>
            </a:prstTxWarp>
            <a:spAutoFit/>
          </a:bodyPr>
          <a:lstStyle/>
          <a:p>
            <a:r>
              <a:rPr lang="en-US" dirty="0" smtClean="0">
                <a:solidFill>
                  <a:srgbClr val="FF0000"/>
                </a:solidFill>
              </a:rPr>
              <a:t>13</a:t>
            </a:r>
            <a:endParaRPr lang="en-US" dirty="0">
              <a:solidFill>
                <a:srgbClr val="FF0000"/>
              </a:solidFill>
            </a:endParaRPr>
          </a:p>
        </p:txBody>
      </p:sp>
      <p:sp>
        <p:nvSpPr>
          <p:cNvPr id="20" name="TextBox 13"/>
          <p:cNvSpPr txBox="1">
            <a:spLocks noChangeArrowheads="1"/>
          </p:cNvSpPr>
          <p:nvPr/>
        </p:nvSpPr>
        <p:spPr bwMode="auto">
          <a:xfrm>
            <a:off x="990600" y="2735263"/>
            <a:ext cx="2743200" cy="830263"/>
          </a:xfrm>
          <a:prstGeom prst="rect">
            <a:avLst/>
          </a:prstGeom>
          <a:noFill/>
          <a:ln w="9525">
            <a:noFill/>
            <a:miter lim="800000"/>
            <a:headEnd/>
            <a:tailEnd/>
          </a:ln>
        </p:spPr>
        <p:txBody>
          <a:bodyPr>
            <a:prstTxWarp prst="textNoShape">
              <a:avLst/>
            </a:prstTxWarp>
            <a:spAutoFit/>
          </a:bodyPr>
          <a:lstStyle/>
          <a:p>
            <a:pPr algn="ctr"/>
            <a:r>
              <a:rPr lang="en-US" dirty="0">
                <a:solidFill>
                  <a:srgbClr val="FF0000"/>
                </a:solidFill>
              </a:rPr>
              <a:t>Years having more than 8 days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4" name="Chart 3"/>
          <p:cNvGraphicFramePr>
            <a:graphicFrameLocks/>
          </p:cNvGraphicFramePr>
          <p:nvPr/>
        </p:nvGraphicFramePr>
        <p:xfrm>
          <a:off x="6231467" y="2929467"/>
          <a:ext cx="0" cy="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nvGraphicFramePr>
        <p:xfrm>
          <a:off x="0" y="1117600"/>
          <a:ext cx="9144000" cy="57404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rot="18642146">
            <a:off x="8849884" y="3540974"/>
            <a:ext cx="91096" cy="65868"/>
          </a:xfrm>
          <a:prstGeom prst="rect">
            <a:avLst/>
          </a:prstGeom>
          <a:solidFill>
            <a:srgbClr val="708F2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7961870" y="3129633"/>
            <a:ext cx="774571" cy="246221"/>
          </a:xfrm>
          <a:prstGeom prst="rect">
            <a:avLst/>
          </a:prstGeom>
          <a:noFill/>
        </p:spPr>
        <p:txBody>
          <a:bodyPr wrap="none" rtlCol="0">
            <a:spAutoFit/>
          </a:bodyPr>
          <a:lstStyle/>
          <a:p>
            <a:r>
              <a:rPr lang="en-US" sz="1000" dirty="0" smtClean="0">
                <a:solidFill>
                  <a:srgbClr val="708F24"/>
                </a:solidFill>
              </a:rPr>
              <a:t>2010 so far</a:t>
            </a:r>
            <a:endParaRPr lang="en-US" sz="1000" dirty="0">
              <a:solidFill>
                <a:srgbClr val="708F24"/>
              </a:solidFill>
            </a:endParaRPr>
          </a:p>
        </p:txBody>
      </p:sp>
      <p:cxnSp>
        <p:nvCxnSpPr>
          <p:cNvPr id="9" name="Straight Arrow Connector 8"/>
          <p:cNvCxnSpPr/>
          <p:nvPr/>
        </p:nvCxnSpPr>
        <p:spPr>
          <a:xfrm>
            <a:off x="8636000" y="3317875"/>
            <a:ext cx="204763" cy="200027"/>
          </a:xfrm>
          <a:prstGeom prst="straightConnector1">
            <a:avLst/>
          </a:prstGeom>
          <a:ln>
            <a:solidFill>
              <a:srgbClr val="708F24"/>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16200000" flipV="1">
            <a:off x="738718" y="4531783"/>
            <a:ext cx="577851" cy="416985"/>
          </a:xfrm>
          <a:prstGeom prst="straightConnector1">
            <a:avLst/>
          </a:prstGeom>
          <a:ln w="285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rot="5400000" flipH="1" flipV="1">
            <a:off x="8401831" y="4590269"/>
            <a:ext cx="673101" cy="204764"/>
          </a:xfrm>
          <a:prstGeom prst="straightConnector1">
            <a:avLst/>
          </a:prstGeom>
          <a:ln w="28575"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236136" y="2406247"/>
            <a:ext cx="7399863" cy="523220"/>
          </a:xfrm>
          <a:prstGeom prst="rect">
            <a:avLst/>
          </a:prstGeom>
          <a:noFill/>
        </p:spPr>
        <p:txBody>
          <a:bodyPr wrap="square" rtlCol="0">
            <a:spAutoFit/>
          </a:bodyPr>
          <a:lstStyle/>
          <a:p>
            <a:r>
              <a:rPr lang="en-US" sz="2800" b="1" dirty="0" smtClean="0">
                <a:solidFill>
                  <a:srgbClr val="FF0000"/>
                </a:solidFill>
              </a:rPr>
              <a:t>Years with more than 40 inches:  43% Increase</a:t>
            </a:r>
            <a:endParaRPr lang="en-US" sz="2800" b="1" dirty="0">
              <a:solidFill>
                <a:srgbClr val="FF0000"/>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Chart 1"/>
          <p:cNvGraphicFramePr/>
          <p:nvPr/>
        </p:nvGraphicFramePr>
        <p:xfrm>
          <a:off x="0" y="1151466"/>
          <a:ext cx="9144000" cy="5706533"/>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6209098" y="1950432"/>
            <a:ext cx="1534870" cy="276999"/>
          </a:xfrm>
          <a:prstGeom prst="rect">
            <a:avLst/>
          </a:prstGeom>
          <a:noFill/>
        </p:spPr>
        <p:txBody>
          <a:bodyPr wrap="none" rtlCol="0">
            <a:spAutoFit/>
          </a:bodyPr>
          <a:lstStyle/>
          <a:p>
            <a:r>
              <a:rPr lang="en-US" sz="1200" dirty="0" smtClean="0">
                <a:solidFill>
                  <a:srgbClr val="708F24"/>
                </a:solidFill>
              </a:rPr>
              <a:t>2010 through Sept 27</a:t>
            </a:r>
            <a:endParaRPr lang="en-US" sz="1200" dirty="0">
              <a:solidFill>
                <a:srgbClr val="708F24"/>
              </a:solidFill>
            </a:endParaRPr>
          </a:p>
        </p:txBody>
      </p:sp>
      <p:sp>
        <p:nvSpPr>
          <p:cNvPr id="10" name="Straight Arrow Connector 9"/>
          <p:cNvSpPr/>
          <p:nvPr/>
        </p:nvSpPr>
        <p:spPr>
          <a:xfrm>
            <a:off x="7680468" y="2135993"/>
            <a:ext cx="511032" cy="150007"/>
          </a:xfrm>
          <a:prstGeom prst="straightConnector1">
            <a:avLst/>
          </a:prstGeom>
          <a:ln>
            <a:solidFill>
              <a:srgbClr val="708F24"/>
            </a:solidFill>
            <a:tailEnd type="arrow"/>
          </a:ln>
        </p:spPr>
        <p:style>
          <a:lnRef idx="2">
            <a:schemeClr val="accent1"/>
          </a:lnRef>
          <a:fillRef idx="0">
            <a:schemeClr val="accent1"/>
          </a:fillRef>
          <a:effectRef idx="1">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11" name="TextBox 10"/>
          <p:cNvSpPr txBox="1"/>
          <p:nvPr/>
        </p:nvSpPr>
        <p:spPr>
          <a:xfrm>
            <a:off x="510293" y="5796002"/>
            <a:ext cx="480307" cy="369332"/>
          </a:xfrm>
          <a:prstGeom prst="rect">
            <a:avLst/>
          </a:prstGeom>
          <a:noFill/>
        </p:spPr>
        <p:txBody>
          <a:bodyPr wrap="none" rtlCol="0">
            <a:spAutoFit/>
          </a:bodyPr>
          <a:lstStyle/>
          <a:p>
            <a:r>
              <a:rPr lang="en-US" b="1" dirty="0" smtClean="0">
                <a:solidFill>
                  <a:srgbClr val="FF0000"/>
                </a:solidFill>
              </a:rPr>
              <a:t>3.7</a:t>
            </a:r>
            <a:endParaRPr lang="en-US" b="1" dirty="0">
              <a:solidFill>
                <a:srgbClr val="FF0000"/>
              </a:solidFill>
            </a:endParaRPr>
          </a:p>
        </p:txBody>
      </p:sp>
      <p:sp>
        <p:nvSpPr>
          <p:cNvPr id="12" name="TextBox 11"/>
          <p:cNvSpPr txBox="1"/>
          <p:nvPr/>
        </p:nvSpPr>
        <p:spPr>
          <a:xfrm>
            <a:off x="8412779" y="5796002"/>
            <a:ext cx="480307" cy="369332"/>
          </a:xfrm>
          <a:prstGeom prst="rect">
            <a:avLst/>
          </a:prstGeom>
          <a:noFill/>
        </p:spPr>
        <p:txBody>
          <a:bodyPr wrap="none" rtlCol="0">
            <a:spAutoFit/>
          </a:bodyPr>
          <a:lstStyle/>
          <a:p>
            <a:r>
              <a:rPr lang="en-US" b="1" dirty="0" smtClean="0">
                <a:solidFill>
                  <a:srgbClr val="FF0000"/>
                </a:solidFill>
              </a:rPr>
              <a:t>5.2</a:t>
            </a:r>
            <a:endParaRPr lang="en-US" b="1" dirty="0">
              <a:solidFill>
                <a:srgbClr val="FF0000"/>
              </a:solidFill>
            </a:endParaRPr>
          </a:p>
        </p:txBody>
      </p:sp>
      <p:cxnSp>
        <p:nvCxnSpPr>
          <p:cNvPr id="13" name="Straight Arrow Connector 12"/>
          <p:cNvCxnSpPr>
            <a:stCxn id="11" idx="0"/>
          </p:cNvCxnSpPr>
          <p:nvPr/>
        </p:nvCxnSpPr>
        <p:spPr>
          <a:xfrm rot="5400000" flipH="1" flipV="1">
            <a:off x="495590" y="5300991"/>
            <a:ext cx="749869" cy="24015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2" idx="0"/>
          </p:cNvCxnSpPr>
          <p:nvPr/>
        </p:nvCxnSpPr>
        <p:spPr>
          <a:xfrm rot="16200000" flipV="1">
            <a:off x="7818685" y="4961753"/>
            <a:ext cx="1291735" cy="37676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890616" y="5796003"/>
            <a:ext cx="1789852" cy="369332"/>
          </a:xfrm>
          <a:prstGeom prst="rect">
            <a:avLst/>
          </a:prstGeom>
          <a:noFill/>
        </p:spPr>
        <p:txBody>
          <a:bodyPr wrap="square" rtlCol="0">
            <a:spAutoFit/>
          </a:bodyPr>
          <a:lstStyle/>
          <a:p>
            <a:r>
              <a:rPr lang="en-US" b="1" dirty="0" smtClean="0">
                <a:solidFill>
                  <a:srgbClr val="FF0000"/>
                </a:solidFill>
              </a:rPr>
              <a:t>41% Increase</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Chart 1"/>
          <p:cNvGraphicFramePr/>
          <p:nvPr/>
        </p:nvGraphicFramePr>
        <p:xfrm>
          <a:off x="0" y="1151466"/>
          <a:ext cx="9144000" cy="570653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13"/>
          <p:cNvSpPr txBox="1">
            <a:spLocks noChangeArrowheads="1"/>
          </p:cNvSpPr>
          <p:nvPr/>
        </p:nvSpPr>
        <p:spPr bwMode="auto">
          <a:xfrm>
            <a:off x="322878" y="1996598"/>
            <a:ext cx="4061707" cy="461665"/>
          </a:xfrm>
          <a:prstGeom prst="rect">
            <a:avLst/>
          </a:prstGeom>
          <a:noFill/>
          <a:ln w="9525">
            <a:noFill/>
            <a:miter lim="800000"/>
            <a:headEnd/>
            <a:tailEnd/>
          </a:ln>
        </p:spPr>
        <p:txBody>
          <a:bodyPr wrap="square">
            <a:prstTxWarp prst="textNoShape">
              <a:avLst/>
            </a:prstTxWarp>
            <a:spAutoFit/>
          </a:bodyPr>
          <a:lstStyle/>
          <a:p>
            <a:pPr algn="ctr"/>
            <a:r>
              <a:rPr lang="en-US" sz="2400" b="1" dirty="0">
                <a:solidFill>
                  <a:srgbClr val="FF0000"/>
                </a:solidFill>
              </a:rPr>
              <a:t>Years having more than 8 days</a:t>
            </a:r>
          </a:p>
        </p:txBody>
      </p:sp>
      <p:sp>
        <p:nvSpPr>
          <p:cNvPr id="4" name="Oval 3"/>
          <p:cNvSpPr/>
          <p:nvPr/>
        </p:nvSpPr>
        <p:spPr>
          <a:xfrm>
            <a:off x="1062568" y="2674286"/>
            <a:ext cx="1820333" cy="6096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4902200" y="1816100"/>
            <a:ext cx="3750733" cy="1638300"/>
          </a:xfrm>
          <a:prstGeom prst="ellipse">
            <a:avLst/>
          </a:prstGeom>
          <a:noFill/>
          <a:ln w="28575"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879600" y="2750784"/>
            <a:ext cx="301660" cy="369332"/>
          </a:xfrm>
          <a:prstGeom prst="rect">
            <a:avLst/>
          </a:prstGeom>
          <a:noFill/>
        </p:spPr>
        <p:txBody>
          <a:bodyPr wrap="none" rtlCol="0">
            <a:spAutoFit/>
          </a:bodyPr>
          <a:lstStyle/>
          <a:p>
            <a:r>
              <a:rPr lang="en-US" b="1" dirty="0" smtClean="0">
                <a:solidFill>
                  <a:srgbClr val="FF0000"/>
                </a:solidFill>
              </a:rPr>
              <a:t>2</a:t>
            </a:r>
            <a:endParaRPr lang="en-US" b="1" dirty="0">
              <a:solidFill>
                <a:srgbClr val="FF0000"/>
              </a:solidFill>
            </a:endParaRPr>
          </a:p>
        </p:txBody>
      </p:sp>
      <p:sp>
        <p:nvSpPr>
          <p:cNvPr id="7" name="TextBox 6"/>
          <p:cNvSpPr txBox="1"/>
          <p:nvPr/>
        </p:nvSpPr>
        <p:spPr>
          <a:xfrm>
            <a:off x="6612466" y="2304954"/>
            <a:ext cx="301660" cy="369332"/>
          </a:xfrm>
          <a:prstGeom prst="rect">
            <a:avLst/>
          </a:prstGeom>
          <a:noFill/>
        </p:spPr>
        <p:txBody>
          <a:bodyPr wrap="none" rtlCol="0">
            <a:spAutoFit/>
          </a:bodyPr>
          <a:lstStyle/>
          <a:p>
            <a:r>
              <a:rPr lang="en-US" b="1" dirty="0" smtClean="0">
                <a:solidFill>
                  <a:srgbClr val="FF0000"/>
                </a:solidFill>
              </a:rPr>
              <a:t>7</a:t>
            </a:r>
            <a:endParaRPr lang="en-US" b="1" dirty="0">
              <a:solidFill>
                <a:srgbClr val="FF0000"/>
              </a:solidFill>
            </a:endParaRPr>
          </a:p>
        </p:txBody>
      </p:sp>
      <p:sp>
        <p:nvSpPr>
          <p:cNvPr id="8" name="TextBox 7"/>
          <p:cNvSpPr txBox="1"/>
          <p:nvPr/>
        </p:nvSpPr>
        <p:spPr>
          <a:xfrm>
            <a:off x="6209098" y="1950432"/>
            <a:ext cx="1534870" cy="276999"/>
          </a:xfrm>
          <a:prstGeom prst="rect">
            <a:avLst/>
          </a:prstGeom>
          <a:noFill/>
        </p:spPr>
        <p:txBody>
          <a:bodyPr wrap="none" rtlCol="0">
            <a:spAutoFit/>
          </a:bodyPr>
          <a:lstStyle/>
          <a:p>
            <a:r>
              <a:rPr lang="en-US" sz="1200" dirty="0" smtClean="0">
                <a:solidFill>
                  <a:srgbClr val="708F24"/>
                </a:solidFill>
              </a:rPr>
              <a:t>2010 through Sept 27</a:t>
            </a:r>
            <a:endParaRPr lang="en-US" sz="1200" dirty="0">
              <a:solidFill>
                <a:srgbClr val="708F24"/>
              </a:solidFill>
            </a:endParaRPr>
          </a:p>
        </p:txBody>
      </p:sp>
      <p:sp>
        <p:nvSpPr>
          <p:cNvPr id="10" name="Straight Arrow Connector 9"/>
          <p:cNvSpPr/>
          <p:nvPr/>
        </p:nvSpPr>
        <p:spPr>
          <a:xfrm>
            <a:off x="7680468" y="2135993"/>
            <a:ext cx="511032" cy="150007"/>
          </a:xfrm>
          <a:prstGeom prst="straightConnector1">
            <a:avLst/>
          </a:prstGeom>
          <a:ln>
            <a:solidFill>
              <a:srgbClr val="708F24"/>
            </a:solidFill>
            <a:tailEnd type="arrow"/>
          </a:ln>
        </p:spPr>
        <p:style>
          <a:lnRef idx="2">
            <a:schemeClr val="accent1"/>
          </a:lnRef>
          <a:fillRef idx="0">
            <a:schemeClr val="accent1"/>
          </a:fillRef>
          <a:effectRef idx="1">
            <a:schemeClr val="accent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n-US"/>
          </a:p>
        </p:txBody>
      </p:sp>
      <p:sp>
        <p:nvSpPr>
          <p:cNvPr id="11" name="TextBox 10"/>
          <p:cNvSpPr txBox="1"/>
          <p:nvPr/>
        </p:nvSpPr>
        <p:spPr>
          <a:xfrm>
            <a:off x="510293" y="5796002"/>
            <a:ext cx="480307" cy="369332"/>
          </a:xfrm>
          <a:prstGeom prst="rect">
            <a:avLst/>
          </a:prstGeom>
          <a:noFill/>
        </p:spPr>
        <p:txBody>
          <a:bodyPr wrap="none" rtlCol="0">
            <a:spAutoFit/>
          </a:bodyPr>
          <a:lstStyle/>
          <a:p>
            <a:r>
              <a:rPr lang="en-US" b="1" dirty="0" smtClean="0">
                <a:solidFill>
                  <a:srgbClr val="FF0000"/>
                </a:solidFill>
              </a:rPr>
              <a:t>3.7</a:t>
            </a:r>
            <a:endParaRPr lang="en-US" b="1" dirty="0">
              <a:solidFill>
                <a:srgbClr val="FF0000"/>
              </a:solidFill>
            </a:endParaRPr>
          </a:p>
        </p:txBody>
      </p:sp>
      <p:sp>
        <p:nvSpPr>
          <p:cNvPr id="12" name="TextBox 11"/>
          <p:cNvSpPr txBox="1"/>
          <p:nvPr/>
        </p:nvSpPr>
        <p:spPr>
          <a:xfrm>
            <a:off x="8412779" y="5796002"/>
            <a:ext cx="480307" cy="369332"/>
          </a:xfrm>
          <a:prstGeom prst="rect">
            <a:avLst/>
          </a:prstGeom>
          <a:noFill/>
        </p:spPr>
        <p:txBody>
          <a:bodyPr wrap="none" rtlCol="0">
            <a:spAutoFit/>
          </a:bodyPr>
          <a:lstStyle/>
          <a:p>
            <a:r>
              <a:rPr lang="en-US" b="1" dirty="0" smtClean="0">
                <a:solidFill>
                  <a:srgbClr val="FF0000"/>
                </a:solidFill>
              </a:rPr>
              <a:t>5.2</a:t>
            </a:r>
            <a:endParaRPr lang="en-US" b="1" dirty="0">
              <a:solidFill>
                <a:srgbClr val="FF0000"/>
              </a:solidFill>
            </a:endParaRPr>
          </a:p>
        </p:txBody>
      </p:sp>
      <p:cxnSp>
        <p:nvCxnSpPr>
          <p:cNvPr id="13" name="Straight Arrow Connector 12"/>
          <p:cNvCxnSpPr>
            <a:stCxn id="11" idx="0"/>
          </p:cNvCxnSpPr>
          <p:nvPr/>
        </p:nvCxnSpPr>
        <p:spPr>
          <a:xfrm rot="5400000" flipH="1" flipV="1">
            <a:off x="495590" y="5300991"/>
            <a:ext cx="749869" cy="24015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2" idx="0"/>
          </p:cNvCxnSpPr>
          <p:nvPr/>
        </p:nvCxnSpPr>
        <p:spPr>
          <a:xfrm rot="16200000" flipV="1">
            <a:off x="7818685" y="4961753"/>
            <a:ext cx="1291735" cy="37676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890616" y="5796003"/>
            <a:ext cx="1789852" cy="369332"/>
          </a:xfrm>
          <a:prstGeom prst="rect">
            <a:avLst/>
          </a:prstGeom>
          <a:noFill/>
        </p:spPr>
        <p:txBody>
          <a:bodyPr wrap="square" rtlCol="0">
            <a:spAutoFit/>
          </a:bodyPr>
          <a:lstStyle/>
          <a:p>
            <a:r>
              <a:rPr lang="en-US" b="1" dirty="0" smtClean="0">
                <a:solidFill>
                  <a:srgbClr val="FF0000"/>
                </a:solidFill>
              </a:rPr>
              <a:t>41% Increase</a:t>
            </a:r>
            <a:endParaRPr lang="en-US" b="1" dirty="0">
              <a:solidFill>
                <a:srgbClr val="FF0000"/>
              </a:solidFill>
            </a:endParaRPr>
          </a:p>
        </p:txBody>
      </p:sp>
      <p:sp>
        <p:nvSpPr>
          <p:cNvPr id="21" name="TextBox 20"/>
          <p:cNvSpPr txBox="1"/>
          <p:nvPr/>
        </p:nvSpPr>
        <p:spPr>
          <a:xfrm rot="21247943">
            <a:off x="3121288" y="2566119"/>
            <a:ext cx="1556836" cy="369332"/>
          </a:xfrm>
          <a:prstGeom prst="rect">
            <a:avLst/>
          </a:prstGeom>
          <a:noFill/>
        </p:spPr>
        <p:txBody>
          <a:bodyPr wrap="none" rtlCol="0">
            <a:spAutoFit/>
          </a:bodyPr>
          <a:lstStyle/>
          <a:p>
            <a:r>
              <a:rPr lang="en-US" b="1" dirty="0" smtClean="0">
                <a:solidFill>
                  <a:srgbClr val="FF0000"/>
                </a:solidFill>
              </a:rPr>
              <a:t>350% Increase</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1070395"/>
            <a:ext cx="8229600" cy="1143001"/>
          </a:xfrm>
        </p:spPr>
        <p:txBody>
          <a:bodyPr>
            <a:normAutofit fontScale="90000"/>
          </a:bodyPr>
          <a:lstStyle/>
          <a:p>
            <a:pPr>
              <a:defRPr/>
            </a:pPr>
            <a:r>
              <a:rPr lang="en-US" sz="3600" b="1" dirty="0" smtClean="0">
                <a:ea typeface="ＭＳ Ｐゴシック" pitchFamily="-107" charset="-128"/>
                <a:cs typeface="ＭＳ Ｐゴシック" pitchFamily="-107" charset="-128"/>
              </a:rPr>
              <a:t>Temperature </a:t>
            </a:r>
            <a:r>
              <a:rPr lang="en-US" dirty="0" smtClean="0">
                <a:ea typeface="ＭＳ Ｐゴシック" pitchFamily="-107" charset="-128"/>
                <a:cs typeface="ＭＳ Ｐゴシック" pitchFamily="-107" charset="-128"/>
              </a:rPr>
              <a:t>C</a:t>
            </a:r>
            <a:r>
              <a:rPr lang="en-US" sz="3600" b="1" dirty="0" smtClean="0">
                <a:ea typeface="ＭＳ Ｐゴシック" pitchFamily="-107" charset="-128"/>
                <a:cs typeface="ＭＳ Ｐゴシック" pitchFamily="-107" charset="-128"/>
              </a:rPr>
              <a:t>hanges are Not </a:t>
            </a:r>
            <a:r>
              <a:rPr lang="en-US" sz="3600" b="1" dirty="0">
                <a:ea typeface="ＭＳ Ｐゴシック" pitchFamily="-107" charset="-128"/>
                <a:cs typeface="ＭＳ Ｐゴシック" pitchFamily="-107" charset="-128"/>
              </a:rPr>
              <a:t/>
            </a:r>
            <a:br>
              <a:rPr lang="en-US" sz="3600" b="1" dirty="0">
                <a:ea typeface="ＭＳ Ｐゴシック" pitchFamily="-107" charset="-128"/>
                <a:cs typeface="ＭＳ Ｐゴシック" pitchFamily="-107" charset="-128"/>
              </a:rPr>
            </a:br>
            <a:r>
              <a:rPr lang="en-US" sz="3600" b="1" dirty="0">
                <a:ea typeface="ＭＳ Ｐゴシック" pitchFamily="-107" charset="-128"/>
                <a:cs typeface="ＭＳ Ｐゴシック" pitchFamily="-107" charset="-128"/>
              </a:rPr>
              <a:t>Uniform Around the Globe</a:t>
            </a:r>
          </a:p>
        </p:txBody>
      </p:sp>
      <p:pic>
        <p:nvPicPr>
          <p:cNvPr id="16387" name="Picture 2" descr="ftp://ncdcftp.ncdc.noaa.gov/pub/upload/7days/tmean.1900.2009.ann.gif"/>
          <p:cNvPicPr>
            <a:picLocks noChangeAspect="1" noChangeArrowheads="1"/>
          </p:cNvPicPr>
          <p:nvPr/>
        </p:nvPicPr>
        <p:blipFill>
          <a:blip r:embed="rId2"/>
          <a:srcRect t="7524" b="7524"/>
          <a:stretch>
            <a:fillRect/>
          </a:stretch>
        </p:blipFill>
        <p:spPr bwMode="auto">
          <a:xfrm>
            <a:off x="2169378" y="2213396"/>
            <a:ext cx="6974622" cy="4582493"/>
          </a:xfrm>
          <a:prstGeom prst="rect">
            <a:avLst/>
          </a:prstGeom>
          <a:ln>
            <a:noFill/>
          </a:ln>
          <a:effectLst>
            <a:outerShdw blurRad="292100" dist="139700" dir="2700000" algn="tl" rotWithShape="0">
              <a:srgbClr val="333333">
                <a:alpha val="65000"/>
              </a:srgbClr>
            </a:outerShdw>
          </a:effectLst>
        </p:spPr>
      </p:pic>
      <p:sp>
        <p:nvSpPr>
          <p:cNvPr id="27652" name="TextBox 3"/>
          <p:cNvSpPr txBox="1">
            <a:spLocks noChangeArrowheads="1"/>
          </p:cNvSpPr>
          <p:nvPr/>
        </p:nvSpPr>
        <p:spPr bwMode="auto">
          <a:xfrm>
            <a:off x="0" y="6488112"/>
            <a:ext cx="3200400" cy="307777"/>
          </a:xfrm>
          <a:prstGeom prst="rect">
            <a:avLst/>
          </a:prstGeom>
          <a:noFill/>
          <a:ln w="9525">
            <a:noFill/>
            <a:miter lim="800000"/>
            <a:headEnd/>
            <a:tailEnd/>
          </a:ln>
        </p:spPr>
        <p:txBody>
          <a:bodyPr>
            <a:prstTxWarp prst="textNoShape">
              <a:avLst/>
            </a:prstTxWarp>
            <a:spAutoFit/>
          </a:bodyPr>
          <a:lstStyle/>
          <a:p>
            <a:r>
              <a:rPr lang="en-US" sz="1400" dirty="0">
                <a:solidFill>
                  <a:srgbClr val="0067AC"/>
                </a:solidFill>
              </a:rPr>
              <a:t>From Tom Karl, NOAA NCDC</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A_total_avg_fall_precip_1970.gif"/>
          <p:cNvPicPr>
            <a:picLocks noChangeAspect="1"/>
          </p:cNvPicPr>
          <p:nvPr/>
        </p:nvPicPr>
        <p:blipFill>
          <a:blip r:embed="rId2"/>
          <a:stretch>
            <a:fillRect/>
          </a:stretch>
        </p:blipFill>
        <p:spPr>
          <a:xfrm>
            <a:off x="4622800" y="1811544"/>
            <a:ext cx="4521200" cy="2130566"/>
          </a:xfrm>
          <a:prstGeom prst="rect">
            <a:avLst/>
          </a:prstGeom>
        </p:spPr>
      </p:pic>
      <p:pic>
        <p:nvPicPr>
          <p:cNvPr id="3" name="Picture 2" descr="IA_total_avg_spring_precip_1970.gif"/>
          <p:cNvPicPr>
            <a:picLocks noChangeAspect="1"/>
          </p:cNvPicPr>
          <p:nvPr/>
        </p:nvPicPr>
        <p:blipFill>
          <a:blip r:embed="rId3"/>
          <a:stretch>
            <a:fillRect/>
          </a:stretch>
        </p:blipFill>
        <p:spPr>
          <a:xfrm>
            <a:off x="0" y="1811544"/>
            <a:ext cx="4615106" cy="2130566"/>
          </a:xfrm>
          <a:prstGeom prst="rect">
            <a:avLst/>
          </a:prstGeom>
        </p:spPr>
      </p:pic>
      <p:pic>
        <p:nvPicPr>
          <p:cNvPr id="4" name="Picture 3" descr="IA_total_avg_summer_precip_1970.gif"/>
          <p:cNvPicPr>
            <a:picLocks noChangeAspect="1"/>
          </p:cNvPicPr>
          <p:nvPr/>
        </p:nvPicPr>
        <p:blipFill>
          <a:blip r:embed="rId4"/>
          <a:stretch>
            <a:fillRect/>
          </a:stretch>
        </p:blipFill>
        <p:spPr>
          <a:xfrm>
            <a:off x="0" y="4680774"/>
            <a:ext cx="4615106" cy="2177226"/>
          </a:xfrm>
          <a:prstGeom prst="rect">
            <a:avLst/>
          </a:prstGeom>
        </p:spPr>
      </p:pic>
      <p:pic>
        <p:nvPicPr>
          <p:cNvPr id="5" name="Picture 4" descr="IA_total_avg_winter_precip_1970.gif"/>
          <p:cNvPicPr>
            <a:picLocks noChangeAspect="1"/>
          </p:cNvPicPr>
          <p:nvPr/>
        </p:nvPicPr>
        <p:blipFill>
          <a:blip r:embed="rId5"/>
          <a:stretch>
            <a:fillRect/>
          </a:stretch>
        </p:blipFill>
        <p:spPr>
          <a:xfrm>
            <a:off x="4615106" y="4680774"/>
            <a:ext cx="4521200" cy="2177226"/>
          </a:xfrm>
          <a:prstGeom prst="rect">
            <a:avLst/>
          </a:prstGeom>
        </p:spPr>
      </p:pic>
      <p:sp>
        <p:nvSpPr>
          <p:cNvPr id="6" name="TextBox 5"/>
          <p:cNvSpPr txBox="1"/>
          <p:nvPr/>
        </p:nvSpPr>
        <p:spPr>
          <a:xfrm>
            <a:off x="909399" y="3942110"/>
            <a:ext cx="3606801" cy="369332"/>
          </a:xfrm>
          <a:prstGeom prst="rect">
            <a:avLst/>
          </a:prstGeom>
          <a:noFill/>
        </p:spPr>
        <p:txBody>
          <a:bodyPr wrap="square" rtlCol="0">
            <a:spAutoFit/>
          </a:bodyPr>
          <a:lstStyle/>
          <a:p>
            <a:r>
              <a:rPr lang="en-US" b="1" dirty="0" smtClean="0">
                <a:solidFill>
                  <a:srgbClr val="FF0000"/>
                </a:solidFill>
              </a:rPr>
              <a:t>21.2 =&gt; 25.3 inches (</a:t>
            </a:r>
            <a:r>
              <a:rPr lang="en-US" b="1" dirty="0" smtClean="0">
                <a:solidFill>
                  <a:srgbClr val="3C4DE1"/>
                </a:solidFill>
              </a:rPr>
              <a:t>19% increase</a:t>
            </a:r>
            <a:r>
              <a:rPr lang="en-US" b="1" dirty="0" smtClean="0">
                <a:solidFill>
                  <a:srgbClr val="FF0000"/>
                </a:solidFill>
              </a:rPr>
              <a:t>)</a:t>
            </a:r>
            <a:endParaRPr lang="en-US" b="1" dirty="0">
              <a:solidFill>
                <a:srgbClr val="FF0000"/>
              </a:solidFill>
            </a:endParaRPr>
          </a:p>
        </p:txBody>
      </p:sp>
      <p:sp>
        <p:nvSpPr>
          <p:cNvPr id="7" name="TextBox 6"/>
          <p:cNvSpPr txBox="1"/>
          <p:nvPr/>
        </p:nvSpPr>
        <p:spPr>
          <a:xfrm>
            <a:off x="5058066" y="3942110"/>
            <a:ext cx="3606801" cy="369332"/>
          </a:xfrm>
          <a:prstGeom prst="rect">
            <a:avLst/>
          </a:prstGeom>
          <a:noFill/>
        </p:spPr>
        <p:txBody>
          <a:bodyPr wrap="square" rtlCol="0">
            <a:spAutoFit/>
          </a:bodyPr>
          <a:lstStyle/>
          <a:p>
            <a:r>
              <a:rPr lang="en-US" b="1" dirty="0" smtClean="0">
                <a:solidFill>
                  <a:srgbClr val="FF0000"/>
                </a:solidFill>
              </a:rPr>
              <a:t>12.1 =&gt; 10.5 inches (</a:t>
            </a:r>
            <a:r>
              <a:rPr lang="en-US" b="1" dirty="0" smtClean="0">
                <a:solidFill>
                  <a:srgbClr val="843400"/>
                </a:solidFill>
              </a:rPr>
              <a:t>13% decrease</a:t>
            </a:r>
            <a:r>
              <a:rPr lang="en-US" b="1" dirty="0" smtClean="0">
                <a:solidFill>
                  <a:srgbClr val="FF0000"/>
                </a:solidFill>
              </a:rPr>
              <a:t>)</a:t>
            </a:r>
            <a:endParaRPr lang="en-US" b="1" dirty="0">
              <a:solidFill>
                <a:srgbClr val="FF0000"/>
              </a:solidFill>
            </a:endParaRPr>
          </a:p>
        </p:txBody>
      </p:sp>
      <p:sp>
        <p:nvSpPr>
          <p:cNvPr id="8" name="TextBox 7"/>
          <p:cNvSpPr txBox="1"/>
          <p:nvPr/>
        </p:nvSpPr>
        <p:spPr>
          <a:xfrm>
            <a:off x="909400" y="1125696"/>
            <a:ext cx="7472600" cy="523220"/>
          </a:xfrm>
          <a:prstGeom prst="rect">
            <a:avLst/>
          </a:prstGeom>
          <a:noFill/>
        </p:spPr>
        <p:txBody>
          <a:bodyPr wrap="square" rtlCol="0">
            <a:spAutoFit/>
          </a:bodyPr>
          <a:lstStyle/>
          <a:p>
            <a:r>
              <a:rPr lang="en-US" sz="2800" b="1" dirty="0" smtClean="0">
                <a:solidFill>
                  <a:srgbClr val="0067AC"/>
                </a:solidFill>
              </a:rPr>
              <a:t>Amplification of the Seasonality of Precipitation</a:t>
            </a:r>
            <a:endParaRPr lang="en-US" sz="2800" b="1" dirty="0">
              <a:solidFill>
                <a:srgbClr val="0067AC"/>
              </a:solidFill>
            </a:endParaRPr>
          </a:p>
        </p:txBody>
      </p:sp>
      <p:sp>
        <p:nvSpPr>
          <p:cNvPr id="9" name="TextBox 8"/>
          <p:cNvSpPr txBox="1"/>
          <p:nvPr/>
        </p:nvSpPr>
        <p:spPr>
          <a:xfrm>
            <a:off x="0" y="1784439"/>
            <a:ext cx="909399" cy="338554"/>
          </a:xfrm>
          <a:prstGeom prst="rect">
            <a:avLst/>
          </a:prstGeom>
          <a:noFill/>
        </p:spPr>
        <p:txBody>
          <a:bodyPr wrap="square" rtlCol="0">
            <a:spAutoFit/>
          </a:bodyPr>
          <a:lstStyle/>
          <a:p>
            <a:r>
              <a:rPr lang="en-US" sz="1600" b="1" dirty="0" smtClean="0">
                <a:solidFill>
                  <a:srgbClr val="0067AC"/>
                </a:solidFill>
              </a:rPr>
              <a:t>Spring</a:t>
            </a:r>
            <a:endParaRPr lang="en-US" sz="1600" b="1" dirty="0">
              <a:solidFill>
                <a:srgbClr val="0067AC"/>
              </a:solidFill>
            </a:endParaRPr>
          </a:p>
        </p:txBody>
      </p:sp>
      <p:sp>
        <p:nvSpPr>
          <p:cNvPr id="10" name="TextBox 9"/>
          <p:cNvSpPr txBox="1"/>
          <p:nvPr/>
        </p:nvSpPr>
        <p:spPr>
          <a:xfrm>
            <a:off x="4622800" y="4511497"/>
            <a:ext cx="909399" cy="338554"/>
          </a:xfrm>
          <a:prstGeom prst="rect">
            <a:avLst/>
          </a:prstGeom>
          <a:noFill/>
        </p:spPr>
        <p:txBody>
          <a:bodyPr wrap="square" rtlCol="0">
            <a:spAutoFit/>
          </a:bodyPr>
          <a:lstStyle/>
          <a:p>
            <a:r>
              <a:rPr lang="en-US" sz="1600" b="1" dirty="0" smtClean="0">
                <a:solidFill>
                  <a:srgbClr val="0067AC"/>
                </a:solidFill>
              </a:rPr>
              <a:t>Winter</a:t>
            </a:r>
            <a:endParaRPr lang="en-US" sz="1600" b="1" dirty="0">
              <a:solidFill>
                <a:srgbClr val="0067AC"/>
              </a:solidFill>
            </a:endParaRPr>
          </a:p>
        </p:txBody>
      </p:sp>
      <p:sp>
        <p:nvSpPr>
          <p:cNvPr id="11" name="TextBox 10"/>
          <p:cNvSpPr txBox="1"/>
          <p:nvPr/>
        </p:nvSpPr>
        <p:spPr>
          <a:xfrm>
            <a:off x="0" y="4511497"/>
            <a:ext cx="909399" cy="338554"/>
          </a:xfrm>
          <a:prstGeom prst="rect">
            <a:avLst/>
          </a:prstGeom>
          <a:noFill/>
        </p:spPr>
        <p:txBody>
          <a:bodyPr wrap="square" rtlCol="0">
            <a:spAutoFit/>
          </a:bodyPr>
          <a:lstStyle/>
          <a:p>
            <a:r>
              <a:rPr lang="en-US" sz="1600" b="1" dirty="0" smtClean="0">
                <a:solidFill>
                  <a:srgbClr val="0067AC"/>
                </a:solidFill>
              </a:rPr>
              <a:t>Summer</a:t>
            </a:r>
            <a:endParaRPr lang="en-US" sz="1600" b="1" dirty="0">
              <a:solidFill>
                <a:srgbClr val="0067AC"/>
              </a:solidFill>
            </a:endParaRPr>
          </a:p>
        </p:txBody>
      </p:sp>
      <p:sp>
        <p:nvSpPr>
          <p:cNvPr id="12" name="TextBox 11"/>
          <p:cNvSpPr txBox="1"/>
          <p:nvPr/>
        </p:nvSpPr>
        <p:spPr>
          <a:xfrm>
            <a:off x="4516200" y="1784439"/>
            <a:ext cx="909399" cy="338554"/>
          </a:xfrm>
          <a:prstGeom prst="rect">
            <a:avLst/>
          </a:prstGeom>
          <a:noFill/>
        </p:spPr>
        <p:txBody>
          <a:bodyPr wrap="square" rtlCol="0">
            <a:spAutoFit/>
          </a:bodyPr>
          <a:lstStyle/>
          <a:p>
            <a:r>
              <a:rPr lang="en-US" sz="1600" b="1" dirty="0" smtClean="0">
                <a:solidFill>
                  <a:srgbClr val="0067AC"/>
                </a:solidFill>
              </a:rPr>
              <a:t>Fall</a:t>
            </a:r>
            <a:endParaRPr lang="en-US" sz="1600" b="1" dirty="0">
              <a:solidFill>
                <a:srgbClr val="0067AC"/>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torm Tracks MCCs - 2.tiff"/>
          <p:cNvPicPr>
            <a:picLocks noChangeAspect="1"/>
          </p:cNvPicPr>
          <p:nvPr/>
        </p:nvPicPr>
        <p:blipFill>
          <a:blip r:embed="rId2"/>
          <a:stretch>
            <a:fillRect/>
          </a:stretch>
        </p:blipFill>
        <p:spPr>
          <a:xfrm>
            <a:off x="0" y="1161143"/>
            <a:ext cx="9000417" cy="5696857"/>
          </a:xfrm>
          <a:prstGeom prst="rect">
            <a:avLst/>
          </a:prstGeom>
        </p:spPr>
      </p:pic>
      <p:sp>
        <p:nvSpPr>
          <p:cNvPr id="3" name="TextBox 2"/>
          <p:cNvSpPr txBox="1"/>
          <p:nvPr/>
        </p:nvSpPr>
        <p:spPr>
          <a:xfrm>
            <a:off x="3501571" y="3574143"/>
            <a:ext cx="1045103" cy="369332"/>
          </a:xfrm>
          <a:prstGeom prst="rect">
            <a:avLst/>
          </a:prstGeom>
          <a:solidFill>
            <a:schemeClr val="bg1"/>
          </a:solidFill>
        </p:spPr>
        <p:txBody>
          <a:bodyPr wrap="none" rtlCol="0">
            <a:spAutoFit/>
          </a:bodyPr>
          <a:lstStyle/>
          <a:p>
            <a:r>
              <a:rPr lang="en-US" dirty="0" smtClean="0">
                <a:solidFill>
                  <a:srgbClr val="FF0000"/>
                </a:solidFill>
              </a:rPr>
              <a:t>Mar-May</a:t>
            </a:r>
            <a:endParaRPr lang="en-US" dirty="0">
              <a:solidFill>
                <a:srgbClr val="FF0000"/>
              </a:solidFill>
            </a:endParaRPr>
          </a:p>
        </p:txBody>
      </p:sp>
      <p:sp>
        <p:nvSpPr>
          <p:cNvPr id="4" name="TextBox 3"/>
          <p:cNvSpPr txBox="1"/>
          <p:nvPr/>
        </p:nvSpPr>
        <p:spPr>
          <a:xfrm>
            <a:off x="8253744" y="3574143"/>
            <a:ext cx="615673" cy="369332"/>
          </a:xfrm>
          <a:prstGeom prst="rect">
            <a:avLst/>
          </a:prstGeom>
          <a:solidFill>
            <a:schemeClr val="bg1"/>
          </a:solidFill>
        </p:spPr>
        <p:txBody>
          <a:bodyPr wrap="square" rtlCol="0">
            <a:spAutoFit/>
          </a:bodyPr>
          <a:lstStyle/>
          <a:p>
            <a:r>
              <a:rPr lang="en-US" dirty="0" smtClean="0">
                <a:solidFill>
                  <a:srgbClr val="FF0000"/>
                </a:solidFill>
              </a:rPr>
              <a:t>June</a:t>
            </a:r>
            <a:endParaRPr lang="en-US" dirty="0">
              <a:solidFill>
                <a:srgbClr val="FF0000"/>
              </a:solidFill>
            </a:endParaRPr>
          </a:p>
        </p:txBody>
      </p:sp>
      <p:sp>
        <p:nvSpPr>
          <p:cNvPr id="5" name="TextBox 4"/>
          <p:cNvSpPr txBox="1"/>
          <p:nvPr/>
        </p:nvSpPr>
        <p:spPr>
          <a:xfrm>
            <a:off x="3552319" y="6401191"/>
            <a:ext cx="537001" cy="369332"/>
          </a:xfrm>
          <a:prstGeom prst="rect">
            <a:avLst/>
          </a:prstGeom>
          <a:solidFill>
            <a:schemeClr val="bg1"/>
          </a:solidFill>
        </p:spPr>
        <p:txBody>
          <a:bodyPr wrap="none" rtlCol="0">
            <a:spAutoFit/>
          </a:bodyPr>
          <a:lstStyle/>
          <a:p>
            <a:r>
              <a:rPr lang="en-US" dirty="0" smtClean="0">
                <a:solidFill>
                  <a:srgbClr val="FF0000"/>
                </a:solidFill>
              </a:rPr>
              <a:t>July</a:t>
            </a:r>
            <a:endParaRPr lang="en-US" dirty="0">
              <a:solidFill>
                <a:srgbClr val="FF0000"/>
              </a:solidFill>
            </a:endParaRPr>
          </a:p>
        </p:txBody>
      </p:sp>
      <p:sp>
        <p:nvSpPr>
          <p:cNvPr id="6" name="TextBox 5"/>
          <p:cNvSpPr txBox="1"/>
          <p:nvPr/>
        </p:nvSpPr>
        <p:spPr>
          <a:xfrm>
            <a:off x="7908397" y="6401191"/>
            <a:ext cx="961020" cy="369332"/>
          </a:xfrm>
          <a:prstGeom prst="rect">
            <a:avLst/>
          </a:prstGeom>
          <a:solidFill>
            <a:schemeClr val="bg1"/>
          </a:solidFill>
        </p:spPr>
        <p:txBody>
          <a:bodyPr wrap="none" rtlCol="0">
            <a:spAutoFit/>
          </a:bodyPr>
          <a:lstStyle/>
          <a:p>
            <a:r>
              <a:rPr lang="en-US" dirty="0" smtClean="0">
                <a:solidFill>
                  <a:srgbClr val="FF0000"/>
                </a:solidFill>
              </a:rPr>
              <a:t>Aug-Sep</a:t>
            </a:r>
            <a:endParaRPr lang="en-US" dirty="0">
              <a:solidFill>
                <a:srgbClr val="FF0000"/>
              </a:solidFill>
            </a:endParaRPr>
          </a:p>
        </p:txBody>
      </p:sp>
      <p:cxnSp>
        <p:nvCxnSpPr>
          <p:cNvPr id="8" name="Straight Arrow Connector 7"/>
          <p:cNvCxnSpPr/>
          <p:nvPr/>
        </p:nvCxnSpPr>
        <p:spPr>
          <a:xfrm flipV="1">
            <a:off x="880533" y="2708727"/>
            <a:ext cx="1202267" cy="814009"/>
          </a:xfrm>
          <a:prstGeom prst="straightConnector1">
            <a:avLst/>
          </a:prstGeom>
          <a:ln w="762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16200000" flipH="1">
            <a:off x="1876525" y="2420510"/>
            <a:ext cx="980700" cy="680688"/>
          </a:xfrm>
          <a:prstGeom prst="straightConnector1">
            <a:avLst/>
          </a:prstGeom>
          <a:ln w="762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5723466" y="2708727"/>
            <a:ext cx="1896534" cy="152401"/>
          </a:xfrm>
          <a:prstGeom prst="straightConnector1">
            <a:avLst/>
          </a:prstGeom>
          <a:ln w="762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422400" y="5046738"/>
            <a:ext cx="1507067" cy="524329"/>
          </a:xfrm>
          <a:prstGeom prst="straightConnector1">
            <a:avLst/>
          </a:prstGeom>
          <a:ln w="762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6112933" y="5308902"/>
            <a:ext cx="1507067" cy="524329"/>
          </a:xfrm>
          <a:prstGeom prst="straightConnector1">
            <a:avLst/>
          </a:prstGeom>
          <a:ln w="762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rot="16200000" flipH="1">
            <a:off x="1932794" y="5196744"/>
            <a:ext cx="980700" cy="680688"/>
          </a:xfrm>
          <a:prstGeom prst="straightConnector1">
            <a:avLst/>
          </a:prstGeom>
          <a:ln w="762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rot="16200000" flipH="1">
            <a:off x="6399839" y="2420509"/>
            <a:ext cx="980700" cy="680688"/>
          </a:xfrm>
          <a:prstGeom prst="straightConnector1">
            <a:avLst/>
          </a:prstGeom>
          <a:ln w="762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6200000" flipH="1">
            <a:off x="6399839" y="5230723"/>
            <a:ext cx="980700" cy="680688"/>
          </a:xfrm>
          <a:prstGeom prst="straightConnector1">
            <a:avLst/>
          </a:prstGeom>
          <a:ln w="762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98295" y="2639834"/>
            <a:ext cx="1390124" cy="369332"/>
          </a:xfrm>
          <a:prstGeom prst="rect">
            <a:avLst/>
          </a:prstGeom>
          <a:noFill/>
        </p:spPr>
        <p:txBody>
          <a:bodyPr wrap="none" rtlCol="0">
            <a:spAutoFit/>
          </a:bodyPr>
          <a:lstStyle/>
          <a:p>
            <a:r>
              <a:rPr lang="en-US" b="1" dirty="0" smtClean="0">
                <a:solidFill>
                  <a:srgbClr val="FF0000"/>
                </a:solidFill>
              </a:rPr>
              <a:t>Storm tracks</a:t>
            </a:r>
            <a:endParaRPr lang="en-US" b="1" dirty="0">
              <a:solidFill>
                <a:srgbClr val="FF0000"/>
              </a:solidFill>
            </a:endParaRPr>
          </a:p>
        </p:txBody>
      </p:sp>
      <p:sp>
        <p:nvSpPr>
          <p:cNvPr id="20" name="TextBox 19"/>
          <p:cNvSpPr txBox="1"/>
          <p:nvPr/>
        </p:nvSpPr>
        <p:spPr>
          <a:xfrm>
            <a:off x="2786402" y="2824500"/>
            <a:ext cx="765917" cy="369332"/>
          </a:xfrm>
          <a:prstGeom prst="rect">
            <a:avLst/>
          </a:prstGeom>
          <a:noFill/>
        </p:spPr>
        <p:txBody>
          <a:bodyPr wrap="none" rtlCol="0">
            <a:spAutoFit/>
          </a:bodyPr>
          <a:lstStyle/>
          <a:p>
            <a:r>
              <a:rPr lang="en-US" b="1" dirty="0" smtClean="0">
                <a:solidFill>
                  <a:srgbClr val="0067AC"/>
                </a:solidFill>
              </a:rPr>
              <a:t>Rivers</a:t>
            </a:r>
            <a:endParaRPr lang="en-US" b="1" dirty="0">
              <a:solidFill>
                <a:srgbClr val="0067AC"/>
              </a:solidFill>
            </a:endParaRPr>
          </a:p>
        </p:txBody>
      </p:sp>
      <p:sp>
        <p:nvSpPr>
          <p:cNvPr id="22" name="Oval 21"/>
          <p:cNvSpPr/>
          <p:nvPr/>
        </p:nvSpPr>
        <p:spPr>
          <a:xfrm rot="3277704">
            <a:off x="1857762" y="2395396"/>
            <a:ext cx="801519" cy="403786"/>
          </a:xfrm>
          <a:prstGeom prst="ellipse">
            <a:avLst/>
          </a:prstGeom>
          <a:noFill/>
          <a:ln w="57150"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2380529" y="1968966"/>
            <a:ext cx="1693530" cy="369332"/>
          </a:xfrm>
          <a:prstGeom prst="rect">
            <a:avLst/>
          </a:prstGeom>
          <a:noFill/>
        </p:spPr>
        <p:txBody>
          <a:bodyPr wrap="none" rtlCol="0">
            <a:spAutoFit/>
          </a:bodyPr>
          <a:lstStyle/>
          <a:p>
            <a:r>
              <a:rPr lang="en-US" b="1" dirty="0" smtClean="0">
                <a:solidFill>
                  <a:srgbClr val="0067AC"/>
                </a:solidFill>
              </a:rPr>
              <a:t>Drainage basins</a:t>
            </a:r>
            <a:endParaRPr lang="en-US" b="1" dirty="0">
              <a:solidFill>
                <a:srgbClr val="0067AC"/>
              </a:solidFill>
            </a:endParaRPr>
          </a:p>
        </p:txBody>
      </p:sp>
      <p:sp>
        <p:nvSpPr>
          <p:cNvPr id="24" name="Oval 23"/>
          <p:cNvSpPr/>
          <p:nvPr/>
        </p:nvSpPr>
        <p:spPr>
          <a:xfrm rot="3277704">
            <a:off x="6361188" y="5187682"/>
            <a:ext cx="801519" cy="403786"/>
          </a:xfrm>
          <a:prstGeom prst="ellipse">
            <a:avLst/>
          </a:prstGeom>
          <a:noFill/>
          <a:ln w="57150"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rot="3277704">
            <a:off x="1909843" y="5187683"/>
            <a:ext cx="801519" cy="403786"/>
          </a:xfrm>
          <a:prstGeom prst="ellipse">
            <a:avLst/>
          </a:prstGeom>
          <a:noFill/>
          <a:ln w="57150"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rot="3277704">
            <a:off x="6361188" y="2363615"/>
            <a:ext cx="801519" cy="403786"/>
          </a:xfrm>
          <a:prstGeom prst="ellipse">
            <a:avLst/>
          </a:prstGeom>
          <a:noFill/>
          <a:ln w="57150" cap="flat" cmpd="sng" algn="ctr">
            <a:solidFill>
              <a:schemeClr val="accent1">
                <a:shade val="95000"/>
                <a:satMod val="10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2400"/>
            <a:ext cx="8229600" cy="931862"/>
          </a:xfrm>
        </p:spPr>
        <p:txBody>
          <a:bodyPr>
            <a:normAutofit fontScale="90000"/>
          </a:bodyPr>
          <a:lstStyle/>
          <a:p>
            <a:pPr algn="ctr"/>
            <a:r>
              <a:rPr lang="en-US" dirty="0" smtClean="0"/>
              <a:t>Why </a:t>
            </a:r>
            <a:r>
              <a:rPr lang="en-US" smtClean="0"/>
              <a:t>Small Increases </a:t>
            </a:r>
            <a:r>
              <a:rPr lang="en-US" dirty="0" smtClean="0"/>
              <a:t>in Rainfall Produce Much More Flooding</a:t>
            </a:r>
            <a:endParaRPr lang="en-US" dirty="0"/>
          </a:p>
        </p:txBody>
      </p:sp>
      <p:sp>
        <p:nvSpPr>
          <p:cNvPr id="3" name="Content Placeholder 2"/>
          <p:cNvSpPr>
            <a:spLocks noGrp="1"/>
          </p:cNvSpPr>
          <p:nvPr>
            <p:ph idx="1"/>
          </p:nvPr>
        </p:nvSpPr>
        <p:spPr>
          <a:xfrm>
            <a:off x="457200" y="2573363"/>
            <a:ext cx="8229600" cy="3915305"/>
          </a:xfrm>
        </p:spPr>
        <p:txBody>
          <a:bodyPr>
            <a:normAutofit fontScale="70000" lnSpcReduction="20000"/>
          </a:bodyPr>
          <a:lstStyle/>
          <a:p>
            <a:pPr>
              <a:buFont typeface="Wingdings" charset="2"/>
              <a:buChar char="u"/>
            </a:pPr>
            <a:r>
              <a:rPr lang="en-US" dirty="0" smtClean="0">
                <a:solidFill>
                  <a:srgbClr val="0067AC"/>
                </a:solidFill>
              </a:rPr>
              <a:t>13% increase in atmospheric moisture in June-July-August</a:t>
            </a:r>
          </a:p>
          <a:p>
            <a:pPr>
              <a:buFont typeface="Wingdings" charset="2"/>
              <a:buChar char="u"/>
            </a:pPr>
            <a:r>
              <a:rPr lang="en-US" dirty="0" smtClean="0">
                <a:solidFill>
                  <a:srgbClr val="0067AC"/>
                </a:solidFill>
              </a:rPr>
              <a:t>~8% increase in average precipitation in Iowa since 1970</a:t>
            </a:r>
          </a:p>
          <a:p>
            <a:pPr>
              <a:buFont typeface="Wingdings" charset="2"/>
              <a:buChar char="u"/>
            </a:pPr>
            <a:r>
              <a:rPr lang="en-US" dirty="0" smtClean="0">
                <a:solidFill>
                  <a:srgbClr val="0067AC"/>
                </a:solidFill>
              </a:rPr>
              <a:t>~3 to 7-fold increase in high-precipitation events over the last century, mostly in June-July-August, that lead to runoff</a:t>
            </a:r>
          </a:p>
          <a:p>
            <a:pPr>
              <a:buFont typeface="Wingdings" charset="2"/>
              <a:buChar char="u"/>
            </a:pPr>
            <a:r>
              <a:rPr lang="en-US" dirty="0" smtClean="0">
                <a:solidFill>
                  <a:srgbClr val="0067AC"/>
                </a:solidFill>
              </a:rPr>
              <a:t>Amplified seasonal cycle</a:t>
            </a:r>
          </a:p>
          <a:p>
            <a:pPr>
              <a:buFont typeface="Wingdings" charset="2"/>
              <a:buChar char="u"/>
            </a:pPr>
            <a:r>
              <a:rPr lang="en-US" dirty="0" smtClean="0">
                <a:solidFill>
                  <a:srgbClr val="0067AC"/>
                </a:solidFill>
              </a:rPr>
              <a:t>Iowa rivers and watersheds are oriented  NW-SE</a:t>
            </a:r>
          </a:p>
          <a:p>
            <a:pPr>
              <a:buFont typeface="Wingdings" charset="2"/>
              <a:buChar char="u"/>
            </a:pPr>
            <a:r>
              <a:rPr lang="en-US" dirty="0" smtClean="0">
                <a:solidFill>
                  <a:srgbClr val="0067AC"/>
                </a:solidFill>
              </a:rPr>
              <a:t>Rainfall patterns turn from SW-NE in March-May to W-E or NW-SE in mid summer</a:t>
            </a:r>
          </a:p>
          <a:p>
            <a:pPr>
              <a:buFont typeface="Wingdings" charset="2"/>
              <a:buChar char="u"/>
            </a:pPr>
            <a:r>
              <a:rPr lang="en-US" dirty="0" smtClean="0">
                <a:solidFill>
                  <a:srgbClr val="0067AC"/>
                </a:solidFill>
              </a:rPr>
              <a:t>More frequent floods are the result of one or more of the following</a:t>
            </a:r>
          </a:p>
          <a:p>
            <a:pPr lvl="2">
              <a:buFont typeface="Wingdings" charset="2"/>
              <a:buChar char="u"/>
            </a:pPr>
            <a:r>
              <a:rPr lang="en-US" dirty="0" smtClean="0">
                <a:solidFill>
                  <a:srgbClr val="708F24"/>
                </a:solidFill>
              </a:rPr>
              <a:t>More rain </a:t>
            </a:r>
          </a:p>
          <a:p>
            <a:pPr lvl="2">
              <a:buFont typeface="Wingdings" charset="2"/>
              <a:buChar char="u"/>
            </a:pPr>
            <a:r>
              <a:rPr lang="en-US" dirty="0" smtClean="0">
                <a:solidFill>
                  <a:srgbClr val="708F24"/>
                </a:solidFill>
              </a:rPr>
              <a:t>More intense rain events</a:t>
            </a:r>
          </a:p>
          <a:p>
            <a:pPr lvl="2">
              <a:buFont typeface="Wingdings" charset="2"/>
              <a:buChar char="u"/>
            </a:pPr>
            <a:r>
              <a:rPr lang="en-US" dirty="0" smtClean="0">
                <a:solidFill>
                  <a:srgbClr val="708F24"/>
                </a:solidFill>
              </a:rPr>
              <a:t>More rain in spring and summer</a:t>
            </a:r>
          </a:p>
          <a:p>
            <a:pPr lvl="2">
              <a:buFont typeface="Wingdings" charset="2"/>
              <a:buChar char="u"/>
            </a:pPr>
            <a:r>
              <a:rPr lang="en-US" dirty="0" smtClean="0">
                <a:solidFill>
                  <a:srgbClr val="708F24"/>
                </a:solidFill>
              </a:rPr>
              <a:t>Rainfall patterns more likely to align with streams and watersheds</a:t>
            </a:r>
          </a:p>
          <a:p>
            <a:pPr lvl="2">
              <a:buFont typeface="Wingdings" charset="2"/>
              <a:buChar char="u"/>
            </a:pPr>
            <a:r>
              <a:rPr lang="en-US" dirty="0" smtClean="0">
                <a:solidFill>
                  <a:srgbClr val="708F24"/>
                </a:solidFill>
              </a:rPr>
              <a:t>Streams amplify changes in precipitation by a factor of 2-4</a:t>
            </a:r>
            <a:endParaRPr lang="en-US" dirty="0">
              <a:solidFill>
                <a:srgbClr val="708F24"/>
              </a:solidFill>
            </a:endParaRPr>
          </a:p>
        </p:txBody>
      </p:sp>
      <p:sp>
        <p:nvSpPr>
          <p:cNvPr id="4" name="TextBox 3"/>
          <p:cNvSpPr txBox="1"/>
          <p:nvPr/>
        </p:nvSpPr>
        <p:spPr>
          <a:xfrm>
            <a:off x="1540934" y="6488668"/>
            <a:ext cx="5409391" cy="369332"/>
          </a:xfrm>
          <a:prstGeom prst="rect">
            <a:avLst/>
          </a:prstGeom>
          <a:noFill/>
        </p:spPr>
        <p:txBody>
          <a:bodyPr wrap="none" rtlCol="0">
            <a:spAutoFit/>
          </a:bodyPr>
          <a:lstStyle/>
          <a:p>
            <a:r>
              <a:rPr lang="en-US" b="1" dirty="0" smtClean="0">
                <a:solidFill>
                  <a:srgbClr val="FF0000"/>
                </a:solidFill>
              </a:rPr>
              <a:t>AND:  more subsurface drainage tile has been installed</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Gully2.jpg"/>
          <p:cNvPicPr>
            <a:picLocks noChangeAspect="1"/>
          </p:cNvPicPr>
          <p:nvPr/>
        </p:nvPicPr>
        <p:blipFill>
          <a:blip r:embed="rId2"/>
          <a:stretch>
            <a:fillRect/>
          </a:stretch>
        </p:blipFill>
        <p:spPr>
          <a:xfrm>
            <a:off x="-1" y="1143000"/>
            <a:ext cx="9144001" cy="5727700"/>
          </a:xfrm>
          <a:prstGeom prst="rect">
            <a:avLst/>
          </a:prstGeom>
        </p:spPr>
      </p:pic>
      <p:sp>
        <p:nvSpPr>
          <p:cNvPr id="3" name="TextBox 2"/>
          <p:cNvSpPr txBox="1"/>
          <p:nvPr/>
        </p:nvSpPr>
        <p:spPr>
          <a:xfrm>
            <a:off x="-1" y="6488668"/>
            <a:ext cx="2286001" cy="307777"/>
          </a:xfrm>
          <a:prstGeom prst="rect">
            <a:avLst/>
          </a:prstGeom>
          <a:solidFill>
            <a:srgbClr val="FFFFFF"/>
          </a:solidFill>
        </p:spPr>
        <p:txBody>
          <a:bodyPr wrap="square" rtlCol="0">
            <a:spAutoFit/>
          </a:bodyPr>
          <a:lstStyle/>
          <a:p>
            <a:r>
              <a:rPr lang="en-US" sz="1400" dirty="0" smtClean="0"/>
              <a:t>Photo courtesy of RM Cruse</a:t>
            </a:r>
            <a:endParaRPr lang="en-US" sz="14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oil erosion.tiff"/>
          <p:cNvPicPr>
            <a:picLocks noChangeAspect="1"/>
          </p:cNvPicPr>
          <p:nvPr/>
        </p:nvPicPr>
        <p:blipFill>
          <a:blip r:embed="rId2"/>
          <a:stretch>
            <a:fillRect/>
          </a:stretch>
        </p:blipFill>
        <p:spPr>
          <a:xfrm>
            <a:off x="0" y="1100668"/>
            <a:ext cx="9144000" cy="5754268"/>
          </a:xfrm>
          <a:prstGeom prst="rect">
            <a:avLst/>
          </a:prstGeom>
        </p:spPr>
      </p:pic>
      <p:sp>
        <p:nvSpPr>
          <p:cNvPr id="3" name="TextBox 2"/>
          <p:cNvSpPr txBox="1"/>
          <p:nvPr/>
        </p:nvSpPr>
        <p:spPr>
          <a:xfrm>
            <a:off x="880533" y="6180891"/>
            <a:ext cx="2286001" cy="307777"/>
          </a:xfrm>
          <a:prstGeom prst="rect">
            <a:avLst/>
          </a:prstGeom>
          <a:solidFill>
            <a:srgbClr val="FFFFFF"/>
          </a:solidFill>
        </p:spPr>
        <p:txBody>
          <a:bodyPr wrap="square" rtlCol="0">
            <a:spAutoFit/>
          </a:bodyPr>
          <a:lstStyle/>
          <a:p>
            <a:r>
              <a:rPr lang="en-US" sz="1400" dirty="0" smtClean="0"/>
              <a:t>Plot </a:t>
            </a:r>
            <a:r>
              <a:rPr lang="en-US" sz="1400" dirty="0" smtClean="0"/>
              <a:t>courtesy of RM Cruse</a:t>
            </a:r>
            <a:endParaRPr lang="en-US" sz="14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664"/>
            <a:ext cx="8305800" cy="1143000"/>
          </a:xfrm>
        </p:spPr>
        <p:txBody>
          <a:bodyPr>
            <a:normAutofit/>
          </a:bodyPr>
          <a:lstStyle/>
          <a:p>
            <a:pPr algn="ctr">
              <a:defRPr/>
            </a:pPr>
            <a:r>
              <a:rPr lang="en-US" sz="2800" dirty="0" smtClean="0"/>
              <a:t>Iowa agricultural producers already are spending money to adapt to climate change:</a:t>
            </a:r>
            <a:endParaRPr lang="en-US" sz="2800" dirty="0"/>
          </a:p>
        </p:txBody>
      </p:sp>
      <p:sp>
        <p:nvSpPr>
          <p:cNvPr id="3" name="Content Placeholder 2"/>
          <p:cNvSpPr>
            <a:spLocks noGrp="1"/>
          </p:cNvSpPr>
          <p:nvPr>
            <p:ph idx="1"/>
          </p:nvPr>
        </p:nvSpPr>
        <p:spPr>
          <a:xfrm>
            <a:off x="1371600" y="2463525"/>
            <a:ext cx="7391400" cy="4013475"/>
          </a:xfrm>
        </p:spPr>
        <p:txBody>
          <a:bodyPr>
            <a:normAutofit fontScale="85000" lnSpcReduction="10000"/>
          </a:bodyPr>
          <a:lstStyle/>
          <a:p>
            <a:pPr>
              <a:buFont typeface="Wingdings" pitchFamily="-112" charset="2"/>
              <a:buChar char=""/>
              <a:defRPr/>
            </a:pPr>
            <a:r>
              <a:rPr lang="en-US" sz="2000" dirty="0" smtClean="0">
                <a:solidFill>
                  <a:srgbClr val="0067AC"/>
                </a:solidFill>
              </a:rPr>
              <a:t>Longer growing season:  </a:t>
            </a:r>
            <a:r>
              <a:rPr lang="en-US" sz="2000" dirty="0" smtClean="0">
                <a:solidFill>
                  <a:srgbClr val="708F24"/>
                </a:solidFill>
              </a:rPr>
              <a:t>plant earlier, plant longer season hybrids, harvest later</a:t>
            </a:r>
          </a:p>
          <a:p>
            <a:pPr>
              <a:buFont typeface="Wingdings" pitchFamily="-112" charset="2"/>
              <a:buChar char=""/>
              <a:defRPr/>
            </a:pPr>
            <a:r>
              <a:rPr lang="en-US" sz="2000" dirty="0" smtClean="0">
                <a:solidFill>
                  <a:srgbClr val="0067AC"/>
                </a:solidFill>
              </a:rPr>
              <a:t>Wetter springs</a:t>
            </a:r>
            <a:r>
              <a:rPr lang="en-US" sz="2000" dirty="0" smtClean="0">
                <a:solidFill>
                  <a:srgbClr val="708F24"/>
                </a:solidFill>
              </a:rPr>
              <a:t>:  larger machinery enables planting in smaller weather windows</a:t>
            </a:r>
          </a:p>
          <a:p>
            <a:pPr>
              <a:buFont typeface="Wingdings" pitchFamily="-112" charset="2"/>
              <a:buChar char=""/>
              <a:defRPr/>
            </a:pPr>
            <a:r>
              <a:rPr lang="en-US" sz="2000" dirty="0" smtClean="0">
                <a:solidFill>
                  <a:srgbClr val="0067AC"/>
                </a:solidFill>
              </a:rPr>
              <a:t>More summer precipitation</a:t>
            </a:r>
            <a:r>
              <a:rPr lang="en-US" sz="2000" dirty="0" smtClean="0">
                <a:solidFill>
                  <a:srgbClr val="708F24"/>
                </a:solidFill>
              </a:rPr>
              <a:t>:  higher planting densities for higher yields</a:t>
            </a:r>
          </a:p>
          <a:p>
            <a:pPr>
              <a:buFont typeface="Wingdings" pitchFamily="-112" charset="2"/>
              <a:buChar char=""/>
              <a:defRPr/>
            </a:pPr>
            <a:r>
              <a:rPr lang="en-US" sz="2000" dirty="0" smtClean="0">
                <a:solidFill>
                  <a:srgbClr val="0067AC"/>
                </a:solidFill>
              </a:rPr>
              <a:t>Wetter springs and summers:  </a:t>
            </a:r>
            <a:r>
              <a:rPr lang="en-US" sz="2000" dirty="0" smtClean="0">
                <a:solidFill>
                  <a:srgbClr val="708F24"/>
                </a:solidFill>
              </a:rPr>
              <a:t>more subsurface drainage tile is being installed, closer spacing, sloped surfaces</a:t>
            </a:r>
          </a:p>
          <a:p>
            <a:pPr>
              <a:buFont typeface="Wingdings" pitchFamily="-112" charset="2"/>
              <a:buChar char=""/>
              <a:defRPr/>
            </a:pPr>
            <a:r>
              <a:rPr lang="en-US" sz="2000" dirty="0" smtClean="0">
                <a:solidFill>
                  <a:srgbClr val="0067AC"/>
                </a:solidFill>
              </a:rPr>
              <a:t>Fewer extreme heat events:  </a:t>
            </a:r>
            <a:r>
              <a:rPr lang="en-US" sz="2000" dirty="0" smtClean="0">
                <a:solidFill>
                  <a:srgbClr val="708F24"/>
                </a:solidFill>
              </a:rPr>
              <a:t>higher planting densities, fewer pollination failures</a:t>
            </a:r>
          </a:p>
          <a:p>
            <a:pPr>
              <a:buFont typeface="Wingdings" pitchFamily="-112" charset="2"/>
              <a:buChar char=""/>
              <a:defRPr/>
            </a:pPr>
            <a:r>
              <a:rPr lang="en-US" sz="2000" dirty="0" smtClean="0">
                <a:solidFill>
                  <a:srgbClr val="0067AC"/>
                </a:solidFill>
              </a:rPr>
              <a:t>Higher humidity:</a:t>
            </a:r>
            <a:r>
              <a:rPr lang="en-US" sz="2000" dirty="0" smtClean="0">
                <a:solidFill>
                  <a:srgbClr val="C2251F"/>
                </a:solidFill>
              </a:rPr>
              <a:t>  </a:t>
            </a:r>
            <a:r>
              <a:rPr lang="en-US" sz="2000" dirty="0" smtClean="0">
                <a:solidFill>
                  <a:srgbClr val="708F24"/>
                </a:solidFill>
              </a:rPr>
              <a:t>more spraying for pathogens favored by moist conditions. more problems with fall crop dry-down, wider bean heads for faster harvest due to shorter harvest period during the daytime.</a:t>
            </a:r>
          </a:p>
          <a:p>
            <a:pPr>
              <a:buFont typeface="Wingdings" pitchFamily="-112" charset="2"/>
              <a:buChar char=""/>
              <a:defRPr/>
            </a:pPr>
            <a:r>
              <a:rPr lang="en-US" sz="2000" dirty="0" smtClean="0">
                <a:solidFill>
                  <a:srgbClr val="0067AC"/>
                </a:solidFill>
              </a:rPr>
              <a:t>Drier autumns:</a:t>
            </a:r>
            <a:r>
              <a:rPr lang="en-US" sz="2000" dirty="0" smtClean="0">
                <a:solidFill>
                  <a:srgbClr val="020F62"/>
                </a:solidFill>
              </a:rPr>
              <a:t>  </a:t>
            </a:r>
            <a:r>
              <a:rPr lang="en-US" sz="2000" dirty="0" smtClean="0">
                <a:solidFill>
                  <a:srgbClr val="708F24"/>
                </a:solidFill>
              </a:rPr>
              <a:t>delay harvest to take advantage of natural dry-down conditions</a:t>
            </a:r>
            <a:r>
              <a:rPr lang="en-US" sz="2400" dirty="0" smtClean="0">
                <a:solidFill>
                  <a:srgbClr val="708F24"/>
                </a:solidFill>
              </a:rPr>
              <a:t> </a:t>
            </a:r>
          </a:p>
          <a:p>
            <a:pPr>
              <a:buFont typeface="Wingdings" pitchFamily="-112" charset="2"/>
              <a:buChar char=""/>
              <a:defRPr/>
            </a:pPr>
            <a:endParaRPr lang="en-US" dirty="0">
              <a:solidFill>
                <a:srgbClr val="C2251F"/>
              </a:solidFill>
            </a:endParaRPr>
          </a:p>
        </p:txBody>
      </p:sp>
      <p:sp>
        <p:nvSpPr>
          <p:cNvPr id="95236" name="TextBox 3"/>
          <p:cNvSpPr txBox="1">
            <a:spLocks noChangeArrowheads="1"/>
          </p:cNvSpPr>
          <p:nvPr/>
        </p:nvSpPr>
        <p:spPr bwMode="auto">
          <a:xfrm>
            <a:off x="1524000" y="6457950"/>
            <a:ext cx="2507806" cy="400050"/>
          </a:xfrm>
          <a:prstGeom prst="rect">
            <a:avLst/>
          </a:prstGeom>
          <a:noFill/>
          <a:ln w="9525">
            <a:noFill/>
            <a:miter lim="800000"/>
            <a:headEnd/>
            <a:tailEnd/>
          </a:ln>
        </p:spPr>
        <p:txBody>
          <a:bodyPr wrap="square">
            <a:prstTxWarp prst="textNoShape">
              <a:avLst/>
            </a:prstTxWarp>
            <a:spAutoFit/>
          </a:bodyPr>
          <a:lstStyle/>
          <a:p>
            <a:pPr algn="ctr"/>
            <a:r>
              <a:rPr lang="en-US" sz="2000" b="1" dirty="0">
                <a:solidFill>
                  <a:srgbClr val="008000"/>
                </a:solidFill>
              </a:rPr>
              <a:t>HIGHER YIELDS!!</a:t>
            </a:r>
          </a:p>
        </p:txBody>
      </p:sp>
      <p:sp>
        <p:nvSpPr>
          <p:cNvPr id="95237" name="Right Arrow 4"/>
          <p:cNvSpPr>
            <a:spLocks noChangeArrowheads="1"/>
          </p:cNvSpPr>
          <p:nvPr/>
        </p:nvSpPr>
        <p:spPr bwMode="auto">
          <a:xfrm>
            <a:off x="457200" y="6477000"/>
            <a:ext cx="977900" cy="381000"/>
          </a:xfrm>
          <a:prstGeom prst="rightArrow">
            <a:avLst>
              <a:gd name="adj1" fmla="val 50000"/>
              <a:gd name="adj2" fmla="val 50026"/>
            </a:avLst>
          </a:prstGeom>
          <a:solidFill>
            <a:srgbClr val="008000"/>
          </a:solidFill>
          <a:ln w="9525">
            <a:solidFill>
              <a:srgbClr val="800000"/>
            </a:solidFill>
            <a:round/>
            <a:headEnd/>
            <a:tailEnd/>
          </a:ln>
        </p:spPr>
        <p:txBody>
          <a:bodyPr>
            <a:prstTxWarp prst="textNoShape">
              <a:avLst/>
            </a:prstTxWarp>
          </a:bodyPr>
          <a:lstStyle/>
          <a:p>
            <a:pPr eaLnBrk="0" hangingPunct="0"/>
            <a:endParaRPr lang="en-US"/>
          </a:p>
        </p:txBody>
      </p:sp>
      <p:sp>
        <p:nvSpPr>
          <p:cNvPr id="95238" name="TextBox 5"/>
          <p:cNvSpPr txBox="1">
            <a:spLocks noChangeArrowheads="1"/>
          </p:cNvSpPr>
          <p:nvPr/>
        </p:nvSpPr>
        <p:spPr bwMode="auto">
          <a:xfrm flipH="1">
            <a:off x="3883850" y="6457950"/>
            <a:ext cx="4879150" cy="369332"/>
          </a:xfrm>
          <a:prstGeom prst="rect">
            <a:avLst/>
          </a:prstGeom>
          <a:noFill/>
          <a:ln w="9525">
            <a:noFill/>
            <a:miter lim="800000"/>
            <a:headEnd/>
            <a:tailEnd/>
          </a:ln>
        </p:spPr>
        <p:txBody>
          <a:bodyPr wrap="square">
            <a:prstTxWarp prst="textNoShape">
              <a:avLst/>
            </a:prstTxWarp>
            <a:spAutoFit/>
          </a:bodyPr>
          <a:lstStyle/>
          <a:p>
            <a:pPr algn="ctr"/>
            <a:r>
              <a:rPr lang="en-US" sz="1800" dirty="0">
                <a:solidFill>
                  <a:srgbClr val="008000"/>
                </a:solidFill>
              </a:rPr>
              <a:t>Is it genetics or climate?  Likely some of each.</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78933"/>
            <a:ext cx="8534400" cy="1143000"/>
          </a:xfrm>
        </p:spPr>
        <p:txBody>
          <a:bodyPr>
            <a:normAutofit/>
          </a:bodyPr>
          <a:lstStyle/>
          <a:p>
            <a:pPr>
              <a:defRPr/>
            </a:pPr>
            <a:r>
              <a:rPr lang="en-US" dirty="0" smtClean="0"/>
              <a:t>Other Agricultural Impacts</a:t>
            </a:r>
            <a:r>
              <a:rPr lang="en-US" sz="3600" dirty="0" smtClean="0"/>
              <a:t>:</a:t>
            </a:r>
            <a:endParaRPr lang="en-US" sz="3600" dirty="0"/>
          </a:p>
        </p:txBody>
      </p:sp>
      <p:sp>
        <p:nvSpPr>
          <p:cNvPr id="3" name="Content Placeholder 2"/>
          <p:cNvSpPr>
            <a:spLocks noGrp="1"/>
          </p:cNvSpPr>
          <p:nvPr>
            <p:ph idx="1"/>
          </p:nvPr>
        </p:nvSpPr>
        <p:spPr>
          <a:xfrm>
            <a:off x="1371600" y="2167467"/>
            <a:ext cx="7391400" cy="4013475"/>
          </a:xfrm>
        </p:spPr>
        <p:txBody>
          <a:bodyPr>
            <a:normAutofit fontScale="92500" lnSpcReduction="20000"/>
          </a:bodyPr>
          <a:lstStyle/>
          <a:p>
            <a:pPr>
              <a:buFont typeface="Wingdings" pitchFamily="-112" charset="2"/>
              <a:buChar char=""/>
              <a:defRPr/>
            </a:pPr>
            <a:r>
              <a:rPr lang="en-US" sz="2000" dirty="0" smtClean="0">
                <a:solidFill>
                  <a:srgbClr val="0067AC"/>
                </a:solidFill>
              </a:rPr>
              <a:t>Carbon dioxide fertilization in field studies:  </a:t>
            </a:r>
            <a:r>
              <a:rPr lang="en-US" sz="2000" dirty="0" smtClean="0">
                <a:solidFill>
                  <a:srgbClr val="708F24"/>
                </a:solidFill>
              </a:rPr>
              <a:t>corn - little or none, soybeans – up to 14% </a:t>
            </a:r>
          </a:p>
          <a:p>
            <a:pPr>
              <a:buFont typeface="Wingdings" pitchFamily="-112" charset="2"/>
              <a:buChar char=""/>
              <a:defRPr/>
            </a:pPr>
            <a:r>
              <a:rPr lang="en-US" sz="2000" dirty="0" smtClean="0">
                <a:solidFill>
                  <a:srgbClr val="0067AC"/>
                </a:solidFill>
              </a:rPr>
              <a:t>Waterlogged soils in spring</a:t>
            </a:r>
            <a:r>
              <a:rPr lang="en-US" sz="2000" dirty="0" smtClean="0">
                <a:solidFill>
                  <a:srgbClr val="708F24"/>
                </a:solidFill>
              </a:rPr>
              <a:t>:  shallow root system more prone to disease, nutrient deficiencies and drought later on;  risk of compaction, delayed planting and pest control</a:t>
            </a:r>
          </a:p>
          <a:p>
            <a:pPr>
              <a:buFont typeface="Wingdings" pitchFamily="-112" charset="2"/>
              <a:buChar char=""/>
              <a:defRPr/>
            </a:pPr>
            <a:r>
              <a:rPr lang="en-US" sz="2000" dirty="0" smtClean="0">
                <a:solidFill>
                  <a:srgbClr val="0067AC"/>
                </a:solidFill>
              </a:rPr>
              <a:t>More frequent rains</a:t>
            </a:r>
            <a:r>
              <a:rPr lang="en-US" sz="2000" dirty="0" smtClean="0">
                <a:solidFill>
                  <a:srgbClr val="708F24"/>
                </a:solidFill>
              </a:rPr>
              <a:t>: delayed fertilizer application</a:t>
            </a:r>
          </a:p>
          <a:p>
            <a:pPr>
              <a:buFont typeface="Wingdings" pitchFamily="-112" charset="2"/>
              <a:buChar char=""/>
              <a:defRPr/>
            </a:pPr>
            <a:r>
              <a:rPr lang="en-US" sz="2000" dirty="0" smtClean="0">
                <a:solidFill>
                  <a:srgbClr val="0067AC"/>
                </a:solidFill>
              </a:rPr>
              <a:t>More intense rain events</a:t>
            </a:r>
            <a:r>
              <a:rPr lang="en-US" sz="2000" dirty="0" smtClean="0">
                <a:solidFill>
                  <a:srgbClr val="708F24"/>
                </a:solidFill>
              </a:rPr>
              <a:t>:  more soil erosion</a:t>
            </a:r>
          </a:p>
          <a:p>
            <a:pPr>
              <a:buFont typeface="Wingdings" pitchFamily="-112" charset="2"/>
              <a:buChar char=""/>
              <a:defRPr/>
            </a:pPr>
            <a:r>
              <a:rPr lang="en-US" sz="2000" dirty="0" smtClean="0">
                <a:solidFill>
                  <a:srgbClr val="0067AC"/>
                </a:solidFill>
              </a:rPr>
              <a:t>More humid conditions, dew</a:t>
            </a:r>
            <a:r>
              <a:rPr lang="en-US" sz="2000" dirty="0" smtClean="0">
                <a:solidFill>
                  <a:srgbClr val="708F24"/>
                </a:solidFill>
              </a:rPr>
              <a:t>:  plant disease, sudden death syndrome</a:t>
            </a:r>
          </a:p>
          <a:p>
            <a:pPr>
              <a:buFont typeface="Wingdings" pitchFamily="-112" charset="2"/>
              <a:buChar char=""/>
              <a:defRPr/>
            </a:pPr>
            <a:r>
              <a:rPr lang="en-US" sz="2000" dirty="0" smtClean="0">
                <a:solidFill>
                  <a:srgbClr val="0067AC"/>
                </a:solidFill>
              </a:rPr>
              <a:t>More weeds, invasive species</a:t>
            </a:r>
          </a:p>
          <a:p>
            <a:pPr>
              <a:buFont typeface="Wingdings" pitchFamily="-112" charset="2"/>
              <a:buChar char=""/>
              <a:defRPr/>
            </a:pPr>
            <a:r>
              <a:rPr lang="en-US" sz="2000" dirty="0" smtClean="0">
                <a:solidFill>
                  <a:srgbClr val="0067AC"/>
                </a:solidFill>
              </a:rPr>
              <a:t>Water quality: </a:t>
            </a:r>
            <a:r>
              <a:rPr lang="en-US" sz="2000" dirty="0" smtClean="0">
                <a:solidFill>
                  <a:srgbClr val="708F24"/>
                </a:solidFill>
              </a:rPr>
              <a:t>loss of nitrate fertilizer, more sediment, runoff from manure application</a:t>
            </a:r>
          </a:p>
          <a:p>
            <a:pPr>
              <a:buFont typeface="Wingdings" pitchFamily="-112" charset="2"/>
              <a:buChar char=""/>
              <a:defRPr/>
            </a:pPr>
            <a:r>
              <a:rPr lang="en-US" sz="2000" dirty="0" smtClean="0">
                <a:solidFill>
                  <a:srgbClr val="0067AC"/>
                </a:solidFill>
              </a:rPr>
              <a:t>Animal agriculture:  </a:t>
            </a:r>
            <a:r>
              <a:rPr lang="en-US" sz="2000" dirty="0" smtClean="0">
                <a:solidFill>
                  <a:srgbClr val="708F24"/>
                </a:solidFill>
              </a:rPr>
              <a:t>reduced milk production, reduced weight gain, increased mortality</a:t>
            </a:r>
          </a:p>
          <a:p>
            <a:pPr>
              <a:buFont typeface="Wingdings" pitchFamily="-112" charset="2"/>
              <a:buChar char=""/>
              <a:defRPr/>
            </a:pPr>
            <a:endParaRPr lang="en-US" sz="2000" dirty="0" smtClean="0">
              <a:solidFill>
                <a:srgbClr val="708F24"/>
              </a:solidFill>
            </a:endParaRPr>
          </a:p>
          <a:p>
            <a:pPr>
              <a:buFont typeface="Wingdings" pitchFamily="-112" charset="2"/>
              <a:buChar char=""/>
              <a:defRPr/>
            </a:pPr>
            <a:endParaRPr lang="en-US" dirty="0">
              <a:solidFill>
                <a:srgbClr val="C2251F"/>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76200" y="6610350"/>
            <a:ext cx="2667000" cy="244475"/>
          </a:xfrm>
          <a:prstGeom prst="rect">
            <a:avLst/>
          </a:prstGeom>
          <a:noFill/>
          <a:ln w="9525">
            <a:noFill/>
            <a:miter lim="800000"/>
            <a:headEnd/>
            <a:tailEnd/>
          </a:ln>
        </p:spPr>
        <p:txBody>
          <a:bodyPr>
            <a:prstTxWarp prst="textNoShape">
              <a:avLst/>
            </a:prstTxWarp>
            <a:spAutoFit/>
          </a:bodyPr>
          <a:lstStyle/>
          <a:p>
            <a:pPr>
              <a:spcBef>
                <a:spcPct val="50000"/>
              </a:spcBef>
            </a:pPr>
            <a:r>
              <a:rPr lang="en-US" sz="1000">
                <a:solidFill>
                  <a:schemeClr val="bg1"/>
                </a:solidFill>
              </a:rPr>
              <a:t>Image courtesy of NASA/GSFC</a:t>
            </a:r>
          </a:p>
        </p:txBody>
      </p:sp>
      <p:pic>
        <p:nvPicPr>
          <p:cNvPr id="4" name="Picture 3" descr="graphic for publicity[1].jpg"/>
          <p:cNvPicPr/>
          <p:nvPr/>
        </p:nvPicPr>
        <p:blipFill>
          <a:blip r:embed="rId3"/>
          <a:stretch>
            <a:fillRect/>
          </a:stretch>
        </p:blipFill>
        <p:spPr>
          <a:xfrm>
            <a:off x="-76200" y="1155735"/>
            <a:ext cx="4976708" cy="5702265"/>
          </a:xfrm>
          <a:prstGeom prst="rect">
            <a:avLst/>
          </a:prstGeom>
        </p:spPr>
      </p:pic>
      <p:sp>
        <p:nvSpPr>
          <p:cNvPr id="8" name="TextBox 7"/>
          <p:cNvSpPr txBox="1"/>
          <p:nvPr/>
        </p:nvSpPr>
        <p:spPr>
          <a:xfrm>
            <a:off x="4900508" y="1155735"/>
            <a:ext cx="3969316" cy="5816978"/>
          </a:xfrm>
          <a:prstGeom prst="rect">
            <a:avLst/>
          </a:prstGeom>
          <a:noFill/>
        </p:spPr>
        <p:txBody>
          <a:bodyPr wrap="square" rtlCol="0">
            <a:spAutoFit/>
          </a:bodyPr>
          <a:lstStyle/>
          <a:p>
            <a:r>
              <a:rPr lang="en-US" sz="2400" b="1" dirty="0" smtClean="0">
                <a:solidFill>
                  <a:srgbClr val="0067AC"/>
                </a:solidFill>
              </a:rPr>
              <a:t>Policy Recommendations</a:t>
            </a:r>
          </a:p>
          <a:p>
            <a:r>
              <a:rPr lang="en-US" sz="2400" b="1" dirty="0" smtClean="0">
                <a:solidFill>
                  <a:srgbClr val="0067AC"/>
                </a:solidFill>
              </a:rPr>
              <a:t> </a:t>
            </a:r>
          </a:p>
          <a:p>
            <a:r>
              <a:rPr lang="en-US" dirty="0" smtClean="0">
                <a:solidFill>
                  <a:srgbClr val="708F24"/>
                </a:solidFill>
              </a:rPr>
              <a:t>Climate change is already affecting the way Iowans live and work.  Without action to mitigate these effects, our future responses will become more complex and costly.  The following policy recommendations are offered as initial steps to help safeguard our state’s economy, environment, and residents.</a:t>
            </a:r>
          </a:p>
          <a:p>
            <a:r>
              <a:rPr lang="en-US" dirty="0" smtClean="0"/>
              <a:t> </a:t>
            </a:r>
          </a:p>
          <a:p>
            <a:r>
              <a:rPr lang="en-US" dirty="0" smtClean="0"/>
              <a:t>*</a:t>
            </a:r>
          </a:p>
          <a:p>
            <a:r>
              <a:rPr lang="en-US" dirty="0" smtClean="0"/>
              <a:t>*</a:t>
            </a:r>
          </a:p>
          <a:p>
            <a:pPr>
              <a:buFontTx/>
              <a:buChar char="•"/>
            </a:pPr>
            <a:r>
              <a:rPr lang="en-US" dirty="0" smtClean="0">
                <a:solidFill>
                  <a:srgbClr val="FF0000"/>
                </a:solidFill>
              </a:rPr>
              <a:t>Take strong steps to protect Iowa’s soil, water quality, and long-term agricultural productivity in the face of climate change.</a:t>
            </a:r>
          </a:p>
          <a:p>
            <a:pPr>
              <a:buFontTx/>
              <a:buChar char="•"/>
            </a:pPr>
            <a:r>
              <a:rPr lang="en-US" dirty="0" smtClean="0">
                <a:solidFill>
                  <a:srgbClr val="000000"/>
                </a:solidFill>
              </a:rPr>
              <a:t> </a:t>
            </a:r>
          </a:p>
          <a:p>
            <a:pPr>
              <a:buFontTx/>
              <a:buChar char="•"/>
            </a:pPr>
            <a:endParaRPr lang="en-US" dirty="0" smtClean="0"/>
          </a:p>
          <a:p>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76200" y="6610350"/>
            <a:ext cx="2667000" cy="244475"/>
          </a:xfrm>
          <a:prstGeom prst="rect">
            <a:avLst/>
          </a:prstGeom>
          <a:noFill/>
          <a:ln w="9525">
            <a:noFill/>
            <a:miter lim="800000"/>
            <a:headEnd/>
            <a:tailEnd/>
          </a:ln>
        </p:spPr>
        <p:txBody>
          <a:bodyPr>
            <a:prstTxWarp prst="textNoShape">
              <a:avLst/>
            </a:prstTxWarp>
            <a:spAutoFit/>
          </a:bodyPr>
          <a:lstStyle/>
          <a:p>
            <a:pPr>
              <a:spcBef>
                <a:spcPct val="50000"/>
              </a:spcBef>
            </a:pPr>
            <a:r>
              <a:rPr lang="en-US" sz="1000">
                <a:solidFill>
                  <a:schemeClr val="bg1"/>
                </a:solidFill>
              </a:rPr>
              <a:t>Image courtesy of NASA/GSFC</a:t>
            </a:r>
          </a:p>
        </p:txBody>
      </p:sp>
      <p:pic>
        <p:nvPicPr>
          <p:cNvPr id="4" name="Picture 3" descr="graphic for publicity[1].jpg"/>
          <p:cNvPicPr/>
          <p:nvPr/>
        </p:nvPicPr>
        <p:blipFill>
          <a:blip r:embed="rId3"/>
          <a:stretch>
            <a:fillRect/>
          </a:stretch>
        </p:blipFill>
        <p:spPr>
          <a:xfrm>
            <a:off x="-76200" y="1155735"/>
            <a:ext cx="4976708" cy="5702265"/>
          </a:xfrm>
          <a:prstGeom prst="rect">
            <a:avLst/>
          </a:prstGeom>
        </p:spPr>
      </p:pic>
      <p:sp>
        <p:nvSpPr>
          <p:cNvPr id="8" name="TextBox 7"/>
          <p:cNvSpPr txBox="1"/>
          <p:nvPr/>
        </p:nvSpPr>
        <p:spPr>
          <a:xfrm>
            <a:off x="4900508" y="1155735"/>
            <a:ext cx="3969316" cy="6093977"/>
          </a:xfrm>
          <a:prstGeom prst="rect">
            <a:avLst/>
          </a:prstGeom>
          <a:noFill/>
        </p:spPr>
        <p:txBody>
          <a:bodyPr wrap="square" rtlCol="0">
            <a:spAutoFit/>
          </a:bodyPr>
          <a:lstStyle/>
          <a:p>
            <a:endParaRPr lang="en-US" sz="2400" b="1" dirty="0" smtClean="0">
              <a:solidFill>
                <a:srgbClr val="0067AC"/>
              </a:solidFill>
            </a:endParaRPr>
          </a:p>
          <a:p>
            <a:r>
              <a:rPr lang="en-US" sz="2400" b="1" dirty="0" smtClean="0">
                <a:solidFill>
                  <a:srgbClr val="0067AC"/>
                </a:solidFill>
              </a:rPr>
              <a:t>Legislature Response: </a:t>
            </a:r>
          </a:p>
          <a:p>
            <a:endParaRPr lang="en-US" dirty="0" smtClean="0"/>
          </a:p>
          <a:p>
            <a:endParaRPr lang="en-US" dirty="0" smtClean="0"/>
          </a:p>
          <a:p>
            <a:r>
              <a:rPr lang="en-US" b="1" dirty="0" smtClean="0">
                <a:solidFill>
                  <a:srgbClr val="708F24"/>
                </a:solidFill>
              </a:rPr>
              <a:t>House File 99 </a:t>
            </a:r>
            <a:br>
              <a:rPr lang="en-US" b="1" dirty="0" smtClean="0">
                <a:solidFill>
                  <a:srgbClr val="708F24"/>
                </a:solidFill>
              </a:rPr>
            </a:br>
            <a:r>
              <a:rPr lang="en-US" dirty="0" smtClean="0">
                <a:solidFill>
                  <a:srgbClr val="708F24"/>
                </a:solidFill>
              </a:rPr>
              <a:t>    This bill changes the date on which Code section 455B.851,  establishing the Iowa climate change advisory council, is repealed from the current date of July 1, 2011, to the effective date of this bill.  The bill also deletes a provision which requires the department of natural resources to submit by December 31 annually a report to the governor and the general assembly regarding greenhouse gas emissions in the state during the previous calendar year and forecasting trends in such emissions.</a:t>
            </a:r>
            <a:br>
              <a:rPr lang="en-US" dirty="0" smtClean="0">
                <a:solidFill>
                  <a:srgbClr val="708F24"/>
                </a:solidFill>
              </a:rPr>
            </a:br>
            <a:r>
              <a:rPr lang="en-US" dirty="0" smtClean="0">
                <a:solidFill>
                  <a:srgbClr val="708F24"/>
                </a:solidFill>
              </a:rPr>
              <a:t> </a:t>
            </a:r>
            <a:r>
              <a:rPr lang="en-US" dirty="0" smtClean="0"/>
              <a:t/>
            </a:r>
            <a:br>
              <a:rPr lang="en-US" dirty="0" smtClean="0"/>
            </a:br>
            <a:r>
              <a:rPr lang="en-US" dirty="0" smtClean="0"/>
              <a:t> </a:t>
            </a:r>
            <a:br>
              <a:rPr lang="en-US" dirty="0" smtClean="0"/>
            </a:br>
            <a:r>
              <a:rPr lang="en-US" dirty="0" smtClean="0"/>
              <a:t>   </a:t>
            </a:r>
            <a:endParaRPr 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53140"/>
            <a:ext cx="8229600" cy="931862"/>
          </a:xfrm>
        </p:spPr>
        <p:txBody>
          <a:bodyPr>
            <a:normAutofit fontScale="90000"/>
          </a:bodyPr>
          <a:lstStyle/>
          <a:p>
            <a:pPr algn="ctr"/>
            <a:r>
              <a:rPr lang="en-US" dirty="0" smtClean="0"/>
              <a:t>Do you believe that the climate of Iowa has changed in ways that affect agriculture?</a:t>
            </a:r>
            <a:br>
              <a:rPr lang="en-US" dirty="0" smtClean="0"/>
            </a:br>
            <a:r>
              <a:rPr lang="en-US" dirty="0" smtClean="0"/>
              <a:t/>
            </a:r>
            <a:br>
              <a:rPr lang="en-US" dirty="0" smtClean="0"/>
            </a:br>
            <a:r>
              <a:rPr lang="en-US" dirty="0" smtClean="0">
                <a:solidFill>
                  <a:srgbClr val="708F24"/>
                </a:solidFill>
              </a:rPr>
              <a:t>If so, then what is the next logical question?</a:t>
            </a:r>
            <a:endParaRPr lang="en-US" dirty="0">
              <a:solidFill>
                <a:srgbClr val="708F24"/>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31333" y="1140420"/>
            <a:ext cx="7196667" cy="5717579"/>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3"/>
          <p:cNvSpPr/>
          <p:nvPr/>
        </p:nvSpPr>
        <p:spPr>
          <a:xfrm>
            <a:off x="1075500" y="2326269"/>
            <a:ext cx="7569200" cy="4064000"/>
          </a:xfrm>
          <a:prstGeom prst="rect">
            <a:avLst/>
          </a:prstGeom>
          <a:noFill/>
          <a:ln w="5715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1066799" y="4443569"/>
            <a:ext cx="3997062" cy="82973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rot="16200000">
            <a:off x="-1694934" y="4237798"/>
            <a:ext cx="4741334" cy="369332"/>
          </a:xfrm>
          <a:prstGeom prst="rect">
            <a:avLst/>
          </a:prstGeom>
          <a:noFill/>
        </p:spPr>
        <p:txBody>
          <a:bodyPr wrap="square" rtlCol="0">
            <a:spAutoFit/>
          </a:bodyPr>
          <a:lstStyle/>
          <a:p>
            <a:pPr algn="ctr"/>
            <a:r>
              <a:rPr lang="en-US" b="1" dirty="0" smtClean="0"/>
              <a:t>Some Climate Variable (temp, </a:t>
            </a:r>
            <a:r>
              <a:rPr lang="en-US" b="1" dirty="0" err="1" smtClean="0"/>
              <a:t>precip</a:t>
            </a:r>
            <a:r>
              <a:rPr lang="en-US" b="1" dirty="0" smtClean="0"/>
              <a:t>, humid)</a:t>
            </a:r>
            <a:endParaRPr lang="en-US" b="1" dirty="0"/>
          </a:p>
        </p:txBody>
      </p:sp>
      <p:sp>
        <p:nvSpPr>
          <p:cNvPr id="8" name="TextBox 7"/>
          <p:cNvSpPr txBox="1"/>
          <p:nvPr/>
        </p:nvSpPr>
        <p:spPr>
          <a:xfrm>
            <a:off x="4598990" y="5609680"/>
            <a:ext cx="931333" cy="400110"/>
          </a:xfrm>
          <a:prstGeom prst="rect">
            <a:avLst/>
          </a:prstGeom>
          <a:noFill/>
        </p:spPr>
        <p:txBody>
          <a:bodyPr wrap="square" rtlCol="0">
            <a:spAutoFit/>
          </a:bodyPr>
          <a:lstStyle/>
          <a:p>
            <a:r>
              <a:rPr lang="en-US" sz="2000" b="1" dirty="0" smtClean="0"/>
              <a:t>Today</a:t>
            </a:r>
            <a:endParaRPr lang="en-US" sz="2000" b="1" dirty="0"/>
          </a:p>
        </p:txBody>
      </p:sp>
      <p:sp>
        <p:nvSpPr>
          <p:cNvPr id="9" name="TextBox 8"/>
          <p:cNvSpPr txBox="1"/>
          <p:nvPr/>
        </p:nvSpPr>
        <p:spPr>
          <a:xfrm>
            <a:off x="1921136" y="5874266"/>
            <a:ext cx="643467" cy="400110"/>
          </a:xfrm>
          <a:prstGeom prst="rect">
            <a:avLst/>
          </a:prstGeom>
          <a:noFill/>
        </p:spPr>
        <p:txBody>
          <a:bodyPr wrap="square" rtlCol="0">
            <a:spAutoFit/>
          </a:bodyPr>
          <a:lstStyle/>
          <a:p>
            <a:r>
              <a:rPr lang="en-US" sz="2000" b="1" dirty="0" smtClean="0"/>
              <a:t>Past</a:t>
            </a:r>
            <a:endParaRPr lang="en-US" sz="2000" b="1" dirty="0"/>
          </a:p>
        </p:txBody>
      </p:sp>
      <p:sp>
        <p:nvSpPr>
          <p:cNvPr id="10" name="TextBox 9"/>
          <p:cNvSpPr txBox="1"/>
          <p:nvPr/>
        </p:nvSpPr>
        <p:spPr>
          <a:xfrm>
            <a:off x="7111999" y="5874266"/>
            <a:ext cx="1117601" cy="400110"/>
          </a:xfrm>
          <a:prstGeom prst="rect">
            <a:avLst/>
          </a:prstGeom>
          <a:noFill/>
        </p:spPr>
        <p:txBody>
          <a:bodyPr wrap="square" rtlCol="0">
            <a:spAutoFit/>
          </a:bodyPr>
          <a:lstStyle/>
          <a:p>
            <a:r>
              <a:rPr lang="en-US" sz="2000" b="1" dirty="0" smtClean="0"/>
              <a:t>Future</a:t>
            </a:r>
            <a:endParaRPr lang="en-US" sz="2000" b="1" dirty="0"/>
          </a:p>
        </p:txBody>
      </p:sp>
      <p:cxnSp>
        <p:nvCxnSpPr>
          <p:cNvPr id="12" name="Straight Connector 11"/>
          <p:cNvCxnSpPr/>
          <p:nvPr/>
        </p:nvCxnSpPr>
        <p:spPr>
          <a:xfrm rot="16200000" flipH="1">
            <a:off x="4931017" y="6257423"/>
            <a:ext cx="265692" cy="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5073357" y="2987303"/>
            <a:ext cx="3165738" cy="145626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5073357" y="4443569"/>
            <a:ext cx="3156243" cy="1440767"/>
          </a:xfrm>
          <a:prstGeom prst="line">
            <a:avLst/>
          </a:prstGeom>
          <a:ln>
            <a:solidFill>
              <a:srgbClr val="3C4DE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064657" y="3729193"/>
            <a:ext cx="3164943" cy="711200"/>
          </a:xfrm>
          <a:prstGeom prst="line">
            <a:avLst/>
          </a:prstGeom>
          <a:ln w="25400" cap="flat" cmpd="sng" algn="ctr">
            <a:solidFill>
              <a:srgbClr val="00000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073357" y="4440393"/>
            <a:ext cx="3164943" cy="1588"/>
          </a:xfrm>
          <a:prstGeom prst="line">
            <a:avLst/>
          </a:prstGeom>
          <a:ln w="25400" cap="flat" cmpd="sng" algn="ctr">
            <a:solidFill>
              <a:srgbClr val="8434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1075500" y="4858436"/>
            <a:ext cx="7162800" cy="1588"/>
          </a:xfrm>
          <a:prstGeom prst="line">
            <a:avLst/>
          </a:prstGeom>
          <a:ln w="25400" cap="flat" cmpd="sng" algn="ctr">
            <a:solidFill>
              <a:srgbClr val="708F24"/>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rot="20932419">
            <a:off x="1185567" y="5049391"/>
            <a:ext cx="2015067" cy="369332"/>
          </a:xfrm>
          <a:prstGeom prst="rect">
            <a:avLst/>
          </a:prstGeom>
          <a:noFill/>
        </p:spPr>
        <p:txBody>
          <a:bodyPr wrap="square" rtlCol="0">
            <a:spAutoFit/>
          </a:bodyPr>
          <a:lstStyle/>
          <a:p>
            <a:r>
              <a:rPr lang="en-US" dirty="0" smtClean="0"/>
              <a:t>Measured past</a:t>
            </a:r>
            <a:endParaRPr lang="en-US" dirty="0"/>
          </a:p>
        </p:txBody>
      </p:sp>
      <p:sp>
        <p:nvSpPr>
          <p:cNvPr id="41" name="TextBox 40"/>
          <p:cNvSpPr txBox="1"/>
          <p:nvPr/>
        </p:nvSpPr>
        <p:spPr>
          <a:xfrm>
            <a:off x="1168868" y="3776133"/>
            <a:ext cx="2201334" cy="646331"/>
          </a:xfrm>
          <a:prstGeom prst="rect">
            <a:avLst/>
          </a:prstGeom>
          <a:noFill/>
        </p:spPr>
        <p:txBody>
          <a:bodyPr wrap="square" rtlCol="0">
            <a:spAutoFit/>
          </a:bodyPr>
          <a:lstStyle/>
          <a:p>
            <a:r>
              <a:rPr lang="en-US" dirty="0" smtClean="0">
                <a:solidFill>
                  <a:srgbClr val="708F24"/>
                </a:solidFill>
              </a:rPr>
              <a:t>Future will be like average of the past</a:t>
            </a:r>
            <a:endParaRPr lang="en-US" dirty="0">
              <a:solidFill>
                <a:srgbClr val="708F24"/>
              </a:solidFill>
            </a:endParaRPr>
          </a:p>
        </p:txBody>
      </p:sp>
      <p:sp>
        <p:nvSpPr>
          <p:cNvPr id="42" name="TextBox 41"/>
          <p:cNvSpPr txBox="1"/>
          <p:nvPr/>
        </p:nvSpPr>
        <p:spPr>
          <a:xfrm>
            <a:off x="1862656" y="3318933"/>
            <a:ext cx="2607735" cy="369332"/>
          </a:xfrm>
          <a:prstGeom prst="rect">
            <a:avLst/>
          </a:prstGeom>
          <a:noFill/>
        </p:spPr>
        <p:txBody>
          <a:bodyPr wrap="square" rtlCol="0">
            <a:spAutoFit/>
          </a:bodyPr>
          <a:lstStyle/>
          <a:p>
            <a:r>
              <a:rPr lang="en-US" dirty="0" smtClean="0">
                <a:solidFill>
                  <a:srgbClr val="843400"/>
                </a:solidFill>
              </a:rPr>
              <a:t>Future will be like today</a:t>
            </a:r>
            <a:endParaRPr lang="en-US" dirty="0">
              <a:solidFill>
                <a:srgbClr val="843400"/>
              </a:solidFill>
            </a:endParaRPr>
          </a:p>
        </p:txBody>
      </p:sp>
      <p:sp>
        <p:nvSpPr>
          <p:cNvPr id="43" name="TextBox 42"/>
          <p:cNvSpPr txBox="1"/>
          <p:nvPr/>
        </p:nvSpPr>
        <p:spPr>
          <a:xfrm>
            <a:off x="3047993" y="2426903"/>
            <a:ext cx="4114799" cy="369332"/>
          </a:xfrm>
          <a:prstGeom prst="rect">
            <a:avLst/>
          </a:prstGeom>
          <a:noFill/>
        </p:spPr>
        <p:txBody>
          <a:bodyPr wrap="square" rtlCol="0">
            <a:spAutoFit/>
          </a:bodyPr>
          <a:lstStyle/>
          <a:p>
            <a:r>
              <a:rPr lang="en-US" dirty="0" smtClean="0">
                <a:solidFill>
                  <a:srgbClr val="FF0000"/>
                </a:solidFill>
              </a:rPr>
              <a:t>Future will be more extreme than today</a:t>
            </a:r>
            <a:endParaRPr lang="en-US" dirty="0">
              <a:solidFill>
                <a:srgbClr val="FF0000"/>
              </a:solidFill>
            </a:endParaRPr>
          </a:p>
        </p:txBody>
      </p:sp>
      <p:sp>
        <p:nvSpPr>
          <p:cNvPr id="44" name="TextBox 43"/>
          <p:cNvSpPr txBox="1"/>
          <p:nvPr/>
        </p:nvSpPr>
        <p:spPr>
          <a:xfrm>
            <a:off x="3776132" y="4858436"/>
            <a:ext cx="2286002" cy="646331"/>
          </a:xfrm>
          <a:prstGeom prst="rect">
            <a:avLst/>
          </a:prstGeom>
          <a:noFill/>
        </p:spPr>
        <p:txBody>
          <a:bodyPr wrap="square" rtlCol="0">
            <a:spAutoFit/>
          </a:bodyPr>
          <a:lstStyle/>
          <a:p>
            <a:r>
              <a:rPr lang="en-US" dirty="0" smtClean="0">
                <a:ln>
                  <a:solidFill>
                    <a:srgbClr val="3C4DE1"/>
                  </a:solidFill>
                </a:ln>
                <a:solidFill>
                  <a:srgbClr val="3C4DE1"/>
                </a:solidFill>
              </a:rPr>
              <a:t>Future will return to something in the past</a:t>
            </a:r>
            <a:endParaRPr lang="en-US" dirty="0">
              <a:ln>
                <a:solidFill>
                  <a:srgbClr val="3C4DE1"/>
                </a:solidFill>
              </a:ln>
              <a:solidFill>
                <a:srgbClr val="3C4DE1"/>
              </a:solidFill>
            </a:endParaRPr>
          </a:p>
        </p:txBody>
      </p:sp>
      <p:cxnSp>
        <p:nvCxnSpPr>
          <p:cNvPr id="46" name="Straight Arrow Connector 45"/>
          <p:cNvCxnSpPr/>
          <p:nvPr/>
        </p:nvCxnSpPr>
        <p:spPr>
          <a:xfrm>
            <a:off x="6954572" y="2796235"/>
            <a:ext cx="822858" cy="375734"/>
          </a:xfrm>
          <a:prstGeom prst="straightConnector1">
            <a:avLst/>
          </a:prstGeom>
          <a:ln w="254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4385732" y="3688265"/>
            <a:ext cx="1676402" cy="755304"/>
          </a:xfrm>
          <a:prstGeom prst="straightConnector1">
            <a:avLst/>
          </a:prstGeom>
          <a:ln w="25400" cap="flat" cmpd="sng" algn="ctr">
            <a:solidFill>
              <a:srgbClr val="8434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5969000" y="5373303"/>
            <a:ext cx="985572" cy="1"/>
          </a:xfrm>
          <a:prstGeom prst="straightConnector1">
            <a:avLst/>
          </a:prstGeom>
          <a:ln w="25400" cap="flat" cmpd="sng" algn="ctr">
            <a:solidFill>
              <a:srgbClr val="3C4DE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rot="5400000">
            <a:off x="1731681" y="4672157"/>
            <a:ext cx="374146" cy="1588"/>
          </a:xfrm>
          <a:prstGeom prst="straightConnector1">
            <a:avLst/>
          </a:prstGeom>
          <a:ln w="25400" cap="flat" cmpd="sng" algn="ctr">
            <a:solidFill>
              <a:srgbClr val="708F24"/>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3662629" y="2802637"/>
            <a:ext cx="3029477" cy="369332"/>
          </a:xfrm>
          <a:prstGeom prst="rect">
            <a:avLst/>
          </a:prstGeom>
          <a:noFill/>
        </p:spPr>
        <p:txBody>
          <a:bodyPr wrap="square" rtlCol="0">
            <a:spAutoFit/>
          </a:bodyPr>
          <a:lstStyle/>
          <a:p>
            <a:r>
              <a:rPr lang="en-US" dirty="0" smtClean="0"/>
              <a:t>Current trend will continue</a:t>
            </a:r>
            <a:endParaRPr lang="en-US" dirty="0"/>
          </a:p>
        </p:txBody>
      </p:sp>
      <p:cxnSp>
        <p:nvCxnSpPr>
          <p:cNvPr id="55" name="Straight Arrow Connector 54"/>
          <p:cNvCxnSpPr/>
          <p:nvPr/>
        </p:nvCxnSpPr>
        <p:spPr>
          <a:xfrm rot="16200000" flipH="1">
            <a:off x="6098605" y="3406430"/>
            <a:ext cx="827962" cy="359039"/>
          </a:xfrm>
          <a:prstGeom prst="straightConnector1">
            <a:avLst/>
          </a:prstGeom>
          <a:ln w="2540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491066" y="1249051"/>
            <a:ext cx="8184741" cy="1077218"/>
          </a:xfrm>
          <a:prstGeom prst="rect">
            <a:avLst/>
          </a:prstGeom>
          <a:noFill/>
        </p:spPr>
        <p:txBody>
          <a:bodyPr wrap="square" rtlCol="0">
            <a:spAutoFit/>
          </a:bodyPr>
          <a:lstStyle/>
          <a:p>
            <a:pPr algn="ctr"/>
            <a:r>
              <a:rPr lang="en-US" sz="3200" b="1" dirty="0" smtClean="0">
                <a:solidFill>
                  <a:srgbClr val="0067AC"/>
                </a:solidFill>
              </a:rPr>
              <a:t>You be the scientist:  For which hypothesis can you find the most evidence? </a:t>
            </a:r>
            <a:endParaRPr lang="en-US" sz="3200" b="1" dirty="0">
              <a:solidFill>
                <a:srgbClr val="0067AC"/>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885058" y="1896533"/>
            <a:ext cx="7561478" cy="4154983"/>
          </a:xfrm>
          <a:prstGeom prst="rect">
            <a:avLst/>
          </a:prstGeom>
          <a:noFill/>
        </p:spPr>
        <p:txBody>
          <a:bodyPr wrap="square" rtlCol="0">
            <a:spAutoFit/>
          </a:bodyPr>
          <a:lstStyle/>
          <a:p>
            <a:pPr algn="ctr"/>
            <a:r>
              <a:rPr lang="en-US" sz="4400" b="1" dirty="0" smtClean="0">
                <a:solidFill>
                  <a:srgbClr val="0067AC"/>
                </a:solidFill>
              </a:rPr>
              <a:t>Sustaining agricultural production without depleting natural resources will become increasingly difficulty with increasing levels of climate change</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4" name="Content Placeholder 3" descr="Slide4.gif"/>
          <p:cNvPicPr>
            <a:picLocks noGrp="1" noChangeAspect="1"/>
          </p:cNvPicPr>
          <p:nvPr>
            <p:ph idx="1"/>
          </p:nvPr>
        </p:nvPicPr>
        <p:blipFill>
          <a:blip r:embed="rId2"/>
          <a:srcRect l="-20833" r="-20833"/>
          <a:stretch>
            <a:fillRect/>
          </a:stretch>
        </p:blipFill>
        <p:spPr>
          <a:xfrm>
            <a:off x="-1905000" y="0"/>
            <a:ext cx="12954000" cy="6858000"/>
          </a:xfrm>
        </p:spPr>
      </p:pic>
      <p:sp>
        <p:nvSpPr>
          <p:cNvPr id="105476" name="TextBox 4"/>
          <p:cNvSpPr txBox="1">
            <a:spLocks noChangeArrowheads="1"/>
          </p:cNvSpPr>
          <p:nvPr/>
        </p:nvSpPr>
        <p:spPr bwMode="auto">
          <a:xfrm>
            <a:off x="2286000" y="838200"/>
            <a:ext cx="4033838" cy="369888"/>
          </a:xfrm>
          <a:prstGeom prst="rect">
            <a:avLst/>
          </a:prstGeom>
          <a:noFill/>
          <a:ln w="9525">
            <a:noFill/>
            <a:miter lim="800000"/>
            <a:headEnd/>
            <a:tailEnd/>
          </a:ln>
        </p:spPr>
        <p:txBody>
          <a:bodyPr wrap="none">
            <a:prstTxWarp prst="textNoShape">
              <a:avLst/>
            </a:prstTxWarp>
            <a:spAutoFit/>
          </a:bodyPr>
          <a:lstStyle/>
          <a:p>
            <a:r>
              <a:rPr lang="en-US" sz="1800">
                <a:solidFill>
                  <a:srgbClr val="B21524"/>
                </a:solidFill>
              </a:rPr>
              <a:t>Rise in global mean temperature (</a:t>
            </a:r>
            <a:r>
              <a:rPr lang="en-US" sz="1800" baseline="30000">
                <a:solidFill>
                  <a:srgbClr val="B21524"/>
                </a:solidFill>
              </a:rPr>
              <a:t>o</a:t>
            </a:r>
            <a:r>
              <a:rPr lang="en-US" sz="1800">
                <a:solidFill>
                  <a:srgbClr val="B21524"/>
                </a:solidFill>
              </a:rPr>
              <a:t>C)</a:t>
            </a:r>
          </a:p>
        </p:txBody>
      </p:sp>
      <p:cxnSp>
        <p:nvCxnSpPr>
          <p:cNvPr id="105477" name="Straight Arrow Connector 5"/>
          <p:cNvCxnSpPr>
            <a:cxnSpLocks noChangeShapeType="1"/>
          </p:cNvCxnSpPr>
          <p:nvPr/>
        </p:nvCxnSpPr>
        <p:spPr bwMode="auto">
          <a:xfrm rot="5400000">
            <a:off x="3928269" y="1329531"/>
            <a:ext cx="381000" cy="7938"/>
          </a:xfrm>
          <a:prstGeom prst="straightConnector1">
            <a:avLst/>
          </a:prstGeom>
          <a:noFill/>
          <a:ln w="38100">
            <a:solidFill>
              <a:srgbClr val="B21524"/>
            </a:solidFill>
            <a:round/>
            <a:headEnd/>
            <a:tailEnd type="arrow" w="med" len="med"/>
          </a:ln>
        </p:spPr>
      </p:cxn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4" name="Content Placeholder 3" descr="Slide5.gif"/>
          <p:cNvPicPr>
            <a:picLocks noGrp="1" noChangeAspect="1"/>
          </p:cNvPicPr>
          <p:nvPr>
            <p:ph idx="1"/>
          </p:nvPr>
        </p:nvPicPr>
        <p:blipFill>
          <a:blip r:embed="rId2"/>
          <a:srcRect l="-20833" r="-20833"/>
          <a:stretch>
            <a:fillRect/>
          </a:stretch>
        </p:blipFill>
        <p:spPr>
          <a:xfrm>
            <a:off x="-1905000" y="0"/>
            <a:ext cx="12954000" cy="6858000"/>
          </a:xfrm>
        </p:spPr>
      </p:pic>
      <p:sp>
        <p:nvSpPr>
          <p:cNvPr id="106500" name="TextBox 4"/>
          <p:cNvSpPr txBox="1">
            <a:spLocks noChangeArrowheads="1"/>
          </p:cNvSpPr>
          <p:nvPr/>
        </p:nvSpPr>
        <p:spPr bwMode="auto">
          <a:xfrm>
            <a:off x="2286000" y="838200"/>
            <a:ext cx="4033838" cy="369888"/>
          </a:xfrm>
          <a:prstGeom prst="rect">
            <a:avLst/>
          </a:prstGeom>
          <a:noFill/>
          <a:ln w="9525">
            <a:noFill/>
            <a:miter lim="800000"/>
            <a:headEnd/>
            <a:tailEnd/>
          </a:ln>
        </p:spPr>
        <p:txBody>
          <a:bodyPr wrap="none">
            <a:prstTxWarp prst="textNoShape">
              <a:avLst/>
            </a:prstTxWarp>
            <a:spAutoFit/>
          </a:bodyPr>
          <a:lstStyle/>
          <a:p>
            <a:r>
              <a:rPr lang="en-US" sz="1800">
                <a:solidFill>
                  <a:srgbClr val="B21524"/>
                </a:solidFill>
              </a:rPr>
              <a:t>Rise in global mean temperature (</a:t>
            </a:r>
            <a:r>
              <a:rPr lang="en-US" sz="1800" baseline="30000">
                <a:solidFill>
                  <a:srgbClr val="B21524"/>
                </a:solidFill>
              </a:rPr>
              <a:t>o</a:t>
            </a:r>
            <a:r>
              <a:rPr lang="en-US" sz="1800">
                <a:solidFill>
                  <a:srgbClr val="B21524"/>
                </a:solidFill>
              </a:rPr>
              <a:t>C)</a:t>
            </a:r>
          </a:p>
        </p:txBody>
      </p:sp>
      <p:cxnSp>
        <p:nvCxnSpPr>
          <p:cNvPr id="106501" name="Straight Arrow Connector 5"/>
          <p:cNvCxnSpPr>
            <a:cxnSpLocks noChangeShapeType="1"/>
          </p:cNvCxnSpPr>
          <p:nvPr/>
        </p:nvCxnSpPr>
        <p:spPr bwMode="auto">
          <a:xfrm rot="5400000">
            <a:off x="3928269" y="1329531"/>
            <a:ext cx="381000" cy="7938"/>
          </a:xfrm>
          <a:prstGeom prst="straightConnector1">
            <a:avLst/>
          </a:prstGeom>
          <a:noFill/>
          <a:ln w="38100">
            <a:solidFill>
              <a:srgbClr val="B21524"/>
            </a:solidFill>
            <a:round/>
            <a:headEnd/>
            <a:tailEnd type="arrow" w="med" len="med"/>
          </a:ln>
        </p:spPr>
      </p:cxn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3666" name="Picture 2" descr="AR4-SREStempProj"/>
          <p:cNvPicPr>
            <a:picLocks noChangeAspect="1" noChangeArrowheads="1"/>
          </p:cNvPicPr>
          <p:nvPr/>
        </p:nvPicPr>
        <p:blipFill>
          <a:blip r:embed="rId3"/>
          <a:srcRect/>
          <a:stretch>
            <a:fillRect/>
          </a:stretch>
        </p:blipFill>
        <p:spPr bwMode="auto">
          <a:xfrm>
            <a:off x="0" y="0"/>
            <a:ext cx="9144000" cy="6553200"/>
          </a:xfrm>
          <a:prstGeom prst="rect">
            <a:avLst/>
          </a:prstGeom>
          <a:noFill/>
          <a:ln w="9525">
            <a:noFill/>
            <a:miter lim="800000"/>
            <a:headEnd/>
            <a:tailEnd/>
          </a:ln>
        </p:spPr>
      </p:pic>
      <p:sp>
        <p:nvSpPr>
          <p:cNvPr id="113667" name="Text Box 3"/>
          <p:cNvSpPr txBox="1">
            <a:spLocks noChangeArrowheads="1"/>
          </p:cNvSpPr>
          <p:nvPr/>
        </p:nvSpPr>
        <p:spPr bwMode="auto">
          <a:xfrm>
            <a:off x="0" y="6521450"/>
            <a:ext cx="9144000" cy="336550"/>
          </a:xfrm>
          <a:prstGeom prst="rect">
            <a:avLst/>
          </a:prstGeom>
          <a:solidFill>
            <a:schemeClr val="bg1"/>
          </a:solidFill>
          <a:ln w="12700">
            <a:noFill/>
            <a:miter lim="800000"/>
            <a:headEnd/>
            <a:tailEnd/>
          </a:ln>
        </p:spPr>
        <p:txBody>
          <a:bodyPr>
            <a:prstTxWarp prst="textNoShape">
              <a:avLst/>
            </a:prstTxWarp>
            <a:spAutoFit/>
          </a:bodyPr>
          <a:lstStyle/>
          <a:p>
            <a:pPr>
              <a:spcBef>
                <a:spcPct val="50000"/>
              </a:spcBef>
            </a:pPr>
            <a:r>
              <a:rPr lang="en-US" sz="1600">
                <a:solidFill>
                  <a:srgbClr val="AA0000"/>
                </a:solidFill>
              </a:rPr>
              <a:t>IPCC Fourth Assessment Report Summary for Policy Makers</a:t>
            </a:r>
          </a:p>
        </p:txBody>
      </p:sp>
      <p:cxnSp>
        <p:nvCxnSpPr>
          <p:cNvPr id="113668" name="Straight Connector 11"/>
          <p:cNvCxnSpPr>
            <a:cxnSpLocks noChangeShapeType="1"/>
          </p:cNvCxnSpPr>
          <p:nvPr/>
        </p:nvCxnSpPr>
        <p:spPr bwMode="auto">
          <a:xfrm>
            <a:off x="1371600" y="3886200"/>
            <a:ext cx="4953000" cy="1588"/>
          </a:xfrm>
          <a:prstGeom prst="line">
            <a:avLst/>
          </a:prstGeom>
          <a:noFill/>
          <a:ln w="57150">
            <a:solidFill>
              <a:srgbClr val="708F24"/>
            </a:solidFill>
            <a:round/>
            <a:headEnd/>
            <a:tailEnd/>
          </a:ln>
        </p:spPr>
      </p:cxnSp>
      <p:sp>
        <p:nvSpPr>
          <p:cNvPr id="113669" name="Rectangle 12"/>
          <p:cNvSpPr>
            <a:spLocks noChangeArrowheads="1"/>
          </p:cNvSpPr>
          <p:nvPr/>
        </p:nvSpPr>
        <p:spPr bwMode="auto">
          <a:xfrm>
            <a:off x="4724400" y="4648200"/>
            <a:ext cx="914400" cy="914400"/>
          </a:xfrm>
          <a:prstGeom prst="rect">
            <a:avLst/>
          </a:prstGeom>
          <a:solidFill>
            <a:schemeClr val="bg1"/>
          </a:solidFill>
          <a:ln w="9525">
            <a:noFill/>
            <a:round/>
            <a:headEnd/>
            <a:tailEnd/>
          </a:ln>
        </p:spPr>
        <p:txBody>
          <a:bodyPr>
            <a:prstTxWarp prst="textNoShape">
              <a:avLst/>
            </a:prstTxWarp>
          </a:bodyPr>
          <a:lstStyle/>
          <a:p>
            <a:pPr eaLnBrk="0" hangingPunct="0"/>
            <a:endParaRPr lang="en-US"/>
          </a:p>
        </p:txBody>
      </p:sp>
      <p:sp>
        <p:nvSpPr>
          <p:cNvPr id="113670" name="TextBox 13"/>
          <p:cNvSpPr txBox="1">
            <a:spLocks noChangeArrowheads="1"/>
          </p:cNvSpPr>
          <p:nvPr/>
        </p:nvSpPr>
        <p:spPr bwMode="auto">
          <a:xfrm>
            <a:off x="1600200" y="2590800"/>
            <a:ext cx="3659976" cy="584776"/>
          </a:xfrm>
          <a:prstGeom prst="rect">
            <a:avLst/>
          </a:prstGeom>
          <a:noFill/>
          <a:ln w="9525">
            <a:noFill/>
            <a:miter lim="800000"/>
            <a:headEnd/>
            <a:tailEnd/>
          </a:ln>
        </p:spPr>
        <p:txBody>
          <a:bodyPr wrap="none">
            <a:prstTxWarp prst="textNoShape">
              <a:avLst/>
            </a:prstTxWarp>
            <a:spAutoFit/>
          </a:bodyPr>
          <a:lstStyle/>
          <a:p>
            <a:r>
              <a:rPr lang="en-US" sz="1600" b="1" dirty="0">
                <a:solidFill>
                  <a:srgbClr val="708F24"/>
                </a:solidFill>
              </a:rPr>
              <a:t>Limit to avoid “dangerous anthropogenic </a:t>
            </a:r>
          </a:p>
          <a:p>
            <a:r>
              <a:rPr lang="en-US" sz="1600" b="1" dirty="0">
                <a:solidFill>
                  <a:srgbClr val="708F24"/>
                </a:solidFill>
              </a:rPr>
              <a:t>Interference” with the climate system</a:t>
            </a:r>
          </a:p>
        </p:txBody>
      </p:sp>
      <p:cxnSp>
        <p:nvCxnSpPr>
          <p:cNvPr id="113671" name="Straight Arrow Connector 15"/>
          <p:cNvCxnSpPr>
            <a:cxnSpLocks noChangeShapeType="1"/>
          </p:cNvCxnSpPr>
          <p:nvPr/>
        </p:nvCxnSpPr>
        <p:spPr bwMode="auto">
          <a:xfrm rot="16200000" flipH="1">
            <a:off x="2057400" y="3429000"/>
            <a:ext cx="609600" cy="304800"/>
          </a:xfrm>
          <a:prstGeom prst="straightConnector1">
            <a:avLst/>
          </a:prstGeom>
          <a:noFill/>
          <a:ln w="38100">
            <a:solidFill>
              <a:srgbClr val="708F24"/>
            </a:solidFill>
            <a:round/>
            <a:headEnd/>
            <a:tailEnd type="arrow" w="med" len="med"/>
          </a:ln>
        </p:spPr>
      </p:cxnSp>
      <p:sp>
        <p:nvSpPr>
          <p:cNvPr id="113672" name="Text Box 5"/>
          <p:cNvSpPr txBox="1">
            <a:spLocks noChangeArrowheads="1"/>
          </p:cNvSpPr>
          <p:nvPr/>
        </p:nvSpPr>
        <p:spPr bwMode="auto">
          <a:xfrm>
            <a:off x="2819400" y="533400"/>
            <a:ext cx="2438400" cy="369888"/>
          </a:xfrm>
          <a:prstGeom prst="rect">
            <a:avLst/>
          </a:prstGeom>
          <a:noFill/>
          <a:ln w="12700">
            <a:noFill/>
            <a:miter lim="800000"/>
            <a:headEnd/>
            <a:tailEnd/>
          </a:ln>
        </p:spPr>
        <p:txBody>
          <a:bodyPr>
            <a:prstTxWarp prst="textNoShape">
              <a:avLst/>
            </a:prstTxWarp>
            <a:spAutoFit/>
          </a:bodyPr>
          <a:lstStyle/>
          <a:p>
            <a:pPr>
              <a:spcBef>
                <a:spcPct val="50000"/>
              </a:spcBef>
            </a:pPr>
            <a:r>
              <a:rPr lang="en-US" sz="1800">
                <a:solidFill>
                  <a:srgbClr val="B21524"/>
                </a:solidFill>
              </a:rPr>
              <a:t>Energy intensive</a:t>
            </a:r>
          </a:p>
        </p:txBody>
      </p:sp>
      <p:sp>
        <p:nvSpPr>
          <p:cNvPr id="113673" name="Text Box 4"/>
          <p:cNvSpPr txBox="1">
            <a:spLocks noChangeArrowheads="1"/>
          </p:cNvSpPr>
          <p:nvPr/>
        </p:nvSpPr>
        <p:spPr bwMode="auto">
          <a:xfrm>
            <a:off x="2819400" y="838200"/>
            <a:ext cx="3276600" cy="369888"/>
          </a:xfrm>
          <a:prstGeom prst="rect">
            <a:avLst/>
          </a:prstGeom>
          <a:noFill/>
          <a:ln w="12700">
            <a:noFill/>
            <a:miter lim="800000"/>
            <a:headEnd/>
            <a:tailEnd/>
          </a:ln>
        </p:spPr>
        <p:txBody>
          <a:bodyPr>
            <a:prstTxWarp prst="textNoShape">
              <a:avLst/>
            </a:prstTxWarp>
            <a:spAutoFit/>
          </a:bodyPr>
          <a:lstStyle/>
          <a:p>
            <a:pPr>
              <a:spcBef>
                <a:spcPct val="50000"/>
              </a:spcBef>
            </a:pPr>
            <a:r>
              <a:rPr lang="en-US" sz="1800">
                <a:solidFill>
                  <a:srgbClr val="008000"/>
                </a:solidFill>
              </a:rPr>
              <a:t>Balanced fuel sources</a:t>
            </a:r>
          </a:p>
        </p:txBody>
      </p:sp>
      <p:sp>
        <p:nvSpPr>
          <p:cNvPr id="113674" name="Text Box 6"/>
          <p:cNvSpPr txBox="1">
            <a:spLocks noChangeArrowheads="1"/>
          </p:cNvSpPr>
          <p:nvPr/>
        </p:nvSpPr>
        <p:spPr bwMode="auto">
          <a:xfrm>
            <a:off x="2819400" y="1066800"/>
            <a:ext cx="3200400" cy="369888"/>
          </a:xfrm>
          <a:prstGeom prst="rect">
            <a:avLst/>
          </a:prstGeom>
          <a:noFill/>
          <a:ln w="12700">
            <a:noFill/>
            <a:miter lim="800000"/>
            <a:headEnd/>
            <a:tailEnd/>
          </a:ln>
        </p:spPr>
        <p:txBody>
          <a:bodyPr>
            <a:prstTxWarp prst="textNoShape">
              <a:avLst/>
            </a:prstTxWarp>
            <a:spAutoFit/>
          </a:bodyPr>
          <a:lstStyle/>
          <a:p>
            <a:pPr>
              <a:spcBef>
                <a:spcPct val="50000"/>
              </a:spcBef>
            </a:pPr>
            <a:r>
              <a:rPr lang="en-US" sz="1800">
                <a:solidFill>
                  <a:srgbClr val="000090"/>
                </a:solidFill>
              </a:rPr>
              <a:t>More environmentally friendly</a:t>
            </a:r>
          </a:p>
        </p:txBody>
      </p:sp>
      <p:cxnSp>
        <p:nvCxnSpPr>
          <p:cNvPr id="113675" name="Straight Arrow Connector 14"/>
          <p:cNvCxnSpPr>
            <a:cxnSpLocks noChangeShapeType="1"/>
          </p:cNvCxnSpPr>
          <p:nvPr/>
        </p:nvCxnSpPr>
        <p:spPr bwMode="auto">
          <a:xfrm rot="5400000">
            <a:off x="877888" y="4533900"/>
            <a:ext cx="1293812" cy="1588"/>
          </a:xfrm>
          <a:prstGeom prst="straightConnector1">
            <a:avLst/>
          </a:prstGeom>
          <a:noFill/>
          <a:ln w="57150">
            <a:solidFill>
              <a:srgbClr val="B21524"/>
            </a:solidFill>
            <a:round/>
            <a:headEnd type="arrow" w="med" len="med"/>
            <a:tailEnd type="arrow" w="med" len="med"/>
          </a:ln>
        </p:spPr>
      </p:cxnSp>
      <p:sp>
        <p:nvSpPr>
          <p:cNvPr id="113676" name="TextBox 21"/>
          <p:cNvSpPr txBox="1">
            <a:spLocks noChangeArrowheads="1"/>
          </p:cNvSpPr>
          <p:nvPr/>
        </p:nvSpPr>
        <p:spPr bwMode="auto">
          <a:xfrm>
            <a:off x="1600200" y="4267200"/>
            <a:ext cx="1422400" cy="461963"/>
          </a:xfrm>
          <a:prstGeom prst="rect">
            <a:avLst/>
          </a:prstGeom>
          <a:noFill/>
          <a:ln w="9525">
            <a:noFill/>
            <a:miter lim="800000"/>
            <a:headEnd/>
            <a:tailEnd/>
          </a:ln>
        </p:spPr>
        <p:txBody>
          <a:bodyPr wrap="none">
            <a:prstTxWarp prst="textNoShape">
              <a:avLst/>
            </a:prstTxWarp>
            <a:spAutoFit/>
          </a:bodyPr>
          <a:lstStyle/>
          <a:p>
            <a:r>
              <a:rPr lang="en-US" b="1">
                <a:solidFill>
                  <a:srgbClr val="B21524"/>
                </a:solidFill>
              </a:rPr>
              <a:t>2</a:t>
            </a:r>
            <a:r>
              <a:rPr lang="en-US" b="1" baseline="30000">
                <a:solidFill>
                  <a:srgbClr val="B21524"/>
                </a:solidFill>
              </a:rPr>
              <a:t>o</a:t>
            </a:r>
            <a:r>
              <a:rPr lang="en-US" b="1">
                <a:solidFill>
                  <a:srgbClr val="B21524"/>
                </a:solidFill>
              </a:rPr>
              <a:t>C limit</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Rectangle 3"/>
          <p:cNvSpPr>
            <a:spLocks noChangeArrowheads="1"/>
          </p:cNvSpPr>
          <p:nvPr/>
        </p:nvSpPr>
        <p:spPr bwMode="auto">
          <a:xfrm>
            <a:off x="1289050" y="5378450"/>
            <a:ext cx="412750" cy="284163"/>
          </a:xfrm>
          <a:prstGeom prst="rect">
            <a:avLst/>
          </a:prstGeom>
          <a:solidFill>
            <a:schemeClr val="tx1"/>
          </a:solidFill>
          <a:ln w="57150">
            <a:noFill/>
            <a:miter lim="800000"/>
            <a:headEnd/>
            <a:tailEnd/>
          </a:ln>
        </p:spPr>
        <p:txBody>
          <a:bodyPr wrap="none" anchor="ctr">
            <a:prstTxWarp prst="textNoShape">
              <a:avLst/>
            </a:prstTxWarp>
          </a:bodyPr>
          <a:lstStyle/>
          <a:p>
            <a:endParaRPr lang="en-US"/>
          </a:p>
        </p:txBody>
      </p:sp>
      <p:pic>
        <p:nvPicPr>
          <p:cNvPr id="115715" name="Picture 4"/>
          <p:cNvPicPr>
            <a:picLocks noChangeArrowheads="1"/>
          </p:cNvPicPr>
          <p:nvPr/>
        </p:nvPicPr>
        <mc:AlternateContent>
          <mc:Choice xmlns:ma="http://schemas.microsoft.com/office/mac/drawingml/2008/main" Requires="ma">
            <p:blipFill>
              <a:blip r:embed="rId3"/>
              <a:srcRect/>
              <a:stretch>
                <a:fillRect/>
              </a:stretch>
            </p:blipFill>
          </mc:Choice>
          <mc:Fallback>
            <p:blipFill>
              <a:blip r:embed="rId4"/>
              <a:srcRect/>
              <a:stretch>
                <a:fillRect/>
              </a:stretch>
            </p:blipFill>
          </mc:Fallback>
        </mc:AlternateContent>
        <p:spPr bwMode="auto">
          <a:xfrm>
            <a:off x="0" y="2020888"/>
            <a:ext cx="9144000" cy="4208462"/>
          </a:xfrm>
          <a:prstGeom prst="rect">
            <a:avLst/>
          </a:prstGeom>
          <a:solidFill>
            <a:srgbClr val="FFFFFF"/>
          </a:solidFill>
          <a:ln w="57150">
            <a:solidFill>
              <a:srgbClr val="FFFF00"/>
            </a:solidFill>
            <a:miter lim="800000"/>
            <a:headEnd/>
            <a:tailEnd/>
          </a:ln>
        </p:spPr>
      </p:pic>
      <p:sp>
        <p:nvSpPr>
          <p:cNvPr id="2905093" name="Text Box 5"/>
          <p:cNvSpPr txBox="1">
            <a:spLocks noChangeArrowheads="1"/>
          </p:cNvSpPr>
          <p:nvPr/>
        </p:nvSpPr>
        <p:spPr bwMode="auto">
          <a:xfrm>
            <a:off x="650875" y="6229350"/>
            <a:ext cx="7645400" cy="304800"/>
          </a:xfrm>
          <a:prstGeom prst="rect">
            <a:avLst/>
          </a:prstGeom>
          <a:noFill/>
          <a:ln w="57150">
            <a:noFill/>
            <a:miter lim="800000"/>
            <a:headEnd/>
            <a:tailEnd/>
          </a:ln>
          <a:effectLst/>
        </p:spPr>
        <p:txBody>
          <a:bodyPr>
            <a:prstTxWarp prst="textNoShape">
              <a:avLst/>
            </a:prstTxWarp>
            <a:spAutoFit/>
          </a:bodyPr>
          <a:lstStyle/>
          <a:p>
            <a:pPr>
              <a:spcBef>
                <a:spcPct val="50000"/>
              </a:spcBef>
              <a:defRPr/>
            </a:pPr>
            <a:r>
              <a:rPr lang="en-US" sz="1400" dirty="0">
                <a:solidFill>
                  <a:srgbClr val="212189"/>
                </a:solidFill>
                <a:effectLst>
                  <a:outerShdw blurRad="38100" dist="38100" dir="2700000" algn="tl">
                    <a:srgbClr val="DDDDDD"/>
                  </a:outerShdw>
                </a:effectLst>
                <a:latin typeface="Arial" pitchFamily="-112" charset="0"/>
                <a:ea typeface="ＭＳ Ｐゴシック" pitchFamily="-112" charset="-128"/>
                <a:cs typeface="ＭＳ Ｐゴシック" pitchFamily="-112" charset="-128"/>
              </a:rPr>
              <a:t>* maximum temperature change over the 21</a:t>
            </a:r>
            <a:r>
              <a:rPr lang="en-US" sz="1400" baseline="30000" dirty="0">
                <a:solidFill>
                  <a:srgbClr val="212189"/>
                </a:solidFill>
                <a:effectLst>
                  <a:outerShdw blurRad="38100" dist="38100" dir="2700000" algn="tl">
                    <a:srgbClr val="DDDDDD"/>
                  </a:outerShdw>
                </a:effectLst>
                <a:latin typeface="Arial" pitchFamily="-112" charset="0"/>
                <a:ea typeface="ＭＳ Ｐゴシック" pitchFamily="-112" charset="-128"/>
                <a:cs typeface="ＭＳ Ｐゴシック" pitchFamily="-112" charset="-128"/>
              </a:rPr>
              <a:t>st</a:t>
            </a:r>
            <a:r>
              <a:rPr lang="en-US" sz="1400" dirty="0">
                <a:solidFill>
                  <a:srgbClr val="212189"/>
                </a:solidFill>
                <a:effectLst>
                  <a:outerShdw blurRad="38100" dist="38100" dir="2700000" algn="tl">
                    <a:srgbClr val="DDDDDD"/>
                  </a:outerShdw>
                </a:effectLst>
                <a:latin typeface="Arial" pitchFamily="-112" charset="0"/>
                <a:ea typeface="ＭＳ Ｐゴシック" pitchFamily="-112" charset="-128"/>
                <a:cs typeface="ＭＳ Ｐゴシック" pitchFamily="-112" charset="-128"/>
              </a:rPr>
              <a:t> century assuming 3</a:t>
            </a:r>
            <a:r>
              <a:rPr lang="en-US" sz="1400" baseline="30000" dirty="0">
                <a:solidFill>
                  <a:srgbClr val="212189"/>
                </a:solidFill>
                <a:latin typeface="Arial" pitchFamily="-112" charset="0"/>
                <a:ea typeface="ＭＳ Ｐゴシック" pitchFamily="-112" charset="-128"/>
                <a:cs typeface="ＭＳ Ｐゴシック" pitchFamily="-112" charset="-128"/>
              </a:rPr>
              <a:t>o</a:t>
            </a:r>
            <a:r>
              <a:rPr lang="en-US" sz="1400" dirty="0">
                <a:solidFill>
                  <a:srgbClr val="212189"/>
                </a:solidFill>
                <a:latin typeface="Arial" pitchFamily="-112" charset="0"/>
                <a:ea typeface="ＭＳ Ｐゴシック" pitchFamily="-112" charset="-128"/>
                <a:cs typeface="ＭＳ Ｐゴシック" pitchFamily="-112" charset="-128"/>
              </a:rPr>
              <a:t>C</a:t>
            </a:r>
            <a:r>
              <a:rPr lang="en-US" sz="1400" dirty="0">
                <a:solidFill>
                  <a:srgbClr val="212189"/>
                </a:solidFill>
                <a:effectLst>
                  <a:outerShdw blurRad="38100" dist="38100" dir="2700000" algn="tl">
                    <a:srgbClr val="DDDDDD"/>
                  </a:outerShdw>
                </a:effectLst>
                <a:latin typeface="Arial" pitchFamily="-112" charset="0"/>
                <a:ea typeface="ＭＳ Ｐゴシック" pitchFamily="-112" charset="-128"/>
                <a:cs typeface="ＭＳ Ｐゴシック" pitchFamily="-112" charset="-128"/>
              </a:rPr>
              <a:t> climate sensitivity</a:t>
            </a:r>
          </a:p>
        </p:txBody>
      </p:sp>
      <p:sp>
        <p:nvSpPr>
          <p:cNvPr id="115717" name="Text Box 6"/>
          <p:cNvSpPr txBox="1">
            <a:spLocks noChangeArrowheads="1"/>
          </p:cNvSpPr>
          <p:nvPr/>
        </p:nvSpPr>
        <p:spPr bwMode="auto">
          <a:xfrm>
            <a:off x="7073900" y="2020888"/>
            <a:ext cx="979488" cy="396875"/>
          </a:xfrm>
          <a:prstGeom prst="rect">
            <a:avLst/>
          </a:prstGeom>
          <a:noFill/>
          <a:ln w="57150">
            <a:noFill/>
            <a:miter lim="800000"/>
            <a:headEnd/>
            <a:tailEnd/>
          </a:ln>
        </p:spPr>
        <p:txBody>
          <a:bodyPr>
            <a:prstTxWarp prst="textNoShape">
              <a:avLst/>
            </a:prstTxWarp>
            <a:spAutoFit/>
          </a:bodyPr>
          <a:lstStyle/>
          <a:p>
            <a:pPr>
              <a:spcBef>
                <a:spcPct val="50000"/>
              </a:spcBef>
            </a:pPr>
            <a:r>
              <a:rPr lang="en-US" sz="2000">
                <a:solidFill>
                  <a:schemeClr val="bg2"/>
                </a:solidFill>
              </a:rPr>
              <a:t>2.0</a:t>
            </a:r>
            <a:r>
              <a:rPr lang="en-US" sz="2000" baseline="40000">
                <a:solidFill>
                  <a:schemeClr val="bg2"/>
                </a:solidFill>
              </a:rPr>
              <a:t>o</a:t>
            </a:r>
            <a:r>
              <a:rPr lang="en-US" sz="2000">
                <a:solidFill>
                  <a:schemeClr val="bg2"/>
                </a:solidFill>
              </a:rPr>
              <a:t>C*</a:t>
            </a:r>
            <a:endParaRPr lang="de-DE" sz="2000">
              <a:solidFill>
                <a:schemeClr val="bg2"/>
              </a:solidFill>
            </a:endParaRPr>
          </a:p>
        </p:txBody>
      </p:sp>
      <p:sp>
        <p:nvSpPr>
          <p:cNvPr id="115718" name="Text Box 7"/>
          <p:cNvSpPr txBox="1">
            <a:spLocks noChangeArrowheads="1"/>
          </p:cNvSpPr>
          <p:nvPr/>
        </p:nvSpPr>
        <p:spPr bwMode="auto">
          <a:xfrm>
            <a:off x="4473575" y="2016125"/>
            <a:ext cx="841375" cy="396875"/>
          </a:xfrm>
          <a:prstGeom prst="rect">
            <a:avLst/>
          </a:prstGeom>
          <a:noFill/>
          <a:ln w="57150">
            <a:noFill/>
            <a:miter lim="800000"/>
            <a:headEnd/>
            <a:tailEnd/>
          </a:ln>
        </p:spPr>
        <p:txBody>
          <a:bodyPr>
            <a:prstTxWarp prst="textNoShape">
              <a:avLst/>
            </a:prstTxWarp>
            <a:spAutoFit/>
          </a:bodyPr>
          <a:lstStyle/>
          <a:p>
            <a:pPr>
              <a:spcBef>
                <a:spcPct val="50000"/>
              </a:spcBef>
            </a:pPr>
            <a:r>
              <a:rPr lang="en-US" sz="2000">
                <a:solidFill>
                  <a:schemeClr val="bg2"/>
                </a:solidFill>
              </a:rPr>
              <a:t>3.0</a:t>
            </a:r>
            <a:r>
              <a:rPr lang="en-US" sz="2000" baseline="40000">
                <a:solidFill>
                  <a:schemeClr val="bg2"/>
                </a:solidFill>
              </a:rPr>
              <a:t>o</a:t>
            </a:r>
            <a:r>
              <a:rPr lang="en-US" sz="2000">
                <a:solidFill>
                  <a:schemeClr val="bg2"/>
                </a:solidFill>
              </a:rPr>
              <a:t>C</a:t>
            </a:r>
            <a:endParaRPr lang="de-DE" sz="2000">
              <a:solidFill>
                <a:schemeClr val="bg2"/>
              </a:solidFill>
            </a:endParaRPr>
          </a:p>
        </p:txBody>
      </p:sp>
      <p:sp>
        <p:nvSpPr>
          <p:cNvPr id="115719" name="Text Box 8"/>
          <p:cNvSpPr txBox="1">
            <a:spLocks noChangeArrowheads="1"/>
          </p:cNvSpPr>
          <p:nvPr/>
        </p:nvSpPr>
        <p:spPr bwMode="auto">
          <a:xfrm>
            <a:off x="2778125" y="2016125"/>
            <a:ext cx="841375" cy="396875"/>
          </a:xfrm>
          <a:prstGeom prst="rect">
            <a:avLst/>
          </a:prstGeom>
          <a:noFill/>
          <a:ln w="57150">
            <a:noFill/>
            <a:miter lim="800000"/>
            <a:headEnd/>
            <a:tailEnd/>
          </a:ln>
        </p:spPr>
        <p:txBody>
          <a:bodyPr>
            <a:prstTxWarp prst="textNoShape">
              <a:avLst/>
            </a:prstTxWarp>
            <a:spAutoFit/>
          </a:bodyPr>
          <a:lstStyle/>
          <a:p>
            <a:pPr>
              <a:spcBef>
                <a:spcPct val="50000"/>
              </a:spcBef>
            </a:pPr>
            <a:r>
              <a:rPr lang="en-US" sz="2000">
                <a:solidFill>
                  <a:schemeClr val="bg2"/>
                </a:solidFill>
              </a:rPr>
              <a:t>4.0</a:t>
            </a:r>
            <a:r>
              <a:rPr lang="en-US" sz="2000" baseline="40000">
                <a:solidFill>
                  <a:schemeClr val="bg2"/>
                </a:solidFill>
              </a:rPr>
              <a:t>o</a:t>
            </a:r>
            <a:r>
              <a:rPr lang="en-US" sz="2000">
                <a:solidFill>
                  <a:schemeClr val="bg2"/>
                </a:solidFill>
              </a:rPr>
              <a:t>C</a:t>
            </a:r>
            <a:endParaRPr lang="de-DE" sz="2000">
              <a:solidFill>
                <a:schemeClr val="bg2"/>
              </a:solidFill>
            </a:endParaRPr>
          </a:p>
        </p:txBody>
      </p:sp>
      <p:sp>
        <p:nvSpPr>
          <p:cNvPr id="115720" name="Text Box 9"/>
          <p:cNvSpPr txBox="1">
            <a:spLocks noChangeArrowheads="1"/>
          </p:cNvSpPr>
          <p:nvPr/>
        </p:nvSpPr>
        <p:spPr bwMode="auto">
          <a:xfrm>
            <a:off x="1538288" y="2016125"/>
            <a:ext cx="841375" cy="396875"/>
          </a:xfrm>
          <a:prstGeom prst="rect">
            <a:avLst/>
          </a:prstGeom>
          <a:noFill/>
          <a:ln w="57150">
            <a:noFill/>
            <a:miter lim="800000"/>
            <a:headEnd/>
            <a:tailEnd/>
          </a:ln>
        </p:spPr>
        <p:txBody>
          <a:bodyPr>
            <a:prstTxWarp prst="textNoShape">
              <a:avLst/>
            </a:prstTxWarp>
            <a:spAutoFit/>
          </a:bodyPr>
          <a:lstStyle/>
          <a:p>
            <a:pPr>
              <a:spcBef>
                <a:spcPct val="50000"/>
              </a:spcBef>
            </a:pPr>
            <a:r>
              <a:rPr lang="en-US" sz="2000">
                <a:solidFill>
                  <a:schemeClr val="bg2"/>
                </a:solidFill>
              </a:rPr>
              <a:t>4.5</a:t>
            </a:r>
            <a:r>
              <a:rPr lang="en-US" sz="2000" baseline="40000">
                <a:solidFill>
                  <a:schemeClr val="bg2"/>
                </a:solidFill>
              </a:rPr>
              <a:t>o</a:t>
            </a:r>
            <a:r>
              <a:rPr lang="en-US" sz="2000">
                <a:solidFill>
                  <a:schemeClr val="bg2"/>
                </a:solidFill>
              </a:rPr>
              <a:t>C</a:t>
            </a:r>
            <a:endParaRPr lang="de-DE" sz="2000">
              <a:solidFill>
                <a:schemeClr val="bg2"/>
              </a:solidFill>
            </a:endParaRPr>
          </a:p>
        </p:txBody>
      </p:sp>
      <p:sp>
        <p:nvSpPr>
          <p:cNvPr id="2905099" name="Rectangle 11"/>
          <p:cNvSpPr>
            <a:spLocks noGrp="1" noChangeArrowheads="1"/>
          </p:cNvSpPr>
          <p:nvPr>
            <p:ph type="title"/>
          </p:nvPr>
        </p:nvSpPr>
        <p:spPr>
          <a:xfrm>
            <a:off x="0" y="1047750"/>
            <a:ext cx="9144000" cy="895350"/>
          </a:xfrm>
        </p:spPr>
        <p:txBody>
          <a:bodyPr/>
          <a:lstStyle/>
          <a:p>
            <a:pPr algn="ctr">
              <a:defRPr/>
            </a:pPr>
            <a:r>
              <a:rPr lang="en-US" dirty="0"/>
              <a:t>Share of Carbon-Free Energy</a:t>
            </a:r>
          </a:p>
        </p:txBody>
      </p:sp>
      <p:sp>
        <p:nvSpPr>
          <p:cNvPr id="115722" name="TextBox 9"/>
          <p:cNvSpPr txBox="1">
            <a:spLocks noChangeArrowheads="1"/>
          </p:cNvSpPr>
          <p:nvPr/>
        </p:nvSpPr>
        <p:spPr bwMode="auto">
          <a:xfrm>
            <a:off x="0" y="6534150"/>
            <a:ext cx="8153400" cy="323850"/>
          </a:xfrm>
          <a:prstGeom prst="rect">
            <a:avLst/>
          </a:prstGeom>
          <a:noFill/>
          <a:ln w="9525">
            <a:noFill/>
            <a:miter lim="800000"/>
            <a:headEnd/>
            <a:tailEnd/>
          </a:ln>
        </p:spPr>
        <p:txBody>
          <a:bodyPr>
            <a:prstTxWarp prst="textNoShape">
              <a:avLst/>
            </a:prstTxWarp>
            <a:spAutoFit/>
          </a:bodyPr>
          <a:lstStyle/>
          <a:p>
            <a:pPr>
              <a:lnSpc>
                <a:spcPct val="80000"/>
              </a:lnSpc>
            </a:pPr>
            <a:r>
              <a:rPr lang="en-US" sz="1800">
                <a:solidFill>
                  <a:srgbClr val="B21524"/>
                </a:solidFill>
                <a:ea typeface="Arial" pitchFamily="34" charset="0"/>
                <a:cs typeface="Arial" pitchFamily="34" charset="0"/>
              </a:rPr>
              <a:t>Nebojš</a:t>
            </a:r>
            <a:r>
              <a:rPr lang="en-US" sz="1800">
                <a:solidFill>
                  <a:srgbClr val="B21524"/>
                </a:solidFill>
                <a:ea typeface="Times New Roman" pitchFamily="34" charset="0"/>
                <a:cs typeface="Times New Roman" pitchFamily="34" charset="0"/>
              </a:rPr>
              <a:t>a Naki</a:t>
            </a:r>
            <a:r>
              <a:rPr lang="en-US" sz="1800">
                <a:solidFill>
                  <a:srgbClr val="B21524"/>
                </a:solidFill>
                <a:ea typeface="Arial" pitchFamily="34" charset="0"/>
                <a:cs typeface="Arial" pitchFamily="34" charset="0"/>
              </a:rPr>
              <a:t>ć</a:t>
            </a:r>
            <a:r>
              <a:rPr lang="en-US" sz="1800">
                <a:solidFill>
                  <a:srgbClr val="B21524"/>
                </a:solidFill>
                <a:ea typeface="Times New Roman" pitchFamily="34" charset="0"/>
                <a:cs typeface="Times New Roman" pitchFamily="34" charset="0"/>
              </a:rPr>
              <a:t>enovi</a:t>
            </a:r>
            <a:r>
              <a:rPr lang="en-US" sz="1800">
                <a:solidFill>
                  <a:srgbClr val="B21524"/>
                </a:solidFill>
                <a:ea typeface="Arial" pitchFamily="34" charset="0"/>
                <a:cs typeface="Arial" pitchFamily="34" charset="0"/>
              </a:rPr>
              <a:t>ć</a:t>
            </a:r>
            <a:r>
              <a:rPr lang="en-US" sz="1800">
                <a:solidFill>
                  <a:srgbClr val="B21524"/>
                </a:solidFill>
                <a:ea typeface="Times New Roman" pitchFamily="34" charset="0"/>
                <a:cs typeface="Times New Roman" pitchFamily="34" charset="0"/>
              </a:rPr>
              <a:t> IIASA, Vienna</a:t>
            </a:r>
            <a:endParaRPr lang="en-US" sz="1800">
              <a:solidFill>
                <a:srgbClr val="B21524"/>
              </a:solidFill>
              <a:ea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itle 5"/>
          <p:cNvSpPr>
            <a:spLocks noGrp="1"/>
          </p:cNvSpPr>
          <p:nvPr>
            <p:ph type="title"/>
          </p:nvPr>
        </p:nvSpPr>
        <p:spPr>
          <a:xfrm>
            <a:off x="0" y="1068028"/>
            <a:ext cx="9144000" cy="712019"/>
          </a:xfrm>
        </p:spPr>
        <p:txBody>
          <a:bodyPr/>
          <a:lstStyle/>
          <a:p>
            <a:pPr algn="ctr">
              <a:defRPr/>
            </a:pPr>
            <a:r>
              <a:rPr lang="en-US" b="1" dirty="0" smtClean="0"/>
              <a:t>Summary</a:t>
            </a:r>
            <a:endParaRPr lang="en-US" b="1" dirty="0"/>
          </a:p>
        </p:txBody>
      </p:sp>
      <p:sp>
        <p:nvSpPr>
          <p:cNvPr id="7" name="Content Placeholder 6"/>
          <p:cNvSpPr>
            <a:spLocks noGrp="1"/>
          </p:cNvSpPr>
          <p:nvPr>
            <p:ph idx="1"/>
          </p:nvPr>
        </p:nvSpPr>
        <p:spPr>
          <a:xfrm>
            <a:off x="461770" y="2059085"/>
            <a:ext cx="8377430" cy="4416448"/>
          </a:xfrm>
        </p:spPr>
        <p:txBody>
          <a:bodyPr>
            <a:normAutofit/>
          </a:bodyPr>
          <a:lstStyle/>
          <a:p>
            <a:pPr>
              <a:buFont typeface="Wingdings" pitchFamily="-112" charset="2"/>
              <a:buChar char=""/>
              <a:defRPr/>
            </a:pPr>
            <a:r>
              <a:rPr lang="en-US" sz="2000" dirty="0" smtClean="0">
                <a:solidFill>
                  <a:srgbClr val="708F24"/>
                </a:solidFill>
              </a:rPr>
              <a:t>Global temperature trends of the 20C cannot be explained on the basis of natural variation alone</a:t>
            </a:r>
          </a:p>
          <a:p>
            <a:pPr>
              <a:buFont typeface="Wingdings" pitchFamily="-112" charset="2"/>
              <a:buChar char=""/>
              <a:defRPr/>
            </a:pPr>
            <a:r>
              <a:rPr lang="en-US" sz="2000" dirty="0" smtClean="0">
                <a:solidFill>
                  <a:srgbClr val="708F24"/>
                </a:solidFill>
              </a:rPr>
              <a:t>Only when the influences of greenhouse gases and sulfate aerosols are included can the trends be explained</a:t>
            </a:r>
          </a:p>
          <a:p>
            <a:pPr>
              <a:buFont typeface="Wingdings" pitchFamily="-112" charset="2"/>
              <a:buChar char=""/>
              <a:defRPr/>
            </a:pPr>
            <a:r>
              <a:rPr lang="en-US" sz="2000" dirty="0" smtClean="0">
                <a:solidFill>
                  <a:srgbClr val="708F24"/>
                </a:solidFill>
              </a:rPr>
              <a:t>Models that explain these trends, when projected into the future, indicate a 1.5-6.5</a:t>
            </a:r>
            <a:r>
              <a:rPr lang="en-US" sz="2000" baseline="30000" dirty="0" smtClean="0">
                <a:solidFill>
                  <a:srgbClr val="708F24"/>
                </a:solidFill>
              </a:rPr>
              <a:t>o</a:t>
            </a:r>
            <a:r>
              <a:rPr lang="en-US" sz="2000" dirty="0" smtClean="0">
                <a:solidFill>
                  <a:srgbClr val="708F24"/>
                </a:solidFill>
              </a:rPr>
              <a:t>C warming over the 21C</a:t>
            </a:r>
          </a:p>
          <a:p>
            <a:pPr>
              <a:buFont typeface="Wingdings" pitchFamily="-112" charset="2"/>
              <a:buChar char=""/>
              <a:defRPr/>
            </a:pPr>
            <a:r>
              <a:rPr lang="en-US" sz="2000" b="1" dirty="0" smtClean="0">
                <a:solidFill>
                  <a:srgbClr val="708F24"/>
                </a:solidFill>
              </a:rPr>
              <a:t>Farmers are now engaged in adapting to climate change</a:t>
            </a:r>
          </a:p>
          <a:p>
            <a:pPr>
              <a:buFont typeface="Wingdings" pitchFamily="-112" charset="2"/>
              <a:buChar char=""/>
              <a:defRPr/>
            </a:pPr>
            <a:r>
              <a:rPr lang="en-US" sz="2000" dirty="0" smtClean="0">
                <a:solidFill>
                  <a:srgbClr val="708F24"/>
                </a:solidFill>
              </a:rPr>
              <a:t>Substantial adverse consequences to food production, fresh-water supplies, and sustainability will occur for temperature increases above 2</a:t>
            </a:r>
            <a:r>
              <a:rPr lang="en-US" sz="2000" baseline="30000" dirty="0" smtClean="0">
                <a:solidFill>
                  <a:srgbClr val="708F24"/>
                </a:solidFill>
              </a:rPr>
              <a:t>o</a:t>
            </a:r>
            <a:r>
              <a:rPr lang="en-US" sz="2000" dirty="0" smtClean="0">
                <a:solidFill>
                  <a:srgbClr val="708F24"/>
                </a:solidFill>
              </a:rPr>
              <a:t>C</a:t>
            </a:r>
          </a:p>
          <a:p>
            <a:pPr>
              <a:buFont typeface="Wingdings" pitchFamily="-112" charset="2"/>
              <a:buChar char=""/>
              <a:defRPr/>
            </a:pPr>
            <a:r>
              <a:rPr lang="en-US" sz="2000" b="1" dirty="0" smtClean="0">
                <a:solidFill>
                  <a:srgbClr val="708F24"/>
                </a:solidFill>
              </a:rPr>
              <a:t>The major challenge to our global society is to figure out how to reduce our global dependence on carbon-emitting fuels </a:t>
            </a:r>
          </a:p>
          <a:p>
            <a:pPr>
              <a:buFont typeface="Wingdings" pitchFamily="-112" charset="2"/>
              <a:buChar char=""/>
              <a:defRPr/>
            </a:pPr>
            <a:endParaRPr lang="en-US" sz="2800"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219200" y="677333"/>
            <a:ext cx="7772400" cy="1143000"/>
          </a:xfrm>
        </p:spPr>
        <p:txBody>
          <a:bodyPr/>
          <a:lstStyle/>
          <a:p>
            <a:pPr>
              <a:defRPr/>
            </a:pPr>
            <a:r>
              <a:rPr lang="en-US" dirty="0">
                <a:latin typeface="Arial" pitchFamily="-112" charset="0"/>
              </a:rPr>
              <a:t>For More Information</a:t>
            </a:r>
            <a:endParaRPr lang="en-US" dirty="0"/>
          </a:p>
        </p:txBody>
      </p:sp>
      <p:sp>
        <p:nvSpPr>
          <p:cNvPr id="86019" name="Rectangle 3"/>
          <p:cNvSpPr>
            <a:spLocks noGrp="1" noChangeArrowheads="1"/>
          </p:cNvSpPr>
          <p:nvPr>
            <p:ph type="body" idx="1"/>
          </p:nvPr>
        </p:nvSpPr>
        <p:spPr>
          <a:xfrm>
            <a:off x="914400" y="2055345"/>
            <a:ext cx="7670800" cy="3515722"/>
          </a:xfrm>
        </p:spPr>
        <p:txBody>
          <a:bodyPr>
            <a:normAutofit/>
          </a:bodyPr>
          <a:lstStyle/>
          <a:p>
            <a:pPr>
              <a:lnSpc>
                <a:spcPct val="90000"/>
              </a:lnSpc>
              <a:buFont typeface="Wingdings" pitchFamily="-112" charset="2"/>
              <a:buChar char=""/>
              <a:defRPr/>
            </a:pPr>
            <a:r>
              <a:rPr lang="en-US" sz="2000" dirty="0" smtClean="0">
                <a:solidFill>
                  <a:srgbClr val="708F24"/>
                </a:solidFill>
                <a:latin typeface="Arial" pitchFamily="-112" charset="0"/>
              </a:rPr>
              <a:t>Contact </a:t>
            </a:r>
            <a:r>
              <a:rPr lang="en-US" sz="2000" dirty="0">
                <a:solidFill>
                  <a:srgbClr val="708F24"/>
                </a:solidFill>
                <a:latin typeface="Arial" pitchFamily="-112" charset="0"/>
              </a:rPr>
              <a:t>me directly:</a:t>
            </a:r>
          </a:p>
          <a:p>
            <a:pPr>
              <a:lnSpc>
                <a:spcPct val="90000"/>
              </a:lnSpc>
              <a:buFont typeface="Monotype Sorts" pitchFamily="-112" charset="2"/>
              <a:buNone/>
              <a:defRPr/>
            </a:pPr>
            <a:r>
              <a:rPr lang="en-US" sz="2000" dirty="0">
                <a:solidFill>
                  <a:srgbClr val="708F24"/>
                </a:solidFill>
                <a:latin typeface="Arial" pitchFamily="-112" charset="0"/>
              </a:rPr>
              <a:t>			</a:t>
            </a:r>
            <a:r>
              <a:rPr lang="en-US" sz="2000" dirty="0">
                <a:solidFill>
                  <a:srgbClr val="708F24"/>
                </a:solidFill>
                <a:latin typeface="Arial" pitchFamily="-112" charset="0"/>
                <a:hlinkClick r:id="rId3"/>
              </a:rPr>
              <a:t>gstakle@iastate.</a:t>
            </a:r>
            <a:r>
              <a:rPr lang="en-US" sz="2000" dirty="0" smtClean="0">
                <a:solidFill>
                  <a:srgbClr val="708F24"/>
                </a:solidFill>
                <a:latin typeface="Arial" pitchFamily="-112" charset="0"/>
                <a:hlinkClick r:id="rId3"/>
              </a:rPr>
              <a:t>edu</a:t>
            </a:r>
            <a:endParaRPr lang="en-US" sz="2000" dirty="0" smtClean="0">
              <a:solidFill>
                <a:srgbClr val="708F24"/>
              </a:solidFill>
              <a:latin typeface="Arial" pitchFamily="-112" charset="0"/>
            </a:endParaRPr>
          </a:p>
          <a:p>
            <a:pPr>
              <a:lnSpc>
                <a:spcPct val="90000"/>
              </a:lnSpc>
              <a:buFont typeface="Wingdings" pitchFamily="-112" charset="2"/>
              <a:buChar char=""/>
              <a:defRPr/>
            </a:pPr>
            <a:r>
              <a:rPr lang="en-US" sz="2000" dirty="0" smtClean="0">
                <a:solidFill>
                  <a:srgbClr val="708F24"/>
                </a:solidFill>
                <a:latin typeface="Arial" pitchFamily="-112" charset="0"/>
              </a:rPr>
              <a:t>Climate Science Program website:</a:t>
            </a:r>
          </a:p>
          <a:p>
            <a:pPr>
              <a:lnSpc>
                <a:spcPct val="90000"/>
              </a:lnSpc>
              <a:defRPr/>
            </a:pPr>
            <a:r>
              <a:rPr lang="en-US" sz="2000" dirty="0" smtClean="0">
                <a:solidFill>
                  <a:srgbClr val="708F24"/>
                </a:solidFill>
                <a:latin typeface="Arial" pitchFamily="-112" charset="0"/>
              </a:rPr>
              <a:t>			</a:t>
            </a:r>
            <a:r>
              <a:rPr lang="en-US" sz="2000" dirty="0" smtClean="0">
                <a:solidFill>
                  <a:srgbClr val="708F24"/>
                </a:solidFill>
                <a:latin typeface="Arial" pitchFamily="-112" charset="0"/>
                <a:hlinkClick r:id="rId4"/>
              </a:rPr>
              <a:t>http://climate.engineering.iastate.edu/</a:t>
            </a:r>
            <a:endParaRPr lang="en-US" sz="2000" dirty="0" smtClean="0">
              <a:solidFill>
                <a:srgbClr val="708F24"/>
              </a:solidFill>
              <a:latin typeface="Arial" pitchFamily="-112" charset="0"/>
            </a:endParaRPr>
          </a:p>
          <a:p>
            <a:pPr>
              <a:lnSpc>
                <a:spcPct val="90000"/>
              </a:lnSpc>
              <a:buFont typeface="Wingdings" pitchFamily="-112" charset="2"/>
              <a:buChar char=""/>
              <a:defRPr/>
            </a:pPr>
            <a:r>
              <a:rPr lang="en-US" sz="2000" dirty="0" smtClean="0">
                <a:solidFill>
                  <a:srgbClr val="708F24"/>
                </a:solidFill>
                <a:latin typeface="Arial" pitchFamily="-112" charset="0"/>
              </a:rPr>
              <a:t>Current </a:t>
            </a:r>
            <a:r>
              <a:rPr lang="en-US" sz="2000" dirty="0">
                <a:solidFill>
                  <a:srgbClr val="708F24"/>
                </a:solidFill>
                <a:latin typeface="Arial" pitchFamily="-112" charset="0"/>
              </a:rPr>
              <a:t>research on regional climate and climate change</a:t>
            </a:r>
            <a:r>
              <a:rPr lang="en-US" sz="2000" dirty="0" smtClean="0">
                <a:solidFill>
                  <a:srgbClr val="708F24"/>
                </a:solidFill>
                <a:latin typeface="Arial" pitchFamily="-112" charset="0"/>
              </a:rPr>
              <a:t> at </a:t>
            </a:r>
            <a:r>
              <a:rPr lang="en-US" sz="2000" dirty="0">
                <a:solidFill>
                  <a:srgbClr val="708F24"/>
                </a:solidFill>
                <a:latin typeface="Arial" pitchFamily="-112" charset="0"/>
              </a:rPr>
              <a:t>the</a:t>
            </a:r>
            <a:r>
              <a:rPr lang="en-US" sz="2000" dirty="0" smtClean="0">
                <a:solidFill>
                  <a:srgbClr val="708F24"/>
                </a:solidFill>
                <a:latin typeface="Arial" pitchFamily="-112" charset="0"/>
              </a:rPr>
              <a:t> ISU Regional </a:t>
            </a:r>
            <a:r>
              <a:rPr lang="en-US" sz="2000" dirty="0">
                <a:solidFill>
                  <a:srgbClr val="708F24"/>
                </a:solidFill>
                <a:latin typeface="Arial" pitchFamily="-112" charset="0"/>
              </a:rPr>
              <a:t>Climate Modeling </a:t>
            </a:r>
            <a:r>
              <a:rPr lang="en-US" sz="2000" dirty="0" smtClean="0">
                <a:solidFill>
                  <a:srgbClr val="708F24"/>
                </a:solidFill>
                <a:latin typeface="Arial" pitchFamily="-112" charset="0"/>
              </a:rPr>
              <a:t>Laboratory:</a:t>
            </a:r>
          </a:p>
          <a:p>
            <a:pPr>
              <a:lnSpc>
                <a:spcPct val="90000"/>
              </a:lnSpc>
              <a:buFont typeface="Monotype Sorts" pitchFamily="-112" charset="2"/>
              <a:buNone/>
              <a:defRPr/>
            </a:pPr>
            <a:r>
              <a:rPr lang="en-US" sz="2000" dirty="0">
                <a:solidFill>
                  <a:srgbClr val="708F24"/>
                </a:solidFill>
                <a:latin typeface="Arial" pitchFamily="-112" charset="0"/>
              </a:rPr>
              <a:t>	 		</a:t>
            </a:r>
            <a:r>
              <a:rPr lang="en-US" sz="2000" dirty="0">
                <a:solidFill>
                  <a:srgbClr val="708F24"/>
                </a:solidFill>
                <a:hlinkClick r:id="rId5"/>
              </a:rPr>
              <a:t>http://rcmlab.agron.iastate.edu</a:t>
            </a:r>
            <a:r>
              <a:rPr lang="en-US" sz="2000" dirty="0" smtClean="0">
                <a:solidFill>
                  <a:srgbClr val="708F24"/>
                </a:solidFill>
                <a:hlinkClick r:id="rId5"/>
              </a:rPr>
              <a:t>/</a:t>
            </a:r>
            <a:endParaRPr lang="en-US" sz="2000" dirty="0" smtClean="0">
              <a:solidFill>
                <a:srgbClr val="708F24"/>
              </a:solidFill>
              <a:latin typeface="Arial" pitchFamily="-112" charset="0"/>
            </a:endParaRPr>
          </a:p>
          <a:p>
            <a:pPr>
              <a:lnSpc>
                <a:spcPct val="90000"/>
              </a:lnSpc>
              <a:buFont typeface="Wingdings" pitchFamily="-112" charset="2"/>
              <a:buChar char=""/>
              <a:defRPr/>
            </a:pPr>
            <a:r>
              <a:rPr lang="en-US" sz="2000" dirty="0">
                <a:solidFill>
                  <a:srgbClr val="708F24"/>
                </a:solidFill>
                <a:latin typeface="Arial" pitchFamily="-112" charset="0"/>
              </a:rPr>
              <a:t>North American Regional Climate Change Assessment </a:t>
            </a:r>
            <a:r>
              <a:rPr lang="en-US" sz="2000" dirty="0" smtClean="0">
                <a:solidFill>
                  <a:srgbClr val="708F24"/>
                </a:solidFill>
                <a:latin typeface="Arial" pitchFamily="-112" charset="0"/>
              </a:rPr>
              <a:t>Program:</a:t>
            </a:r>
          </a:p>
          <a:p>
            <a:pPr>
              <a:lnSpc>
                <a:spcPct val="90000"/>
              </a:lnSpc>
              <a:buFont typeface="Monotype Sorts" pitchFamily="-112" charset="2"/>
              <a:buNone/>
              <a:defRPr/>
            </a:pPr>
            <a:r>
              <a:rPr lang="en-US" sz="2000" dirty="0">
                <a:solidFill>
                  <a:srgbClr val="708F24"/>
                </a:solidFill>
                <a:latin typeface="Arial" pitchFamily="-112" charset="0"/>
              </a:rPr>
              <a:t>			</a:t>
            </a:r>
            <a:r>
              <a:rPr lang="en-US" sz="2000" dirty="0">
                <a:solidFill>
                  <a:srgbClr val="708F24"/>
                </a:solidFill>
                <a:hlinkClick r:id="rId6"/>
              </a:rPr>
              <a:t>http://www.narccap.ucar.edu</a:t>
            </a:r>
            <a:r>
              <a:rPr lang="en-US" sz="2000" dirty="0" smtClean="0">
                <a:solidFill>
                  <a:srgbClr val="708F24"/>
                </a:solidFill>
                <a:hlinkClick r:id="rId6"/>
              </a:rPr>
              <a:t>/</a:t>
            </a:r>
            <a:endParaRPr lang="en-US" sz="2000" dirty="0" smtClean="0">
              <a:solidFill>
                <a:srgbClr val="708F24"/>
              </a:solidFill>
            </a:endParaRPr>
          </a:p>
          <a:p>
            <a:pPr>
              <a:lnSpc>
                <a:spcPct val="90000"/>
              </a:lnSpc>
              <a:buFont typeface="Monotype Sorts" pitchFamily="-112" charset="2"/>
              <a:buNone/>
              <a:defRPr/>
            </a:pPr>
            <a:endParaRPr lang="en-US" sz="2000" dirty="0" smtClean="0">
              <a:solidFill>
                <a:srgbClr val="708F24"/>
              </a:solidFill>
            </a:endParaRPr>
          </a:p>
          <a:p>
            <a:pPr>
              <a:lnSpc>
                <a:spcPct val="90000"/>
              </a:lnSpc>
              <a:buFont typeface="Monotype Sorts" pitchFamily="-112" charset="2"/>
              <a:buNone/>
              <a:defRPr/>
            </a:pPr>
            <a:endParaRPr lang="en-US" sz="2000" dirty="0" smtClean="0">
              <a:solidFill>
                <a:srgbClr val="708F24"/>
              </a:solidFill>
            </a:endParaRPr>
          </a:p>
          <a:p>
            <a:pPr>
              <a:lnSpc>
                <a:spcPct val="90000"/>
              </a:lnSpc>
              <a:buFont typeface="Monotype Sorts" pitchFamily="-112" charset="2"/>
              <a:buNone/>
              <a:defRPr/>
            </a:pPr>
            <a:endParaRPr lang="en-US" sz="1600" dirty="0" smtClean="0">
              <a:latin typeface="Arial" pitchFamily="-112" charset="0"/>
            </a:endParaRPr>
          </a:p>
          <a:p>
            <a:pPr>
              <a:lnSpc>
                <a:spcPct val="90000"/>
              </a:lnSpc>
              <a:buFont typeface="Monotype Sorts" pitchFamily="-112" charset="2"/>
              <a:buNone/>
              <a:defRPr/>
            </a:pPr>
            <a:endParaRPr lang="en-US" sz="1600" dirty="0">
              <a:latin typeface="Arial" pitchFamily="-112" charset="0"/>
            </a:endParaRPr>
          </a:p>
        </p:txBody>
      </p:sp>
      <p:sp>
        <p:nvSpPr>
          <p:cNvPr id="97284" name="Text Box 4"/>
          <p:cNvSpPr txBox="1">
            <a:spLocks noChangeArrowheads="1"/>
          </p:cNvSpPr>
          <p:nvPr/>
        </p:nvSpPr>
        <p:spPr bwMode="auto">
          <a:xfrm>
            <a:off x="0" y="6488668"/>
            <a:ext cx="5105400" cy="369332"/>
          </a:xfrm>
          <a:prstGeom prst="rect">
            <a:avLst/>
          </a:prstGeom>
          <a:noFill/>
          <a:ln w="12700">
            <a:noFill/>
            <a:miter lim="800000"/>
            <a:headEnd/>
            <a:tailEnd/>
          </a:ln>
        </p:spPr>
        <p:txBody>
          <a:bodyPr>
            <a:prstTxWarp prst="textNoShape">
              <a:avLst/>
            </a:prstTxWarp>
            <a:spAutoFit/>
          </a:bodyPr>
          <a:lstStyle/>
          <a:p>
            <a:pPr>
              <a:spcBef>
                <a:spcPct val="50000"/>
              </a:spcBef>
            </a:pPr>
            <a:r>
              <a:rPr lang="en-US" dirty="0">
                <a:solidFill>
                  <a:srgbClr val="708F24"/>
                </a:solidFill>
              </a:rPr>
              <a:t>Or just Google </a:t>
            </a:r>
            <a:r>
              <a:rPr lang="en-US" sz="1800" dirty="0">
                <a:solidFill>
                  <a:srgbClr val="708F24"/>
                </a:solidFill>
                <a:latin typeface="Engravers MT" pitchFamily="29" charset="0"/>
              </a:rPr>
              <a:t>Eugene Takle</a:t>
            </a:r>
            <a:endParaRPr lang="en-US" dirty="0">
              <a:solidFill>
                <a:srgbClr val="708F24"/>
              </a:solidFill>
            </a:endParaRPr>
          </a:p>
        </p:txBody>
      </p:sp>
      <p:sp>
        <p:nvSpPr>
          <p:cNvPr id="5" name="TextBox 4"/>
          <p:cNvSpPr txBox="1"/>
          <p:nvPr/>
        </p:nvSpPr>
        <p:spPr>
          <a:xfrm>
            <a:off x="406400" y="5571067"/>
            <a:ext cx="8178800" cy="646331"/>
          </a:xfrm>
          <a:prstGeom prst="rect">
            <a:avLst/>
          </a:prstGeom>
          <a:noFill/>
        </p:spPr>
        <p:txBody>
          <a:bodyPr wrap="square" rtlCol="0">
            <a:spAutoFit/>
          </a:bodyPr>
          <a:lstStyle/>
          <a:p>
            <a:pPr algn="ctr"/>
            <a:r>
              <a:rPr lang="en-US" dirty="0" smtClean="0">
                <a:solidFill>
                  <a:srgbClr val="FF0000"/>
                </a:solidFill>
              </a:rPr>
              <a:t>Iowa precipitation analysis and simulation is a collaborative project under funding from the Iowa Flood Center (</a:t>
            </a:r>
            <a:r>
              <a:rPr lang="en-US" dirty="0" smtClean="0">
                <a:solidFill>
                  <a:srgbClr val="0000FF"/>
                </a:solidFill>
              </a:rPr>
              <a:t>http://</a:t>
            </a:r>
            <a:r>
              <a:rPr lang="en-US" dirty="0" err="1" smtClean="0">
                <a:solidFill>
                  <a:srgbClr val="0000FF"/>
                </a:solidFill>
              </a:rPr>
              <a:t>www.iowafloodcenter.org</a:t>
            </a:r>
            <a:r>
              <a:rPr lang="en-US" dirty="0" smtClean="0">
                <a:solidFill>
                  <a:srgbClr val="0000FF"/>
                </a:solidFill>
              </a:rPr>
              <a:t>/</a:t>
            </a:r>
            <a:r>
              <a:rPr lang="en-US" dirty="0" smtClean="0">
                <a:solidFill>
                  <a:srgbClr val="FF0000"/>
                </a:solidFill>
              </a:rPr>
              <a:t>)</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54667" y="1157812"/>
            <a:ext cx="6938432" cy="570018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1386</TotalTime>
  <Words>3023</Words>
  <Application>Microsoft Macintosh PowerPoint</Application>
  <PresentationFormat>On-screen Show (4:3)</PresentationFormat>
  <Paragraphs>400</Paragraphs>
  <Slides>87</Slides>
  <Notes>28</Notes>
  <HiddenSlides>0</HiddenSlides>
  <MMClips>0</MMClips>
  <ScaleCrop>false</ScaleCrop>
  <HeadingPairs>
    <vt:vector size="8" baseType="variant">
      <vt:variant>
        <vt:lpstr>Design Template</vt:lpstr>
      </vt:variant>
      <vt:variant>
        <vt:i4>1</vt:i4>
      </vt:variant>
      <vt:variant>
        <vt:lpstr>Links</vt:lpstr>
      </vt:variant>
      <vt:variant>
        <vt:i4>10</vt:i4>
      </vt:variant>
      <vt:variant>
        <vt:lpstr>Embedded OLE Servers</vt:lpstr>
      </vt:variant>
      <vt:variant>
        <vt:i4>1</vt:i4>
      </vt:variant>
      <vt:variant>
        <vt:lpstr>Slide Titles</vt:lpstr>
      </vt:variant>
      <vt:variant>
        <vt:i4>87</vt:i4>
      </vt:variant>
    </vt:vector>
  </HeadingPairs>
  <TitlesOfParts>
    <vt:vector size="99" baseType="lpstr">
      <vt:lpstr>Office Theme</vt:lpstr>
      <vt:lpstr>???</vt:lpstr>
      <vt:lpstr>???</vt:lpstr>
      <vt:lpstr>???</vt:lpstr>
      <vt:lpstr>???</vt:lpstr>
      <vt:lpstr>???</vt:lpstr>
      <vt:lpstr>???</vt:lpstr>
      <vt:lpstr>???</vt:lpstr>
      <vt:lpstr>???</vt:lpstr>
      <vt:lpstr>???</vt:lpstr>
      <vt:lpstr>???</vt:lpstr>
      <vt:lpstr>Bitmap Image</vt:lpstr>
      <vt:lpstr>Slide 1</vt:lpstr>
      <vt:lpstr>Will Climate Change Impact the Sustainability of Iowa Farms? </vt:lpstr>
      <vt:lpstr>Outline</vt:lpstr>
      <vt:lpstr> Climate change is one of the most important issues facing humanity </vt:lpstr>
      <vt:lpstr>Slide 5</vt:lpstr>
      <vt:lpstr>Slide 6</vt:lpstr>
      <vt:lpstr>Temperature Changes are Not  Uniform Around the Globe</vt:lpstr>
      <vt:lpstr>Slide 8</vt:lpstr>
      <vt:lpstr>Slide 9</vt:lpstr>
      <vt:lpstr>Conditions today are unusual in the context of the last 2,000 years …</vt:lpstr>
      <vt:lpstr>Why does the Earth warm? 1. Natural causes</vt:lpstr>
      <vt:lpstr>Why does the Earth warm? 2. Human causes</vt:lpstr>
      <vt:lpstr>Natural factors affect climate</vt:lpstr>
      <vt:lpstr>Slide 14</vt:lpstr>
      <vt:lpstr>Slide 15</vt:lpstr>
      <vt:lpstr>Slide 16</vt:lpstr>
      <vt:lpstr>Slide 17</vt:lpstr>
      <vt:lpstr>Slide 18</vt:lpstr>
      <vt:lpstr>Slide 19</vt:lpstr>
      <vt:lpstr>Slide 20</vt:lpstr>
      <vt:lpstr>We have Moved Outside the Range of Historical Variation</vt:lpstr>
      <vt:lpstr>Slide 22</vt:lpstr>
      <vt:lpstr>Slide 23</vt:lpstr>
      <vt:lpstr>Slide 24</vt:lpstr>
      <vt:lpstr>Slide 25</vt:lpstr>
      <vt:lpstr>Slide 26</vt:lpstr>
      <vt:lpstr>Slide 27</vt:lpstr>
      <vt:lpstr>Slide 28</vt:lpstr>
      <vt:lpstr>Projected Change in Precipitation: 2081-2099 </vt:lpstr>
      <vt:lpstr>Slide 30</vt:lpstr>
      <vt:lpstr>Slide 31</vt:lpstr>
      <vt:lpstr>Extreme weather events become more common</vt:lpstr>
      <vt:lpstr>Slide 33</vt:lpstr>
      <vt:lpstr>Slide 34</vt:lpstr>
      <vt:lpstr>But Abstract Concepts of Global Changes and Models Projecting Future Conditions Do Not Inspire Urgency and Action</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Why Small Increases in Rainfall Produce Much More Flooding</vt:lpstr>
      <vt:lpstr>Slide 73</vt:lpstr>
      <vt:lpstr>Slide 74</vt:lpstr>
      <vt:lpstr>Iowa agricultural producers already are spending money to adapt to climate change:</vt:lpstr>
      <vt:lpstr>Other Agricultural Impacts:</vt:lpstr>
      <vt:lpstr>Slide 77</vt:lpstr>
      <vt:lpstr>Slide 78</vt:lpstr>
      <vt:lpstr>Do you believe that the climate of Iowa has changed in ways that affect agriculture?  If so, then what is the next logical question?</vt:lpstr>
      <vt:lpstr>Slide 80</vt:lpstr>
      <vt:lpstr>Slide 81</vt:lpstr>
      <vt:lpstr>Slide 82</vt:lpstr>
      <vt:lpstr>Slide 83</vt:lpstr>
      <vt:lpstr>Slide 84</vt:lpstr>
      <vt:lpstr>Share of Carbon-Free Energy</vt:lpstr>
      <vt:lpstr>Summary</vt:lpstr>
      <vt:lpstr>For More Information</vt:lpstr>
    </vt:vector>
  </TitlesOfParts>
  <Company>Iowa State University - ECM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ECM Staff</dc:creator>
  <cp:lastModifiedBy>Gene Takle</cp:lastModifiedBy>
  <cp:revision>61</cp:revision>
  <dcterms:created xsi:type="dcterms:W3CDTF">2011-02-06T22:34:09Z</dcterms:created>
  <dcterms:modified xsi:type="dcterms:W3CDTF">2011-02-06T22:40:31Z</dcterms:modified>
</cp:coreProperties>
</file>