
<file path=[Content_Types].xml><?xml version="1.0" encoding="utf-8"?>
<Types xmlns="http://schemas.openxmlformats.org/package/2006/content-types">
  <Default Extension="xml" ContentType="application/xml"/>
  <Default Extension="doc" ContentType="application/msword"/>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3"/>
  </p:notesMasterIdLst>
  <p:sldIdLst>
    <p:sldId id="383" r:id="rId2"/>
    <p:sldId id="256" r:id="rId3"/>
    <p:sldId id="384" r:id="rId4"/>
    <p:sldId id="413" r:id="rId5"/>
    <p:sldId id="452" r:id="rId6"/>
    <p:sldId id="381" r:id="rId7"/>
    <p:sldId id="382" r:id="rId8"/>
    <p:sldId id="454" r:id="rId9"/>
    <p:sldId id="455" r:id="rId10"/>
    <p:sldId id="456" r:id="rId11"/>
    <p:sldId id="453" r:id="rId12"/>
    <p:sldId id="459" r:id="rId13"/>
    <p:sldId id="457" r:id="rId14"/>
    <p:sldId id="451" r:id="rId15"/>
    <p:sldId id="504" r:id="rId16"/>
    <p:sldId id="498" r:id="rId17"/>
    <p:sldId id="499" r:id="rId18"/>
    <p:sldId id="500" r:id="rId19"/>
    <p:sldId id="501" r:id="rId20"/>
    <p:sldId id="502" r:id="rId21"/>
    <p:sldId id="503" r:id="rId22"/>
    <p:sldId id="493" r:id="rId23"/>
    <p:sldId id="495" r:id="rId24"/>
    <p:sldId id="494" r:id="rId25"/>
    <p:sldId id="458" r:id="rId26"/>
    <p:sldId id="326" r:id="rId27"/>
    <p:sldId id="409" r:id="rId28"/>
    <p:sldId id="461" r:id="rId29"/>
    <p:sldId id="463" r:id="rId30"/>
    <p:sldId id="327" r:id="rId31"/>
    <p:sldId id="315" r:id="rId32"/>
    <p:sldId id="460" r:id="rId33"/>
    <p:sldId id="390" r:id="rId34"/>
    <p:sldId id="442" r:id="rId35"/>
    <p:sldId id="318" r:id="rId36"/>
    <p:sldId id="431" r:id="rId37"/>
    <p:sldId id="432" r:id="rId38"/>
    <p:sldId id="391" r:id="rId39"/>
    <p:sldId id="392" r:id="rId40"/>
    <p:sldId id="393" r:id="rId41"/>
    <p:sldId id="464" r:id="rId42"/>
    <p:sldId id="465" r:id="rId43"/>
    <p:sldId id="466" r:id="rId44"/>
    <p:sldId id="467" r:id="rId45"/>
    <p:sldId id="468" r:id="rId46"/>
    <p:sldId id="469" r:id="rId47"/>
    <p:sldId id="470" r:id="rId48"/>
    <p:sldId id="471" r:id="rId49"/>
    <p:sldId id="511" r:id="rId50"/>
    <p:sldId id="512" r:id="rId51"/>
    <p:sldId id="508" r:id="rId52"/>
    <p:sldId id="351" r:id="rId53"/>
    <p:sldId id="472" r:id="rId54"/>
    <p:sldId id="473" r:id="rId55"/>
    <p:sldId id="474" r:id="rId56"/>
    <p:sldId id="475" r:id="rId57"/>
    <p:sldId id="476" r:id="rId58"/>
    <p:sldId id="477" r:id="rId59"/>
    <p:sldId id="478" r:id="rId60"/>
    <p:sldId id="479" r:id="rId61"/>
    <p:sldId id="480" r:id="rId62"/>
    <p:sldId id="481" r:id="rId63"/>
    <p:sldId id="482" r:id="rId64"/>
    <p:sldId id="483" r:id="rId65"/>
    <p:sldId id="484" r:id="rId66"/>
    <p:sldId id="485" r:id="rId67"/>
    <p:sldId id="486" r:id="rId68"/>
    <p:sldId id="487" r:id="rId69"/>
    <p:sldId id="488" r:id="rId70"/>
    <p:sldId id="489" r:id="rId71"/>
    <p:sldId id="505" r:id="rId72"/>
    <p:sldId id="506" r:id="rId73"/>
    <p:sldId id="516" r:id="rId74"/>
    <p:sldId id="517" r:id="rId75"/>
    <p:sldId id="518" r:id="rId76"/>
    <p:sldId id="519" r:id="rId77"/>
    <p:sldId id="520" r:id="rId78"/>
    <p:sldId id="507" r:id="rId79"/>
    <p:sldId id="513" r:id="rId80"/>
    <p:sldId id="510" r:id="rId81"/>
    <p:sldId id="492" r:id="rId8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3400"/>
    <a:srgbClr val="3C4DE1"/>
    <a:srgbClr val="4457FF"/>
    <a:srgbClr val="0067AC"/>
    <a:srgbClr val="708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7" autoAdjust="0"/>
    <p:restoredTop sz="94660"/>
  </p:normalViewPr>
  <p:slideViewPr>
    <p:cSldViewPr snapToGrid="0" snapToObjects="1" showGuides="1">
      <p:cViewPr>
        <p:scale>
          <a:sx n="75" d="100"/>
          <a:sy n="75" d="100"/>
        </p:scale>
        <p:origin x="-2088" y="-264"/>
      </p:cViewPr>
      <p:guideLst>
        <p:guide orient="horz" pos="2160"/>
        <p:guide pos="2880"/>
      </p:guideLst>
    </p:cSldViewPr>
  </p:slideViewPr>
  <p:notesTextViewPr>
    <p:cViewPr>
      <p:scale>
        <a:sx n="75" d="100"/>
        <a:sy n="75" d="100"/>
      </p:scale>
      <p:origin x="0" y="0"/>
    </p:cViewPr>
  </p:notesTextViewPr>
  <p:sorterViewPr>
    <p:cViewPr>
      <p:scale>
        <a:sx n="66" d="100"/>
        <a:sy n="66" d="100"/>
      </p:scale>
      <p:origin x="0" y="5104"/>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notesMaster" Target="notesMasters/notesMaster1.xml"/><Relationship Id="rId84" Type="http://schemas.openxmlformats.org/officeDocument/2006/relationships/printerSettings" Target="printerSettings/printerSettings1.bin"/><Relationship Id="rId85" Type="http://schemas.openxmlformats.org/officeDocument/2006/relationships/presProps" Target="presProps.xml"/><Relationship Id="rId86" Type="http://schemas.openxmlformats.org/officeDocument/2006/relationships/viewProps" Target="viewProps.xml"/><Relationship Id="rId87" Type="http://schemas.openxmlformats.org/officeDocument/2006/relationships/theme" Target="theme/theme1.xml"/><Relationship Id="rId8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H:\Internship%20Data\Des%20Moines\Des%20Moines%20Data%20Sort%2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Internship%20Data\Cedar%20Rapids\Cedar%20Rapids%20Data%20Sort%20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Internship%20Data\Mason%20City\Mason%20City%20Data%20Sort%20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genetakle:Documents:Microsoft%20User%20Data:Saved%20Attachments:dsm-est-01.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genetakle:Documents:Microsoft%20User%20Data:Saved%20Attachments:dsm-est-01.xls" TargetMode="External"/><Relationship Id="rId2"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genetakle:Takle%20Files:Research:Projects:Climate%20Science:2010:Iowa%20climate%20data:Daily:AnnMoreThan1p25.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genetakle:Takle%20Files:Research:Projects:Climate%20Science:2010:Iowa%20climate%20data:Daily:AnnMoreThan1p2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rendline>
            <c:name>Trendline</c:name>
            <c:trendlineType val="linear"/>
            <c:dispRSqr val="0"/>
            <c:dispEq val="0"/>
          </c:trendline>
          <c:cat>
            <c:numRef>
              <c:f>'458694951886dat'!$H$282:$H$319</c:f>
              <c:numCache>
                <c:formatCode>General</c:formatCode>
                <c:ptCount val="38"/>
                <c:pt idx="0">
                  <c:v>1973.0</c:v>
                </c:pt>
                <c:pt idx="1">
                  <c:v>1974.0</c:v>
                </c:pt>
                <c:pt idx="2">
                  <c:v>1975.0</c:v>
                </c:pt>
                <c:pt idx="3">
                  <c:v>1976.0</c:v>
                </c:pt>
                <c:pt idx="4">
                  <c:v>1977.0</c:v>
                </c:pt>
                <c:pt idx="5">
                  <c:v>1978.0</c:v>
                </c:pt>
                <c:pt idx="6">
                  <c:v>1979.0</c:v>
                </c:pt>
                <c:pt idx="7">
                  <c:v>1980.0</c:v>
                </c:pt>
                <c:pt idx="8">
                  <c:v>1981.0</c:v>
                </c:pt>
                <c:pt idx="9">
                  <c:v>1982.0</c:v>
                </c:pt>
                <c:pt idx="10">
                  <c:v>1983.0</c:v>
                </c:pt>
                <c:pt idx="11">
                  <c:v>1984.0</c:v>
                </c:pt>
                <c:pt idx="12">
                  <c:v>1985.0</c:v>
                </c:pt>
                <c:pt idx="13">
                  <c:v>1986.0</c:v>
                </c:pt>
                <c:pt idx="14">
                  <c:v>1987.0</c:v>
                </c:pt>
                <c:pt idx="15">
                  <c:v>1988.0</c:v>
                </c:pt>
                <c:pt idx="16">
                  <c:v>1989.0</c:v>
                </c:pt>
                <c:pt idx="17">
                  <c:v>1990.0</c:v>
                </c:pt>
                <c:pt idx="18">
                  <c:v>1991.0</c:v>
                </c:pt>
                <c:pt idx="19">
                  <c:v>1992.0</c:v>
                </c:pt>
                <c:pt idx="20">
                  <c:v>1993.0</c:v>
                </c:pt>
                <c:pt idx="21">
                  <c:v>1994.0</c:v>
                </c:pt>
                <c:pt idx="22">
                  <c:v>1995.0</c:v>
                </c:pt>
                <c:pt idx="23">
                  <c:v>1996.0</c:v>
                </c:pt>
                <c:pt idx="24">
                  <c:v>1997.0</c:v>
                </c:pt>
                <c:pt idx="25">
                  <c:v>1998.0</c:v>
                </c:pt>
                <c:pt idx="26">
                  <c:v>1999.0</c:v>
                </c:pt>
                <c:pt idx="27">
                  <c:v>2000.0</c:v>
                </c:pt>
                <c:pt idx="28">
                  <c:v>2001.0</c:v>
                </c:pt>
                <c:pt idx="29">
                  <c:v>2002.0</c:v>
                </c:pt>
                <c:pt idx="30">
                  <c:v>2003.0</c:v>
                </c:pt>
                <c:pt idx="31">
                  <c:v>2004.0</c:v>
                </c:pt>
                <c:pt idx="32">
                  <c:v>2005.0</c:v>
                </c:pt>
                <c:pt idx="33">
                  <c:v>2006.0</c:v>
                </c:pt>
                <c:pt idx="34">
                  <c:v>2007.0</c:v>
                </c:pt>
                <c:pt idx="35">
                  <c:v>2008.0</c:v>
                </c:pt>
                <c:pt idx="36">
                  <c:v>2009.0</c:v>
                </c:pt>
                <c:pt idx="37">
                  <c:v>2010.0</c:v>
                </c:pt>
              </c:numCache>
            </c:numRef>
          </c:cat>
          <c:val>
            <c:numRef>
              <c:f>'458694951886dat'!$I$282:$I$319</c:f>
              <c:numCache>
                <c:formatCode>General</c:formatCode>
                <c:ptCount val="38"/>
                <c:pt idx="0">
                  <c:v>0.498584</c:v>
                </c:pt>
                <c:pt idx="1">
                  <c:v>0.522345</c:v>
                </c:pt>
                <c:pt idx="2">
                  <c:v>0.49654</c:v>
                </c:pt>
                <c:pt idx="3">
                  <c:v>0.463809</c:v>
                </c:pt>
                <c:pt idx="4">
                  <c:v>0.567126</c:v>
                </c:pt>
                <c:pt idx="5">
                  <c:v>0.521066</c:v>
                </c:pt>
                <c:pt idx="6">
                  <c:v>0.593454</c:v>
                </c:pt>
                <c:pt idx="7">
                  <c:v>0.50808</c:v>
                </c:pt>
                <c:pt idx="8">
                  <c:v>0.570286</c:v>
                </c:pt>
                <c:pt idx="9">
                  <c:v>0.560989</c:v>
                </c:pt>
                <c:pt idx="10">
                  <c:v>0.422553</c:v>
                </c:pt>
                <c:pt idx="11">
                  <c:v>0.462245</c:v>
                </c:pt>
                <c:pt idx="12">
                  <c:v>0.541912</c:v>
                </c:pt>
                <c:pt idx="13">
                  <c:v>0.522571</c:v>
                </c:pt>
                <c:pt idx="14">
                  <c:v>0.522761</c:v>
                </c:pt>
                <c:pt idx="15">
                  <c:v>0.379247</c:v>
                </c:pt>
                <c:pt idx="16">
                  <c:v>0.543045</c:v>
                </c:pt>
                <c:pt idx="17">
                  <c:v>0.589523</c:v>
                </c:pt>
                <c:pt idx="18">
                  <c:v>0.535432</c:v>
                </c:pt>
                <c:pt idx="19">
                  <c:v>0.563971</c:v>
                </c:pt>
                <c:pt idx="20">
                  <c:v>0.647423</c:v>
                </c:pt>
                <c:pt idx="21">
                  <c:v>0.537826</c:v>
                </c:pt>
                <c:pt idx="22">
                  <c:v>0.479436</c:v>
                </c:pt>
                <c:pt idx="23">
                  <c:v>0.388752</c:v>
                </c:pt>
                <c:pt idx="24">
                  <c:v>0.395927</c:v>
                </c:pt>
                <c:pt idx="25">
                  <c:v>0.554675</c:v>
                </c:pt>
                <c:pt idx="26">
                  <c:v>0.534203</c:v>
                </c:pt>
                <c:pt idx="27">
                  <c:v>0.590783</c:v>
                </c:pt>
                <c:pt idx="28">
                  <c:v>0.522086</c:v>
                </c:pt>
                <c:pt idx="29">
                  <c:v>0.535094</c:v>
                </c:pt>
                <c:pt idx="30">
                  <c:v>0.502663</c:v>
                </c:pt>
                <c:pt idx="31">
                  <c:v>0.630024</c:v>
                </c:pt>
                <c:pt idx="32">
                  <c:v>0.528966</c:v>
                </c:pt>
                <c:pt idx="33">
                  <c:v>0.590009</c:v>
                </c:pt>
                <c:pt idx="34">
                  <c:v>0.579064</c:v>
                </c:pt>
                <c:pt idx="35">
                  <c:v>0.590589</c:v>
                </c:pt>
                <c:pt idx="36">
                  <c:v>0.627301</c:v>
                </c:pt>
                <c:pt idx="37">
                  <c:v>0.60554</c:v>
                </c:pt>
              </c:numCache>
            </c:numRef>
          </c:val>
          <c:smooth val="0"/>
        </c:ser>
        <c:dLbls>
          <c:showLegendKey val="0"/>
          <c:showVal val="0"/>
          <c:showCatName val="0"/>
          <c:showSerName val="0"/>
          <c:showPercent val="0"/>
          <c:showBubbleSize val="0"/>
        </c:dLbls>
        <c:marker val="1"/>
        <c:smooth val="0"/>
        <c:axId val="571427240"/>
        <c:axId val="571432664"/>
      </c:lineChart>
      <c:catAx>
        <c:axId val="571427240"/>
        <c:scaling>
          <c:orientation val="minMax"/>
        </c:scaling>
        <c:delete val="0"/>
        <c:axPos val="b"/>
        <c:title>
          <c:tx>
            <c:rich>
              <a:bodyPr/>
              <a:lstStyle/>
              <a:p>
                <a:pPr>
                  <a:defRPr/>
                </a:pPr>
                <a:r>
                  <a:rPr lang="en-US"/>
                  <a:t>Year</a:t>
                </a:r>
              </a:p>
            </c:rich>
          </c:tx>
          <c:layout/>
          <c:overlay val="0"/>
        </c:title>
        <c:numFmt formatCode="General" sourceLinked="1"/>
        <c:majorTickMark val="out"/>
        <c:minorTickMark val="none"/>
        <c:tickLblPos val="nextTo"/>
        <c:crossAx val="571432664"/>
        <c:crosses val="autoZero"/>
        <c:auto val="1"/>
        <c:lblAlgn val="ctr"/>
        <c:lblOffset val="100"/>
        <c:noMultiLvlLbl val="0"/>
      </c:catAx>
      <c:valAx>
        <c:axId val="571432664"/>
        <c:scaling>
          <c:orientation val="minMax"/>
          <c:max val="1.0"/>
          <c:min val="0.0"/>
        </c:scaling>
        <c:delete val="0"/>
        <c:axPos val="l"/>
        <c:majorGridlines/>
        <c:title>
          <c:tx>
            <c:rich>
              <a:bodyPr rot="-5400000" vert="horz"/>
              <a:lstStyle/>
              <a:p>
                <a:pPr>
                  <a:defRPr/>
                </a:pPr>
                <a:r>
                  <a:rPr lang="en-US"/>
                  <a:t>Cloud Cover</a:t>
                </a:r>
              </a:p>
            </c:rich>
          </c:tx>
          <c:layout/>
          <c:overlay val="0"/>
        </c:title>
        <c:numFmt formatCode="General" sourceLinked="1"/>
        <c:majorTickMark val="out"/>
        <c:minorTickMark val="none"/>
        <c:tickLblPos val="nextTo"/>
        <c:crossAx val="57142724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rendline>
            <c:name>Trendline</c:name>
            <c:spPr>
              <a:ln>
                <a:solidFill>
                  <a:srgbClr val="FF0000"/>
                </a:solidFill>
              </a:ln>
            </c:spPr>
            <c:trendlineType val="linear"/>
            <c:dispRSqr val="0"/>
            <c:dispEq val="0"/>
          </c:trendline>
          <c:cat>
            <c:numRef>
              <c:f>'5366234951889dat'!$H$282:$H$304</c:f>
              <c:numCache>
                <c:formatCode>General</c:formatCode>
                <c:ptCount val="23"/>
                <c:pt idx="0">
                  <c:v>1973.0</c:v>
                </c:pt>
                <c:pt idx="1">
                  <c:v>1974.0</c:v>
                </c:pt>
                <c:pt idx="2">
                  <c:v>1975.0</c:v>
                </c:pt>
                <c:pt idx="3">
                  <c:v>1976.0</c:v>
                </c:pt>
                <c:pt idx="4">
                  <c:v>1977.0</c:v>
                </c:pt>
                <c:pt idx="5">
                  <c:v>1978.0</c:v>
                </c:pt>
                <c:pt idx="6">
                  <c:v>1979.0</c:v>
                </c:pt>
                <c:pt idx="7">
                  <c:v>1980.0</c:v>
                </c:pt>
                <c:pt idx="8">
                  <c:v>1981.0</c:v>
                </c:pt>
                <c:pt idx="9">
                  <c:v>1982.0</c:v>
                </c:pt>
                <c:pt idx="10">
                  <c:v>1983.0</c:v>
                </c:pt>
                <c:pt idx="11">
                  <c:v>1984.0</c:v>
                </c:pt>
                <c:pt idx="12">
                  <c:v>1985.0</c:v>
                </c:pt>
                <c:pt idx="13">
                  <c:v>1986.0</c:v>
                </c:pt>
                <c:pt idx="14">
                  <c:v>1987.0</c:v>
                </c:pt>
                <c:pt idx="15">
                  <c:v>1988.0</c:v>
                </c:pt>
                <c:pt idx="16">
                  <c:v>1989.0</c:v>
                </c:pt>
                <c:pt idx="17">
                  <c:v>1990.0</c:v>
                </c:pt>
                <c:pt idx="18">
                  <c:v>1991.0</c:v>
                </c:pt>
                <c:pt idx="19">
                  <c:v>1992.0</c:v>
                </c:pt>
                <c:pt idx="20">
                  <c:v>1993.0</c:v>
                </c:pt>
                <c:pt idx="21">
                  <c:v>1994.0</c:v>
                </c:pt>
                <c:pt idx="22">
                  <c:v>1995.0</c:v>
                </c:pt>
              </c:numCache>
            </c:numRef>
          </c:cat>
          <c:val>
            <c:numRef>
              <c:f>'5366234951889dat'!$I$282:$I$304</c:f>
              <c:numCache>
                <c:formatCode>General</c:formatCode>
                <c:ptCount val="23"/>
                <c:pt idx="0">
                  <c:v>0.495708</c:v>
                </c:pt>
                <c:pt idx="1">
                  <c:v>0.546438</c:v>
                </c:pt>
                <c:pt idx="2">
                  <c:v>0.50189</c:v>
                </c:pt>
                <c:pt idx="3">
                  <c:v>0.426121</c:v>
                </c:pt>
                <c:pt idx="4">
                  <c:v>0.552626</c:v>
                </c:pt>
                <c:pt idx="5">
                  <c:v>0.494568</c:v>
                </c:pt>
                <c:pt idx="6">
                  <c:v>0.570992</c:v>
                </c:pt>
                <c:pt idx="7">
                  <c:v>0.579417</c:v>
                </c:pt>
                <c:pt idx="8">
                  <c:v>0.586091</c:v>
                </c:pt>
                <c:pt idx="9">
                  <c:v>0.553689</c:v>
                </c:pt>
                <c:pt idx="10">
                  <c:v>0.468186</c:v>
                </c:pt>
                <c:pt idx="11">
                  <c:v>0.457937</c:v>
                </c:pt>
                <c:pt idx="12">
                  <c:v>0.53599</c:v>
                </c:pt>
                <c:pt idx="13">
                  <c:v>0.503185</c:v>
                </c:pt>
                <c:pt idx="14">
                  <c:v>0.527778</c:v>
                </c:pt>
                <c:pt idx="15">
                  <c:v>0.425242</c:v>
                </c:pt>
                <c:pt idx="16">
                  <c:v>0.59665</c:v>
                </c:pt>
                <c:pt idx="17">
                  <c:v>0.650366</c:v>
                </c:pt>
                <c:pt idx="18">
                  <c:v>0.538072</c:v>
                </c:pt>
                <c:pt idx="19">
                  <c:v>0.604275</c:v>
                </c:pt>
                <c:pt idx="20">
                  <c:v>0.685708</c:v>
                </c:pt>
                <c:pt idx="21">
                  <c:v>0.559696</c:v>
                </c:pt>
                <c:pt idx="22">
                  <c:v>0.536714</c:v>
                </c:pt>
              </c:numCache>
            </c:numRef>
          </c:val>
          <c:smooth val="0"/>
        </c:ser>
        <c:dLbls>
          <c:showLegendKey val="0"/>
          <c:showVal val="0"/>
          <c:showCatName val="0"/>
          <c:showSerName val="0"/>
          <c:showPercent val="0"/>
          <c:showBubbleSize val="0"/>
        </c:dLbls>
        <c:marker val="1"/>
        <c:smooth val="0"/>
        <c:axId val="584857128"/>
        <c:axId val="584948872"/>
      </c:lineChart>
      <c:catAx>
        <c:axId val="584857128"/>
        <c:scaling>
          <c:orientation val="minMax"/>
        </c:scaling>
        <c:delete val="0"/>
        <c:axPos val="b"/>
        <c:title>
          <c:tx>
            <c:rich>
              <a:bodyPr/>
              <a:lstStyle/>
              <a:p>
                <a:pPr>
                  <a:defRPr/>
                </a:pPr>
                <a:r>
                  <a:rPr lang="en-US"/>
                  <a:t>Year</a:t>
                </a:r>
              </a:p>
            </c:rich>
          </c:tx>
          <c:layout/>
          <c:overlay val="0"/>
        </c:title>
        <c:numFmt formatCode="General" sourceLinked="1"/>
        <c:majorTickMark val="out"/>
        <c:minorTickMark val="none"/>
        <c:tickLblPos val="nextTo"/>
        <c:crossAx val="584948872"/>
        <c:crosses val="autoZero"/>
        <c:auto val="1"/>
        <c:lblAlgn val="ctr"/>
        <c:lblOffset val="100"/>
        <c:noMultiLvlLbl val="0"/>
      </c:catAx>
      <c:valAx>
        <c:axId val="584948872"/>
        <c:scaling>
          <c:orientation val="minMax"/>
          <c:max val="1.0"/>
          <c:min val="0.0"/>
        </c:scaling>
        <c:delete val="0"/>
        <c:axPos val="l"/>
        <c:majorGridlines/>
        <c:title>
          <c:tx>
            <c:rich>
              <a:bodyPr rot="-5400000" vert="horz"/>
              <a:lstStyle/>
              <a:p>
                <a:pPr>
                  <a:defRPr/>
                </a:pPr>
                <a:r>
                  <a:rPr lang="en-US"/>
                  <a:t>Cloud Cover</a:t>
                </a:r>
              </a:p>
            </c:rich>
          </c:tx>
          <c:layout/>
          <c:overlay val="0"/>
        </c:title>
        <c:numFmt formatCode="General" sourceLinked="1"/>
        <c:majorTickMark val="out"/>
        <c:minorTickMark val="none"/>
        <c:tickLblPos val="nextTo"/>
        <c:crossAx val="58485712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rendline>
            <c:name>Trendline</c:name>
            <c:spPr>
              <a:ln>
                <a:solidFill>
                  <a:srgbClr val="FF0000"/>
                </a:solidFill>
              </a:ln>
            </c:spPr>
            <c:trendlineType val="linear"/>
            <c:dispRSqr val="0"/>
            <c:dispEq val="0"/>
          </c:trendline>
          <c:cat>
            <c:numRef>
              <c:f>'6307824951897dat'!$H$282:$H$308</c:f>
              <c:numCache>
                <c:formatCode>General</c:formatCode>
                <c:ptCount val="27"/>
                <c:pt idx="0">
                  <c:v>1973.0</c:v>
                </c:pt>
                <c:pt idx="1">
                  <c:v>1974.0</c:v>
                </c:pt>
                <c:pt idx="2">
                  <c:v>1975.0</c:v>
                </c:pt>
                <c:pt idx="3">
                  <c:v>1976.0</c:v>
                </c:pt>
                <c:pt idx="4">
                  <c:v>1977.0</c:v>
                </c:pt>
                <c:pt idx="5">
                  <c:v>1978.0</c:v>
                </c:pt>
                <c:pt idx="6">
                  <c:v>1979.0</c:v>
                </c:pt>
                <c:pt idx="7">
                  <c:v>1980.0</c:v>
                </c:pt>
                <c:pt idx="8">
                  <c:v>1981.0</c:v>
                </c:pt>
                <c:pt idx="9">
                  <c:v>1982.0</c:v>
                </c:pt>
                <c:pt idx="10">
                  <c:v>1983.0</c:v>
                </c:pt>
                <c:pt idx="11">
                  <c:v>1984.0</c:v>
                </c:pt>
                <c:pt idx="12">
                  <c:v>1985.0</c:v>
                </c:pt>
                <c:pt idx="13">
                  <c:v>1986.0</c:v>
                </c:pt>
                <c:pt idx="14">
                  <c:v>1987.0</c:v>
                </c:pt>
                <c:pt idx="15">
                  <c:v>1988.0</c:v>
                </c:pt>
                <c:pt idx="16">
                  <c:v>1989.0</c:v>
                </c:pt>
                <c:pt idx="17">
                  <c:v>1990.0</c:v>
                </c:pt>
                <c:pt idx="18">
                  <c:v>1991.0</c:v>
                </c:pt>
                <c:pt idx="19">
                  <c:v>1992.0</c:v>
                </c:pt>
                <c:pt idx="20">
                  <c:v>1993.0</c:v>
                </c:pt>
                <c:pt idx="21">
                  <c:v>1994.0</c:v>
                </c:pt>
                <c:pt idx="22">
                  <c:v>1995.0</c:v>
                </c:pt>
                <c:pt idx="23">
                  <c:v>1996.0</c:v>
                </c:pt>
                <c:pt idx="24">
                  <c:v>1997.0</c:v>
                </c:pt>
                <c:pt idx="25">
                  <c:v>1998.0</c:v>
                </c:pt>
                <c:pt idx="26">
                  <c:v>1999.0</c:v>
                </c:pt>
              </c:numCache>
            </c:numRef>
          </c:cat>
          <c:val>
            <c:numRef>
              <c:f>'6307824951897dat'!$I$282:$I$308</c:f>
              <c:numCache>
                <c:formatCode>General</c:formatCode>
                <c:ptCount val="27"/>
                <c:pt idx="0">
                  <c:v>0.460461</c:v>
                </c:pt>
                <c:pt idx="1">
                  <c:v>0.493539</c:v>
                </c:pt>
                <c:pt idx="2">
                  <c:v>0.46977</c:v>
                </c:pt>
                <c:pt idx="3">
                  <c:v>0.377615</c:v>
                </c:pt>
                <c:pt idx="4">
                  <c:v>0.506367</c:v>
                </c:pt>
                <c:pt idx="5">
                  <c:v>0.475839</c:v>
                </c:pt>
                <c:pt idx="6">
                  <c:v>0.566575</c:v>
                </c:pt>
                <c:pt idx="7">
                  <c:v>0.473552</c:v>
                </c:pt>
                <c:pt idx="8">
                  <c:v>0.54439</c:v>
                </c:pt>
                <c:pt idx="9">
                  <c:v>0.489183</c:v>
                </c:pt>
                <c:pt idx="10">
                  <c:v>0.438608</c:v>
                </c:pt>
                <c:pt idx="11">
                  <c:v>0.455974</c:v>
                </c:pt>
                <c:pt idx="12">
                  <c:v>0.486581</c:v>
                </c:pt>
                <c:pt idx="13">
                  <c:v>0.505004</c:v>
                </c:pt>
                <c:pt idx="14">
                  <c:v>0.57147</c:v>
                </c:pt>
                <c:pt idx="15">
                  <c:v>0.436805</c:v>
                </c:pt>
                <c:pt idx="16">
                  <c:v>0.584985</c:v>
                </c:pt>
                <c:pt idx="17">
                  <c:v>0.654897</c:v>
                </c:pt>
                <c:pt idx="18">
                  <c:v>0.59999</c:v>
                </c:pt>
                <c:pt idx="19">
                  <c:v>0.618814</c:v>
                </c:pt>
                <c:pt idx="20">
                  <c:v>0.695478</c:v>
                </c:pt>
                <c:pt idx="21">
                  <c:v>0.638803</c:v>
                </c:pt>
                <c:pt idx="22">
                  <c:v>0.58699</c:v>
                </c:pt>
                <c:pt idx="23">
                  <c:v>0.552209</c:v>
                </c:pt>
                <c:pt idx="24">
                  <c:v>0.621962</c:v>
                </c:pt>
                <c:pt idx="25">
                  <c:v>0.611524</c:v>
                </c:pt>
                <c:pt idx="26">
                  <c:v>0.588817</c:v>
                </c:pt>
              </c:numCache>
            </c:numRef>
          </c:val>
          <c:smooth val="0"/>
        </c:ser>
        <c:dLbls>
          <c:showLegendKey val="0"/>
          <c:showVal val="0"/>
          <c:showCatName val="0"/>
          <c:showSerName val="0"/>
          <c:showPercent val="0"/>
          <c:showBubbleSize val="0"/>
        </c:dLbls>
        <c:marker val="1"/>
        <c:smooth val="0"/>
        <c:axId val="604447960"/>
        <c:axId val="604453368"/>
      </c:lineChart>
      <c:catAx>
        <c:axId val="604447960"/>
        <c:scaling>
          <c:orientation val="minMax"/>
        </c:scaling>
        <c:delete val="0"/>
        <c:axPos val="b"/>
        <c:title>
          <c:tx>
            <c:rich>
              <a:bodyPr/>
              <a:lstStyle/>
              <a:p>
                <a:pPr>
                  <a:defRPr/>
                </a:pPr>
                <a:r>
                  <a:rPr lang="en-US"/>
                  <a:t>Year</a:t>
                </a:r>
              </a:p>
            </c:rich>
          </c:tx>
          <c:layout/>
          <c:overlay val="0"/>
        </c:title>
        <c:numFmt formatCode="General" sourceLinked="1"/>
        <c:majorTickMark val="out"/>
        <c:minorTickMark val="none"/>
        <c:tickLblPos val="nextTo"/>
        <c:crossAx val="604453368"/>
        <c:crosses val="autoZero"/>
        <c:auto val="1"/>
        <c:lblAlgn val="ctr"/>
        <c:lblOffset val="100"/>
        <c:noMultiLvlLbl val="0"/>
      </c:catAx>
      <c:valAx>
        <c:axId val="604453368"/>
        <c:scaling>
          <c:orientation val="minMax"/>
          <c:max val="1.0"/>
          <c:min val="0.0"/>
        </c:scaling>
        <c:delete val="0"/>
        <c:axPos val="l"/>
        <c:majorGridlines/>
        <c:title>
          <c:tx>
            <c:rich>
              <a:bodyPr rot="-5400000" vert="horz"/>
              <a:lstStyle/>
              <a:p>
                <a:pPr>
                  <a:defRPr/>
                </a:pPr>
                <a:r>
                  <a:rPr lang="en-US"/>
                  <a:t>Cloud Cover</a:t>
                </a:r>
              </a:p>
            </c:rich>
          </c:tx>
          <c:layout/>
          <c:overlay val="0"/>
        </c:title>
        <c:numFmt formatCode="General" sourceLinked="1"/>
        <c:majorTickMark val="out"/>
        <c:minorTickMark val="none"/>
        <c:tickLblPos val="nextTo"/>
        <c:crossAx val="60444796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Calibri"/>
                <a:ea typeface="Calibri"/>
                <a:cs typeface="Calibri"/>
              </a:defRPr>
            </a:pPr>
            <a:r>
              <a:rPr lang="en-US"/>
              <a:t>Des Moines Annual Precipitation (inches)</a:t>
            </a:r>
          </a:p>
        </c:rich>
      </c:tx>
      <c:layout>
        <c:manualLayout>
          <c:xMode val="edge"/>
          <c:yMode val="edge"/>
          <c:x val="0.130555555555556"/>
          <c:y val="0.0231481481481481"/>
        </c:manualLayout>
      </c:layout>
      <c:overlay val="0"/>
      <c:spPr>
        <a:noFill/>
        <a:ln w="25400">
          <a:noFill/>
        </a:ln>
      </c:spPr>
    </c:title>
    <c:autoTitleDeleted val="0"/>
    <c:plotArea>
      <c:layout>
        <c:manualLayout>
          <c:layoutTarget val="inner"/>
          <c:xMode val="edge"/>
          <c:yMode val="edge"/>
          <c:x val="0.0888888888888889"/>
          <c:y val="0.342592592592593"/>
          <c:w val="0.880555555555555"/>
          <c:h val="0.486111111111111"/>
        </c:manualLayout>
      </c:layout>
      <c:lineChart>
        <c:grouping val="standard"/>
        <c:varyColors val="0"/>
        <c:ser>
          <c:idx val="0"/>
          <c:order val="0"/>
          <c:tx>
            <c:v>Des Moines Precipitation</c:v>
          </c:tx>
          <c:spPr>
            <a:ln w="3175">
              <a:solidFill>
                <a:srgbClr val="000000"/>
              </a:solidFill>
              <a:prstDash val="solid"/>
            </a:ln>
          </c:spPr>
          <c:marker>
            <c:symbol val="diamond"/>
            <c:size val="6"/>
            <c:spPr>
              <a:solidFill>
                <a:srgbClr val="008000"/>
              </a:solidFill>
              <a:ln>
                <a:solidFill>
                  <a:srgbClr val="008000"/>
                </a:solidFill>
                <a:prstDash val="solid"/>
              </a:ln>
            </c:spPr>
          </c:marker>
          <c:trendline>
            <c:trendlineType val="linear"/>
            <c:dispRSqr val="0"/>
            <c:dispEq val="0"/>
          </c:trendline>
          <c:trendline>
            <c:spPr>
              <a:ln w="25400"/>
            </c:spPr>
            <c:trendlineType val="linear"/>
            <c:dispRSqr val="0"/>
            <c:dispEq val="0"/>
          </c:trendline>
          <c:cat>
            <c:numRef>
              <c:f>'My first worksheet'!$A$8:$A$127</c:f>
              <c:numCache>
                <c:formatCode>General</c:formatCode>
                <c:ptCount val="120"/>
                <c:pt idx="0">
                  <c:v>1890.0</c:v>
                </c:pt>
                <c:pt idx="1">
                  <c:v>1891.0</c:v>
                </c:pt>
                <c:pt idx="2">
                  <c:v>1892.0</c:v>
                </c:pt>
                <c:pt idx="3">
                  <c:v>1893.0</c:v>
                </c:pt>
                <c:pt idx="4">
                  <c:v>1894.0</c:v>
                </c:pt>
                <c:pt idx="5">
                  <c:v>1895.0</c:v>
                </c:pt>
                <c:pt idx="6">
                  <c:v>1896.0</c:v>
                </c:pt>
                <c:pt idx="7">
                  <c:v>1897.0</c:v>
                </c:pt>
                <c:pt idx="8">
                  <c:v>1898.0</c:v>
                </c:pt>
                <c:pt idx="9">
                  <c:v>1899.0</c:v>
                </c:pt>
                <c:pt idx="10">
                  <c:v>1900.0</c:v>
                </c:pt>
                <c:pt idx="11">
                  <c:v>1901.0</c:v>
                </c:pt>
                <c:pt idx="12">
                  <c:v>1902.0</c:v>
                </c:pt>
                <c:pt idx="13">
                  <c:v>1903.0</c:v>
                </c:pt>
                <c:pt idx="14">
                  <c:v>1904.0</c:v>
                </c:pt>
                <c:pt idx="15">
                  <c:v>1905.0</c:v>
                </c:pt>
                <c:pt idx="16">
                  <c:v>1906.0</c:v>
                </c:pt>
                <c:pt idx="17">
                  <c:v>1907.0</c:v>
                </c:pt>
                <c:pt idx="18">
                  <c:v>1908.0</c:v>
                </c:pt>
                <c:pt idx="19">
                  <c:v>1909.0</c:v>
                </c:pt>
                <c:pt idx="20">
                  <c:v>1910.0</c:v>
                </c:pt>
                <c:pt idx="21">
                  <c:v>1911.0</c:v>
                </c:pt>
                <c:pt idx="22">
                  <c:v>1912.0</c:v>
                </c:pt>
                <c:pt idx="23">
                  <c:v>1913.0</c:v>
                </c:pt>
                <c:pt idx="24">
                  <c:v>1914.0</c:v>
                </c:pt>
                <c:pt idx="25">
                  <c:v>1915.0</c:v>
                </c:pt>
                <c:pt idx="26">
                  <c:v>1916.0</c:v>
                </c:pt>
                <c:pt idx="27">
                  <c:v>1917.0</c:v>
                </c:pt>
                <c:pt idx="28">
                  <c:v>1918.0</c:v>
                </c:pt>
                <c:pt idx="29">
                  <c:v>1919.0</c:v>
                </c:pt>
                <c:pt idx="30">
                  <c:v>1920.0</c:v>
                </c:pt>
                <c:pt idx="31">
                  <c:v>1921.0</c:v>
                </c:pt>
                <c:pt idx="32">
                  <c:v>1922.0</c:v>
                </c:pt>
                <c:pt idx="33">
                  <c:v>1923.0</c:v>
                </c:pt>
                <c:pt idx="34">
                  <c:v>1924.0</c:v>
                </c:pt>
                <c:pt idx="35">
                  <c:v>1925.0</c:v>
                </c:pt>
                <c:pt idx="36">
                  <c:v>1926.0</c:v>
                </c:pt>
                <c:pt idx="37">
                  <c:v>1927.0</c:v>
                </c:pt>
                <c:pt idx="38">
                  <c:v>1928.0</c:v>
                </c:pt>
                <c:pt idx="39">
                  <c:v>1929.0</c:v>
                </c:pt>
                <c:pt idx="40">
                  <c:v>1930.0</c:v>
                </c:pt>
                <c:pt idx="41">
                  <c:v>1931.0</c:v>
                </c:pt>
                <c:pt idx="42">
                  <c:v>1932.0</c:v>
                </c:pt>
                <c:pt idx="43">
                  <c:v>1933.0</c:v>
                </c:pt>
                <c:pt idx="44">
                  <c:v>1934.0</c:v>
                </c:pt>
                <c:pt idx="45">
                  <c:v>1935.0</c:v>
                </c:pt>
                <c:pt idx="46">
                  <c:v>1936.0</c:v>
                </c:pt>
                <c:pt idx="47">
                  <c:v>1937.0</c:v>
                </c:pt>
                <c:pt idx="48">
                  <c:v>1938.0</c:v>
                </c:pt>
                <c:pt idx="49">
                  <c:v>1939.0</c:v>
                </c:pt>
                <c:pt idx="50">
                  <c:v>1940.0</c:v>
                </c:pt>
                <c:pt idx="51">
                  <c:v>1941.0</c:v>
                </c:pt>
                <c:pt idx="52">
                  <c:v>1942.0</c:v>
                </c:pt>
                <c:pt idx="53">
                  <c:v>1943.0</c:v>
                </c:pt>
                <c:pt idx="54">
                  <c:v>1944.0</c:v>
                </c:pt>
                <c:pt idx="55">
                  <c:v>1945.0</c:v>
                </c:pt>
                <c:pt idx="56">
                  <c:v>1946.0</c:v>
                </c:pt>
                <c:pt idx="57">
                  <c:v>1947.0</c:v>
                </c:pt>
                <c:pt idx="58">
                  <c:v>1948.0</c:v>
                </c:pt>
                <c:pt idx="59">
                  <c:v>1949.0</c:v>
                </c:pt>
                <c:pt idx="60">
                  <c:v>1950.0</c:v>
                </c:pt>
                <c:pt idx="61">
                  <c:v>1951.0</c:v>
                </c:pt>
                <c:pt idx="62">
                  <c:v>1952.0</c:v>
                </c:pt>
                <c:pt idx="63">
                  <c:v>1953.0</c:v>
                </c:pt>
                <c:pt idx="64">
                  <c:v>1954.0</c:v>
                </c:pt>
                <c:pt idx="65">
                  <c:v>1955.0</c:v>
                </c:pt>
                <c:pt idx="66">
                  <c:v>1956.0</c:v>
                </c:pt>
                <c:pt idx="67">
                  <c:v>1957.0</c:v>
                </c:pt>
                <c:pt idx="68">
                  <c:v>1958.0</c:v>
                </c:pt>
                <c:pt idx="69">
                  <c:v>1959.0</c:v>
                </c:pt>
                <c:pt idx="70">
                  <c:v>1960.0</c:v>
                </c:pt>
                <c:pt idx="71">
                  <c:v>1961.0</c:v>
                </c:pt>
                <c:pt idx="72">
                  <c:v>1962.0</c:v>
                </c:pt>
                <c:pt idx="73">
                  <c:v>1963.0</c:v>
                </c:pt>
                <c:pt idx="74">
                  <c:v>1964.0</c:v>
                </c:pt>
                <c:pt idx="75">
                  <c:v>1965.0</c:v>
                </c:pt>
                <c:pt idx="76">
                  <c:v>1966.0</c:v>
                </c:pt>
                <c:pt idx="77">
                  <c:v>1967.0</c:v>
                </c:pt>
                <c:pt idx="78">
                  <c:v>1968.0</c:v>
                </c:pt>
                <c:pt idx="79">
                  <c:v>1969.0</c:v>
                </c:pt>
                <c:pt idx="80">
                  <c:v>1970.0</c:v>
                </c:pt>
                <c:pt idx="81">
                  <c:v>1971.0</c:v>
                </c:pt>
                <c:pt idx="82">
                  <c:v>1972.0</c:v>
                </c:pt>
                <c:pt idx="83">
                  <c:v>1973.0</c:v>
                </c:pt>
                <c:pt idx="84">
                  <c:v>1974.0</c:v>
                </c:pt>
                <c:pt idx="85">
                  <c:v>1975.0</c:v>
                </c:pt>
                <c:pt idx="86">
                  <c:v>1976.0</c:v>
                </c:pt>
                <c:pt idx="87">
                  <c:v>1977.0</c:v>
                </c:pt>
                <c:pt idx="88">
                  <c:v>1978.0</c:v>
                </c:pt>
                <c:pt idx="89">
                  <c:v>1979.0</c:v>
                </c:pt>
                <c:pt idx="90">
                  <c:v>1980.0</c:v>
                </c:pt>
                <c:pt idx="91">
                  <c:v>1981.0</c:v>
                </c:pt>
                <c:pt idx="92">
                  <c:v>1982.0</c:v>
                </c:pt>
                <c:pt idx="93">
                  <c:v>1983.0</c:v>
                </c:pt>
                <c:pt idx="94">
                  <c:v>1984.0</c:v>
                </c:pt>
                <c:pt idx="95">
                  <c:v>1985.0</c:v>
                </c:pt>
                <c:pt idx="96">
                  <c:v>1986.0</c:v>
                </c:pt>
                <c:pt idx="97">
                  <c:v>1987.0</c:v>
                </c:pt>
                <c:pt idx="98">
                  <c:v>1988.0</c:v>
                </c:pt>
                <c:pt idx="99">
                  <c:v>1989.0</c:v>
                </c:pt>
                <c:pt idx="100">
                  <c:v>1990.0</c:v>
                </c:pt>
                <c:pt idx="101">
                  <c:v>1991.0</c:v>
                </c:pt>
                <c:pt idx="102">
                  <c:v>1992.0</c:v>
                </c:pt>
                <c:pt idx="103">
                  <c:v>1993.0</c:v>
                </c:pt>
                <c:pt idx="104">
                  <c:v>1994.0</c:v>
                </c:pt>
                <c:pt idx="105">
                  <c:v>1995.0</c:v>
                </c:pt>
                <c:pt idx="106">
                  <c:v>1996.0</c:v>
                </c:pt>
                <c:pt idx="107">
                  <c:v>1997.0</c:v>
                </c:pt>
                <c:pt idx="108">
                  <c:v>1998.0</c:v>
                </c:pt>
                <c:pt idx="109">
                  <c:v>1999.0</c:v>
                </c:pt>
                <c:pt idx="110">
                  <c:v>2000.0</c:v>
                </c:pt>
                <c:pt idx="111">
                  <c:v>2001.0</c:v>
                </c:pt>
                <c:pt idx="112">
                  <c:v>2002.0</c:v>
                </c:pt>
                <c:pt idx="113">
                  <c:v>2003.0</c:v>
                </c:pt>
                <c:pt idx="114">
                  <c:v>2004.0</c:v>
                </c:pt>
                <c:pt idx="115">
                  <c:v>2005.0</c:v>
                </c:pt>
                <c:pt idx="116">
                  <c:v>2006.0</c:v>
                </c:pt>
                <c:pt idx="117">
                  <c:v>2007.0</c:v>
                </c:pt>
                <c:pt idx="118">
                  <c:v>2008.0</c:v>
                </c:pt>
                <c:pt idx="119">
                  <c:v>2009.0</c:v>
                </c:pt>
              </c:numCache>
            </c:numRef>
          </c:cat>
          <c:val>
            <c:numRef>
              <c:f>'My first worksheet'!$N$8:$N$127</c:f>
              <c:numCache>
                <c:formatCode>General</c:formatCode>
                <c:ptCount val="120"/>
                <c:pt idx="3">
                  <c:v>27.12</c:v>
                </c:pt>
                <c:pt idx="4">
                  <c:v>21.43</c:v>
                </c:pt>
                <c:pt idx="5">
                  <c:v>27.87</c:v>
                </c:pt>
                <c:pt idx="6">
                  <c:v>39.29</c:v>
                </c:pt>
                <c:pt idx="7">
                  <c:v>28.79</c:v>
                </c:pt>
                <c:pt idx="8">
                  <c:v>30.7</c:v>
                </c:pt>
                <c:pt idx="9">
                  <c:v>30.83</c:v>
                </c:pt>
                <c:pt idx="10">
                  <c:v>42.69</c:v>
                </c:pt>
                <c:pt idx="11">
                  <c:v>21.68</c:v>
                </c:pt>
                <c:pt idx="12">
                  <c:v>45.77</c:v>
                </c:pt>
                <c:pt idx="13">
                  <c:v>33.31</c:v>
                </c:pt>
                <c:pt idx="14">
                  <c:v>30.15</c:v>
                </c:pt>
                <c:pt idx="15">
                  <c:v>40.53</c:v>
                </c:pt>
                <c:pt idx="16">
                  <c:v>31.4</c:v>
                </c:pt>
                <c:pt idx="17">
                  <c:v>35.32</c:v>
                </c:pt>
                <c:pt idx="18">
                  <c:v>38.27</c:v>
                </c:pt>
                <c:pt idx="19">
                  <c:v>37.77</c:v>
                </c:pt>
                <c:pt idx="20">
                  <c:v>20.02</c:v>
                </c:pt>
                <c:pt idx="21">
                  <c:v>33.75</c:v>
                </c:pt>
                <c:pt idx="22">
                  <c:v>33.39</c:v>
                </c:pt>
                <c:pt idx="23">
                  <c:v>30.01</c:v>
                </c:pt>
                <c:pt idx="24">
                  <c:v>39.57</c:v>
                </c:pt>
                <c:pt idx="25">
                  <c:v>39.01</c:v>
                </c:pt>
                <c:pt idx="26">
                  <c:v>24.36</c:v>
                </c:pt>
                <c:pt idx="27">
                  <c:v>30.51</c:v>
                </c:pt>
                <c:pt idx="28">
                  <c:v>30.2</c:v>
                </c:pt>
                <c:pt idx="29">
                  <c:v>42.54</c:v>
                </c:pt>
                <c:pt idx="30">
                  <c:v>32.32</c:v>
                </c:pt>
                <c:pt idx="31">
                  <c:v>35.34</c:v>
                </c:pt>
                <c:pt idx="32">
                  <c:v>38.75</c:v>
                </c:pt>
                <c:pt idx="33">
                  <c:v>32.07</c:v>
                </c:pt>
                <c:pt idx="34">
                  <c:v>30.48</c:v>
                </c:pt>
                <c:pt idx="35">
                  <c:v>28.02</c:v>
                </c:pt>
                <c:pt idx="36">
                  <c:v>34.67</c:v>
                </c:pt>
                <c:pt idx="37">
                  <c:v>26.25</c:v>
                </c:pt>
                <c:pt idx="38">
                  <c:v>41.52</c:v>
                </c:pt>
                <c:pt idx="39">
                  <c:v>32.15</c:v>
                </c:pt>
                <c:pt idx="40">
                  <c:v>21.01</c:v>
                </c:pt>
                <c:pt idx="41">
                  <c:v>39.54</c:v>
                </c:pt>
                <c:pt idx="42">
                  <c:v>30.82</c:v>
                </c:pt>
                <c:pt idx="43">
                  <c:v>21.36</c:v>
                </c:pt>
                <c:pt idx="44">
                  <c:v>26.02</c:v>
                </c:pt>
                <c:pt idx="45">
                  <c:v>39.66</c:v>
                </c:pt>
                <c:pt idx="46">
                  <c:v>28.77</c:v>
                </c:pt>
                <c:pt idx="47">
                  <c:v>28.64</c:v>
                </c:pt>
                <c:pt idx="48">
                  <c:v>29.62</c:v>
                </c:pt>
                <c:pt idx="49">
                  <c:v>30.26</c:v>
                </c:pt>
                <c:pt idx="50">
                  <c:v>32.05</c:v>
                </c:pt>
                <c:pt idx="51">
                  <c:v>40.9</c:v>
                </c:pt>
                <c:pt idx="52">
                  <c:v>39.33</c:v>
                </c:pt>
                <c:pt idx="53">
                  <c:v>36.13</c:v>
                </c:pt>
                <c:pt idx="54">
                  <c:v>38.52</c:v>
                </c:pt>
                <c:pt idx="55">
                  <c:v>39.65</c:v>
                </c:pt>
                <c:pt idx="56">
                  <c:v>36.52</c:v>
                </c:pt>
                <c:pt idx="57">
                  <c:v>47.03</c:v>
                </c:pt>
                <c:pt idx="58">
                  <c:v>31.61</c:v>
                </c:pt>
                <c:pt idx="59">
                  <c:v>26.07</c:v>
                </c:pt>
                <c:pt idx="60">
                  <c:v>28.91</c:v>
                </c:pt>
                <c:pt idx="61">
                  <c:v>38.03</c:v>
                </c:pt>
                <c:pt idx="62">
                  <c:v>31.82</c:v>
                </c:pt>
                <c:pt idx="63">
                  <c:v>20.0</c:v>
                </c:pt>
                <c:pt idx="64">
                  <c:v>36.21</c:v>
                </c:pt>
                <c:pt idx="65">
                  <c:v>21.98</c:v>
                </c:pt>
                <c:pt idx="66">
                  <c:v>17.07</c:v>
                </c:pt>
                <c:pt idx="67">
                  <c:v>28.28</c:v>
                </c:pt>
                <c:pt idx="68">
                  <c:v>28.84</c:v>
                </c:pt>
                <c:pt idx="69">
                  <c:v>36.31</c:v>
                </c:pt>
                <c:pt idx="70">
                  <c:v>35.2</c:v>
                </c:pt>
                <c:pt idx="71">
                  <c:v>42.88</c:v>
                </c:pt>
                <c:pt idx="72">
                  <c:v>27.04</c:v>
                </c:pt>
                <c:pt idx="73">
                  <c:v>28.32</c:v>
                </c:pt>
                <c:pt idx="74">
                  <c:v>28.42</c:v>
                </c:pt>
                <c:pt idx="75">
                  <c:v>33.96</c:v>
                </c:pt>
                <c:pt idx="76">
                  <c:v>21.85</c:v>
                </c:pt>
                <c:pt idx="77">
                  <c:v>21.82</c:v>
                </c:pt>
                <c:pt idx="78">
                  <c:v>28.31</c:v>
                </c:pt>
                <c:pt idx="79">
                  <c:v>32.43</c:v>
                </c:pt>
                <c:pt idx="80">
                  <c:v>33.63</c:v>
                </c:pt>
                <c:pt idx="81">
                  <c:v>28.32</c:v>
                </c:pt>
                <c:pt idx="82">
                  <c:v>36.02</c:v>
                </c:pt>
                <c:pt idx="83">
                  <c:v>45.18</c:v>
                </c:pt>
                <c:pt idx="84">
                  <c:v>35.67</c:v>
                </c:pt>
                <c:pt idx="85">
                  <c:v>31.61</c:v>
                </c:pt>
                <c:pt idx="86">
                  <c:v>30.01</c:v>
                </c:pt>
                <c:pt idx="87">
                  <c:v>37.15</c:v>
                </c:pt>
                <c:pt idx="88">
                  <c:v>31.36</c:v>
                </c:pt>
                <c:pt idx="89">
                  <c:v>31.84</c:v>
                </c:pt>
                <c:pt idx="90">
                  <c:v>25.09</c:v>
                </c:pt>
                <c:pt idx="91">
                  <c:v>31.3</c:v>
                </c:pt>
                <c:pt idx="92">
                  <c:v>44.8</c:v>
                </c:pt>
                <c:pt idx="93">
                  <c:v>41.17</c:v>
                </c:pt>
                <c:pt idx="94">
                  <c:v>41.78</c:v>
                </c:pt>
                <c:pt idx="95">
                  <c:v>28.5</c:v>
                </c:pt>
                <c:pt idx="96">
                  <c:v>42.58</c:v>
                </c:pt>
                <c:pt idx="97">
                  <c:v>36.97</c:v>
                </c:pt>
                <c:pt idx="98">
                  <c:v>21.99</c:v>
                </c:pt>
                <c:pt idx="99">
                  <c:v>29.14</c:v>
                </c:pt>
                <c:pt idx="100">
                  <c:v>43.93</c:v>
                </c:pt>
                <c:pt idx="101">
                  <c:v>39.77</c:v>
                </c:pt>
                <c:pt idx="102">
                  <c:v>33.51</c:v>
                </c:pt>
                <c:pt idx="103">
                  <c:v>55.88</c:v>
                </c:pt>
                <c:pt idx="104">
                  <c:v>28.2</c:v>
                </c:pt>
                <c:pt idx="105">
                  <c:v>31.74</c:v>
                </c:pt>
                <c:pt idx="106">
                  <c:v>27.15</c:v>
                </c:pt>
                <c:pt idx="107">
                  <c:v>28.53</c:v>
                </c:pt>
                <c:pt idx="108">
                  <c:v>37.7</c:v>
                </c:pt>
                <c:pt idx="109">
                  <c:v>27.15</c:v>
                </c:pt>
                <c:pt idx="110">
                  <c:v>26.14</c:v>
                </c:pt>
                <c:pt idx="111">
                  <c:v>29.76</c:v>
                </c:pt>
                <c:pt idx="112">
                  <c:v>29.25</c:v>
                </c:pt>
                <c:pt idx="113">
                  <c:v>31.57</c:v>
                </c:pt>
                <c:pt idx="114">
                  <c:v>33.8</c:v>
                </c:pt>
                <c:pt idx="115">
                  <c:v>28.05</c:v>
                </c:pt>
                <c:pt idx="116">
                  <c:v>33.38</c:v>
                </c:pt>
                <c:pt idx="117">
                  <c:v>41.71</c:v>
                </c:pt>
                <c:pt idx="118">
                  <c:v>49.43</c:v>
                </c:pt>
                <c:pt idx="119">
                  <c:v>38.81</c:v>
                </c:pt>
              </c:numCache>
            </c:numRef>
          </c:val>
          <c:smooth val="0"/>
        </c:ser>
        <c:dLbls>
          <c:showLegendKey val="0"/>
          <c:showVal val="0"/>
          <c:showCatName val="0"/>
          <c:showSerName val="0"/>
          <c:showPercent val="0"/>
          <c:showBubbleSize val="0"/>
        </c:dLbls>
        <c:marker val="1"/>
        <c:smooth val="0"/>
        <c:axId val="551946792"/>
        <c:axId val="551950024"/>
      </c:lineChart>
      <c:catAx>
        <c:axId val="551946792"/>
        <c:scaling>
          <c:orientation val="minMax"/>
        </c:scaling>
        <c:delete val="0"/>
        <c:axPos val="b"/>
        <c:numFmt formatCode="General" sourceLinked="1"/>
        <c:majorTickMark val="in"/>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551950024"/>
        <c:crosses val="autoZero"/>
        <c:auto val="0"/>
        <c:lblAlgn val="ctr"/>
        <c:lblOffset val="100"/>
        <c:tickLblSkip val="20"/>
        <c:tickMarkSkip val="10"/>
        <c:noMultiLvlLbl val="0"/>
      </c:catAx>
      <c:valAx>
        <c:axId val="551950024"/>
        <c:scaling>
          <c:orientation val="minMax"/>
        </c:scaling>
        <c:delete val="0"/>
        <c:axPos val="l"/>
        <c:majorGridlines>
          <c:spPr>
            <a:ln w="3175">
              <a:solidFill>
                <a:srgbClr val="808080"/>
              </a:solidFill>
              <a:prstDash val="solid"/>
            </a:ln>
          </c:spPr>
        </c:majorGridlines>
        <c:numFmt formatCode="General" sourceLinked="1"/>
        <c:majorTickMark val="in"/>
        <c:minorTickMark val="in"/>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551946792"/>
        <c:crosses val="autoZero"/>
        <c:crossBetween val="between"/>
      </c:valAx>
      <c:spPr>
        <a:solidFill>
          <a:srgbClr val="FFFFFF"/>
        </a:solidFill>
        <a:ln w="25400">
          <a:noFill/>
        </a:ln>
      </c:spPr>
    </c:plotArea>
    <c:plotVisOnly val="1"/>
    <c:dispBlanksAs val="gap"/>
    <c:showDLblsOverMax val="0"/>
  </c:chart>
  <c:spPr>
    <a:solidFill>
      <a:srgbClr val="FFFFFF"/>
    </a:solidFill>
    <a:ln w="12700">
      <a:solidFill>
        <a:srgbClr val="00000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Calibri"/>
                <a:ea typeface="Calibri"/>
                <a:cs typeface="Calibri"/>
              </a:defRPr>
            </a:pPr>
            <a:r>
              <a:rPr lang="en-US" sz="4000" dirty="0"/>
              <a:t>Des Moines Annual Precipitation (inches)</a:t>
            </a:r>
          </a:p>
        </c:rich>
      </c:tx>
      <c:layout>
        <c:manualLayout>
          <c:xMode val="edge"/>
          <c:yMode val="edge"/>
          <c:x val="0.147222222222222"/>
          <c:y val="0.00102431886279701"/>
        </c:manualLayout>
      </c:layout>
      <c:overlay val="0"/>
      <c:spPr>
        <a:noFill/>
        <a:ln w="25400">
          <a:noFill/>
        </a:ln>
      </c:spPr>
    </c:title>
    <c:autoTitleDeleted val="0"/>
    <c:plotArea>
      <c:layout>
        <c:manualLayout>
          <c:layoutTarget val="inner"/>
          <c:xMode val="edge"/>
          <c:yMode val="edge"/>
          <c:x val="0.0875"/>
          <c:y val="0.349229844610132"/>
          <c:w val="0.880555555555555"/>
          <c:h val="0.486111111111111"/>
        </c:manualLayout>
      </c:layout>
      <c:lineChart>
        <c:grouping val="standard"/>
        <c:varyColors val="0"/>
        <c:ser>
          <c:idx val="0"/>
          <c:order val="0"/>
          <c:tx>
            <c:v>Des Moines Precipitation</c:v>
          </c:tx>
          <c:spPr>
            <a:ln w="3175">
              <a:solidFill>
                <a:srgbClr val="000000"/>
              </a:solidFill>
              <a:prstDash val="solid"/>
            </a:ln>
          </c:spPr>
          <c:marker>
            <c:symbol val="diamond"/>
            <c:size val="6"/>
            <c:spPr>
              <a:solidFill>
                <a:srgbClr val="008000"/>
              </a:solidFill>
              <a:ln>
                <a:solidFill>
                  <a:srgbClr val="008000"/>
                </a:solidFill>
                <a:prstDash val="solid"/>
              </a:ln>
            </c:spPr>
          </c:marker>
          <c:trendline>
            <c:trendlineType val="linear"/>
            <c:dispRSqr val="0"/>
            <c:dispEq val="0"/>
          </c:trendline>
          <c:trendline>
            <c:spPr>
              <a:ln w="25400"/>
            </c:spPr>
            <c:trendlineType val="linear"/>
            <c:dispRSqr val="0"/>
            <c:dispEq val="0"/>
          </c:trendline>
          <c:cat>
            <c:numRef>
              <c:f>'My first worksheet'!$A$8:$A$127</c:f>
              <c:numCache>
                <c:formatCode>General</c:formatCode>
                <c:ptCount val="120"/>
                <c:pt idx="0">
                  <c:v>1890.0</c:v>
                </c:pt>
                <c:pt idx="1">
                  <c:v>1891.0</c:v>
                </c:pt>
                <c:pt idx="2">
                  <c:v>1892.0</c:v>
                </c:pt>
                <c:pt idx="3">
                  <c:v>1893.0</c:v>
                </c:pt>
                <c:pt idx="4">
                  <c:v>1894.0</c:v>
                </c:pt>
                <c:pt idx="5">
                  <c:v>1895.0</c:v>
                </c:pt>
                <c:pt idx="6">
                  <c:v>1896.0</c:v>
                </c:pt>
                <c:pt idx="7">
                  <c:v>1897.0</c:v>
                </c:pt>
                <c:pt idx="8">
                  <c:v>1898.0</c:v>
                </c:pt>
                <c:pt idx="9">
                  <c:v>1899.0</c:v>
                </c:pt>
                <c:pt idx="10">
                  <c:v>1900.0</c:v>
                </c:pt>
                <c:pt idx="11">
                  <c:v>1901.0</c:v>
                </c:pt>
                <c:pt idx="12">
                  <c:v>1902.0</c:v>
                </c:pt>
                <c:pt idx="13">
                  <c:v>1903.0</c:v>
                </c:pt>
                <c:pt idx="14">
                  <c:v>1904.0</c:v>
                </c:pt>
                <c:pt idx="15">
                  <c:v>1905.0</c:v>
                </c:pt>
                <c:pt idx="16">
                  <c:v>1906.0</c:v>
                </c:pt>
                <c:pt idx="17">
                  <c:v>1907.0</c:v>
                </c:pt>
                <c:pt idx="18">
                  <c:v>1908.0</c:v>
                </c:pt>
                <c:pt idx="19">
                  <c:v>1909.0</c:v>
                </c:pt>
                <c:pt idx="20">
                  <c:v>1910.0</c:v>
                </c:pt>
                <c:pt idx="21">
                  <c:v>1911.0</c:v>
                </c:pt>
                <c:pt idx="22">
                  <c:v>1912.0</c:v>
                </c:pt>
                <c:pt idx="23">
                  <c:v>1913.0</c:v>
                </c:pt>
                <c:pt idx="24">
                  <c:v>1914.0</c:v>
                </c:pt>
                <c:pt idx="25">
                  <c:v>1915.0</c:v>
                </c:pt>
                <c:pt idx="26">
                  <c:v>1916.0</c:v>
                </c:pt>
                <c:pt idx="27">
                  <c:v>1917.0</c:v>
                </c:pt>
                <c:pt idx="28">
                  <c:v>1918.0</c:v>
                </c:pt>
                <c:pt idx="29">
                  <c:v>1919.0</c:v>
                </c:pt>
                <c:pt idx="30">
                  <c:v>1920.0</c:v>
                </c:pt>
                <c:pt idx="31">
                  <c:v>1921.0</c:v>
                </c:pt>
                <c:pt idx="32">
                  <c:v>1922.0</c:v>
                </c:pt>
                <c:pt idx="33">
                  <c:v>1923.0</c:v>
                </c:pt>
                <c:pt idx="34">
                  <c:v>1924.0</c:v>
                </c:pt>
                <c:pt idx="35">
                  <c:v>1925.0</c:v>
                </c:pt>
                <c:pt idx="36">
                  <c:v>1926.0</c:v>
                </c:pt>
                <c:pt idx="37">
                  <c:v>1927.0</c:v>
                </c:pt>
                <c:pt idx="38">
                  <c:v>1928.0</c:v>
                </c:pt>
                <c:pt idx="39">
                  <c:v>1929.0</c:v>
                </c:pt>
                <c:pt idx="40">
                  <c:v>1930.0</c:v>
                </c:pt>
                <c:pt idx="41">
                  <c:v>1931.0</c:v>
                </c:pt>
                <c:pt idx="42">
                  <c:v>1932.0</c:v>
                </c:pt>
                <c:pt idx="43">
                  <c:v>1933.0</c:v>
                </c:pt>
                <c:pt idx="44">
                  <c:v>1934.0</c:v>
                </c:pt>
                <c:pt idx="45">
                  <c:v>1935.0</c:v>
                </c:pt>
                <c:pt idx="46">
                  <c:v>1936.0</c:v>
                </c:pt>
                <c:pt idx="47">
                  <c:v>1937.0</c:v>
                </c:pt>
                <c:pt idx="48">
                  <c:v>1938.0</c:v>
                </c:pt>
                <c:pt idx="49">
                  <c:v>1939.0</c:v>
                </c:pt>
                <c:pt idx="50">
                  <c:v>1940.0</c:v>
                </c:pt>
                <c:pt idx="51">
                  <c:v>1941.0</c:v>
                </c:pt>
                <c:pt idx="52">
                  <c:v>1942.0</c:v>
                </c:pt>
                <c:pt idx="53">
                  <c:v>1943.0</c:v>
                </c:pt>
                <c:pt idx="54">
                  <c:v>1944.0</c:v>
                </c:pt>
                <c:pt idx="55">
                  <c:v>1945.0</c:v>
                </c:pt>
                <c:pt idx="56">
                  <c:v>1946.0</c:v>
                </c:pt>
                <c:pt idx="57">
                  <c:v>1947.0</c:v>
                </c:pt>
                <c:pt idx="58">
                  <c:v>1948.0</c:v>
                </c:pt>
                <c:pt idx="59">
                  <c:v>1949.0</c:v>
                </c:pt>
                <c:pt idx="60">
                  <c:v>1950.0</c:v>
                </c:pt>
                <c:pt idx="61">
                  <c:v>1951.0</c:v>
                </c:pt>
                <c:pt idx="62">
                  <c:v>1952.0</c:v>
                </c:pt>
                <c:pt idx="63">
                  <c:v>1953.0</c:v>
                </c:pt>
                <c:pt idx="64">
                  <c:v>1954.0</c:v>
                </c:pt>
                <c:pt idx="65">
                  <c:v>1955.0</c:v>
                </c:pt>
                <c:pt idx="66">
                  <c:v>1956.0</c:v>
                </c:pt>
                <c:pt idx="67">
                  <c:v>1957.0</c:v>
                </c:pt>
                <c:pt idx="68">
                  <c:v>1958.0</c:v>
                </c:pt>
                <c:pt idx="69">
                  <c:v>1959.0</c:v>
                </c:pt>
                <c:pt idx="70">
                  <c:v>1960.0</c:v>
                </c:pt>
                <c:pt idx="71">
                  <c:v>1961.0</c:v>
                </c:pt>
                <c:pt idx="72">
                  <c:v>1962.0</c:v>
                </c:pt>
                <c:pt idx="73">
                  <c:v>1963.0</c:v>
                </c:pt>
                <c:pt idx="74">
                  <c:v>1964.0</c:v>
                </c:pt>
                <c:pt idx="75">
                  <c:v>1965.0</c:v>
                </c:pt>
                <c:pt idx="76">
                  <c:v>1966.0</c:v>
                </c:pt>
                <c:pt idx="77">
                  <c:v>1967.0</c:v>
                </c:pt>
                <c:pt idx="78">
                  <c:v>1968.0</c:v>
                </c:pt>
                <c:pt idx="79">
                  <c:v>1969.0</c:v>
                </c:pt>
                <c:pt idx="80">
                  <c:v>1970.0</c:v>
                </c:pt>
                <c:pt idx="81">
                  <c:v>1971.0</c:v>
                </c:pt>
                <c:pt idx="82">
                  <c:v>1972.0</c:v>
                </c:pt>
                <c:pt idx="83">
                  <c:v>1973.0</c:v>
                </c:pt>
                <c:pt idx="84">
                  <c:v>1974.0</c:v>
                </c:pt>
                <c:pt idx="85">
                  <c:v>1975.0</c:v>
                </c:pt>
                <c:pt idx="86">
                  <c:v>1976.0</c:v>
                </c:pt>
                <c:pt idx="87">
                  <c:v>1977.0</c:v>
                </c:pt>
                <c:pt idx="88">
                  <c:v>1978.0</c:v>
                </c:pt>
                <c:pt idx="89">
                  <c:v>1979.0</c:v>
                </c:pt>
                <c:pt idx="90">
                  <c:v>1980.0</c:v>
                </c:pt>
                <c:pt idx="91">
                  <c:v>1981.0</c:v>
                </c:pt>
                <c:pt idx="92">
                  <c:v>1982.0</c:v>
                </c:pt>
                <c:pt idx="93">
                  <c:v>1983.0</c:v>
                </c:pt>
                <c:pt idx="94">
                  <c:v>1984.0</c:v>
                </c:pt>
                <c:pt idx="95">
                  <c:v>1985.0</c:v>
                </c:pt>
                <c:pt idx="96">
                  <c:v>1986.0</c:v>
                </c:pt>
                <c:pt idx="97">
                  <c:v>1987.0</c:v>
                </c:pt>
                <c:pt idx="98">
                  <c:v>1988.0</c:v>
                </c:pt>
                <c:pt idx="99">
                  <c:v>1989.0</c:v>
                </c:pt>
                <c:pt idx="100">
                  <c:v>1990.0</c:v>
                </c:pt>
                <c:pt idx="101">
                  <c:v>1991.0</c:v>
                </c:pt>
                <c:pt idx="102">
                  <c:v>1992.0</c:v>
                </c:pt>
                <c:pt idx="103">
                  <c:v>1993.0</c:v>
                </c:pt>
                <c:pt idx="104">
                  <c:v>1994.0</c:v>
                </c:pt>
                <c:pt idx="105">
                  <c:v>1995.0</c:v>
                </c:pt>
                <c:pt idx="106">
                  <c:v>1996.0</c:v>
                </c:pt>
                <c:pt idx="107">
                  <c:v>1997.0</c:v>
                </c:pt>
                <c:pt idx="108">
                  <c:v>1998.0</c:v>
                </c:pt>
                <c:pt idx="109">
                  <c:v>1999.0</c:v>
                </c:pt>
                <c:pt idx="110">
                  <c:v>2000.0</c:v>
                </c:pt>
                <c:pt idx="111">
                  <c:v>2001.0</c:v>
                </c:pt>
                <c:pt idx="112">
                  <c:v>2002.0</c:v>
                </c:pt>
                <c:pt idx="113">
                  <c:v>2003.0</c:v>
                </c:pt>
                <c:pt idx="114">
                  <c:v>2004.0</c:v>
                </c:pt>
                <c:pt idx="115">
                  <c:v>2005.0</c:v>
                </c:pt>
                <c:pt idx="116">
                  <c:v>2006.0</c:v>
                </c:pt>
                <c:pt idx="117">
                  <c:v>2007.0</c:v>
                </c:pt>
                <c:pt idx="118">
                  <c:v>2008.0</c:v>
                </c:pt>
                <c:pt idx="119">
                  <c:v>2009.0</c:v>
                </c:pt>
              </c:numCache>
            </c:numRef>
          </c:cat>
          <c:val>
            <c:numRef>
              <c:f>'My first worksheet'!$N$8:$N$127</c:f>
              <c:numCache>
                <c:formatCode>General</c:formatCode>
                <c:ptCount val="120"/>
                <c:pt idx="3">
                  <c:v>27.12</c:v>
                </c:pt>
                <c:pt idx="4">
                  <c:v>21.43</c:v>
                </c:pt>
                <c:pt idx="5">
                  <c:v>27.87</c:v>
                </c:pt>
                <c:pt idx="6">
                  <c:v>39.29</c:v>
                </c:pt>
                <c:pt idx="7">
                  <c:v>28.79</c:v>
                </c:pt>
                <c:pt idx="8">
                  <c:v>30.7</c:v>
                </c:pt>
                <c:pt idx="9">
                  <c:v>30.83</c:v>
                </c:pt>
                <c:pt idx="10">
                  <c:v>42.69</c:v>
                </c:pt>
                <c:pt idx="11">
                  <c:v>21.68</c:v>
                </c:pt>
                <c:pt idx="12">
                  <c:v>45.77</c:v>
                </c:pt>
                <c:pt idx="13">
                  <c:v>33.31</c:v>
                </c:pt>
                <c:pt idx="14">
                  <c:v>30.15</c:v>
                </c:pt>
                <c:pt idx="15">
                  <c:v>40.53</c:v>
                </c:pt>
                <c:pt idx="16">
                  <c:v>31.4</c:v>
                </c:pt>
                <c:pt idx="17">
                  <c:v>35.32</c:v>
                </c:pt>
                <c:pt idx="18">
                  <c:v>38.27</c:v>
                </c:pt>
                <c:pt idx="19">
                  <c:v>37.77</c:v>
                </c:pt>
                <c:pt idx="20">
                  <c:v>20.02</c:v>
                </c:pt>
                <c:pt idx="21">
                  <c:v>33.75</c:v>
                </c:pt>
                <c:pt idx="22">
                  <c:v>33.39</c:v>
                </c:pt>
                <c:pt idx="23">
                  <c:v>30.01</c:v>
                </c:pt>
                <c:pt idx="24">
                  <c:v>39.57</c:v>
                </c:pt>
                <c:pt idx="25">
                  <c:v>39.01</c:v>
                </c:pt>
                <c:pt idx="26">
                  <c:v>24.36</c:v>
                </c:pt>
                <c:pt idx="27">
                  <c:v>30.51</c:v>
                </c:pt>
                <c:pt idx="28">
                  <c:v>30.2</c:v>
                </c:pt>
                <c:pt idx="29">
                  <c:v>42.54</c:v>
                </c:pt>
                <c:pt idx="30">
                  <c:v>32.32</c:v>
                </c:pt>
                <c:pt idx="31">
                  <c:v>35.34</c:v>
                </c:pt>
                <c:pt idx="32">
                  <c:v>38.75</c:v>
                </c:pt>
                <c:pt idx="33">
                  <c:v>32.07</c:v>
                </c:pt>
                <c:pt idx="34">
                  <c:v>30.48</c:v>
                </c:pt>
                <c:pt idx="35">
                  <c:v>28.02</c:v>
                </c:pt>
                <c:pt idx="36">
                  <c:v>34.67</c:v>
                </c:pt>
                <c:pt idx="37">
                  <c:v>26.25</c:v>
                </c:pt>
                <c:pt idx="38">
                  <c:v>41.52</c:v>
                </c:pt>
                <c:pt idx="39">
                  <c:v>32.15</c:v>
                </c:pt>
                <c:pt idx="40">
                  <c:v>21.01</c:v>
                </c:pt>
                <c:pt idx="41">
                  <c:v>39.54</c:v>
                </c:pt>
                <c:pt idx="42">
                  <c:v>30.82</c:v>
                </c:pt>
                <c:pt idx="43">
                  <c:v>21.36</c:v>
                </c:pt>
                <c:pt idx="44">
                  <c:v>26.02</c:v>
                </c:pt>
                <c:pt idx="45">
                  <c:v>39.66</c:v>
                </c:pt>
                <c:pt idx="46">
                  <c:v>28.77</c:v>
                </c:pt>
                <c:pt idx="47">
                  <c:v>28.64</c:v>
                </c:pt>
                <c:pt idx="48">
                  <c:v>29.62</c:v>
                </c:pt>
                <c:pt idx="49">
                  <c:v>30.26</c:v>
                </c:pt>
                <c:pt idx="50">
                  <c:v>32.05</c:v>
                </c:pt>
                <c:pt idx="51">
                  <c:v>40.9</c:v>
                </c:pt>
                <c:pt idx="52">
                  <c:v>39.33</c:v>
                </c:pt>
                <c:pt idx="53">
                  <c:v>36.13</c:v>
                </c:pt>
                <c:pt idx="54">
                  <c:v>38.52</c:v>
                </c:pt>
                <c:pt idx="55">
                  <c:v>39.65</c:v>
                </c:pt>
                <c:pt idx="56">
                  <c:v>36.52</c:v>
                </c:pt>
                <c:pt idx="57">
                  <c:v>47.03</c:v>
                </c:pt>
                <c:pt idx="58">
                  <c:v>31.61</c:v>
                </c:pt>
                <c:pt idx="59">
                  <c:v>26.07</c:v>
                </c:pt>
                <c:pt idx="60">
                  <c:v>28.91</c:v>
                </c:pt>
                <c:pt idx="61">
                  <c:v>38.03</c:v>
                </c:pt>
                <c:pt idx="62">
                  <c:v>31.82</c:v>
                </c:pt>
                <c:pt idx="63">
                  <c:v>20.0</c:v>
                </c:pt>
                <c:pt idx="64">
                  <c:v>36.21</c:v>
                </c:pt>
                <c:pt idx="65">
                  <c:v>21.98</c:v>
                </c:pt>
                <c:pt idx="66">
                  <c:v>17.07</c:v>
                </c:pt>
                <c:pt idx="67">
                  <c:v>28.28</c:v>
                </c:pt>
                <c:pt idx="68">
                  <c:v>28.84</c:v>
                </c:pt>
                <c:pt idx="69">
                  <c:v>36.31</c:v>
                </c:pt>
                <c:pt idx="70">
                  <c:v>35.2</c:v>
                </c:pt>
                <c:pt idx="71">
                  <c:v>42.88</c:v>
                </c:pt>
                <c:pt idx="72">
                  <c:v>27.04</c:v>
                </c:pt>
                <c:pt idx="73">
                  <c:v>28.32</c:v>
                </c:pt>
                <c:pt idx="74">
                  <c:v>28.42</c:v>
                </c:pt>
                <c:pt idx="75">
                  <c:v>33.96</c:v>
                </c:pt>
                <c:pt idx="76">
                  <c:v>21.85</c:v>
                </c:pt>
                <c:pt idx="77">
                  <c:v>21.82</c:v>
                </c:pt>
                <c:pt idx="78">
                  <c:v>28.31</c:v>
                </c:pt>
                <c:pt idx="79">
                  <c:v>32.43</c:v>
                </c:pt>
                <c:pt idx="80">
                  <c:v>33.63</c:v>
                </c:pt>
                <c:pt idx="81">
                  <c:v>28.32</c:v>
                </c:pt>
                <c:pt idx="82">
                  <c:v>36.02</c:v>
                </c:pt>
                <c:pt idx="83">
                  <c:v>45.18</c:v>
                </c:pt>
                <c:pt idx="84">
                  <c:v>35.67</c:v>
                </c:pt>
                <c:pt idx="85">
                  <c:v>31.61</c:v>
                </c:pt>
                <c:pt idx="86">
                  <c:v>30.01</c:v>
                </c:pt>
                <c:pt idx="87">
                  <c:v>37.15</c:v>
                </c:pt>
                <c:pt idx="88">
                  <c:v>31.36</c:v>
                </c:pt>
                <c:pt idx="89">
                  <c:v>31.84</c:v>
                </c:pt>
                <c:pt idx="90">
                  <c:v>25.09</c:v>
                </c:pt>
                <c:pt idx="91">
                  <c:v>31.3</c:v>
                </c:pt>
                <c:pt idx="92">
                  <c:v>44.8</c:v>
                </c:pt>
                <c:pt idx="93">
                  <c:v>41.17</c:v>
                </c:pt>
                <c:pt idx="94">
                  <c:v>41.78</c:v>
                </c:pt>
                <c:pt idx="95">
                  <c:v>28.5</c:v>
                </c:pt>
                <c:pt idx="96">
                  <c:v>42.58</c:v>
                </c:pt>
                <c:pt idx="97">
                  <c:v>36.97</c:v>
                </c:pt>
                <c:pt idx="98">
                  <c:v>21.99</c:v>
                </c:pt>
                <c:pt idx="99">
                  <c:v>29.14</c:v>
                </c:pt>
                <c:pt idx="100">
                  <c:v>43.93</c:v>
                </c:pt>
                <c:pt idx="101">
                  <c:v>39.77</c:v>
                </c:pt>
                <c:pt idx="102">
                  <c:v>33.51</c:v>
                </c:pt>
                <c:pt idx="103">
                  <c:v>55.88</c:v>
                </c:pt>
                <c:pt idx="104">
                  <c:v>28.2</c:v>
                </c:pt>
                <c:pt idx="105">
                  <c:v>31.74</c:v>
                </c:pt>
                <c:pt idx="106">
                  <c:v>27.15</c:v>
                </c:pt>
                <c:pt idx="107">
                  <c:v>28.53</c:v>
                </c:pt>
                <c:pt idx="108">
                  <c:v>37.7</c:v>
                </c:pt>
                <c:pt idx="109">
                  <c:v>27.15</c:v>
                </c:pt>
                <c:pt idx="110">
                  <c:v>26.14</c:v>
                </c:pt>
                <c:pt idx="111">
                  <c:v>29.76</c:v>
                </c:pt>
                <c:pt idx="112">
                  <c:v>29.25</c:v>
                </c:pt>
                <c:pt idx="113">
                  <c:v>31.57</c:v>
                </c:pt>
                <c:pt idx="114">
                  <c:v>33.8</c:v>
                </c:pt>
                <c:pt idx="115">
                  <c:v>28.05</c:v>
                </c:pt>
                <c:pt idx="116">
                  <c:v>33.38</c:v>
                </c:pt>
                <c:pt idx="117">
                  <c:v>41.71</c:v>
                </c:pt>
                <c:pt idx="118">
                  <c:v>49.43</c:v>
                </c:pt>
                <c:pt idx="119">
                  <c:v>38.81</c:v>
                </c:pt>
              </c:numCache>
            </c:numRef>
          </c:val>
          <c:smooth val="0"/>
        </c:ser>
        <c:dLbls>
          <c:showLegendKey val="0"/>
          <c:showVal val="0"/>
          <c:showCatName val="0"/>
          <c:showSerName val="0"/>
          <c:showPercent val="0"/>
          <c:showBubbleSize val="0"/>
        </c:dLbls>
        <c:marker val="1"/>
        <c:smooth val="0"/>
        <c:axId val="557532552"/>
        <c:axId val="557535784"/>
      </c:lineChart>
      <c:catAx>
        <c:axId val="557532552"/>
        <c:scaling>
          <c:orientation val="minMax"/>
        </c:scaling>
        <c:delete val="0"/>
        <c:axPos val="b"/>
        <c:numFmt formatCode="General" sourceLinked="1"/>
        <c:majorTickMark val="in"/>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557535784"/>
        <c:crosses val="autoZero"/>
        <c:auto val="0"/>
        <c:lblAlgn val="ctr"/>
        <c:lblOffset val="100"/>
        <c:tickLblSkip val="20"/>
        <c:tickMarkSkip val="10"/>
        <c:noMultiLvlLbl val="0"/>
      </c:catAx>
      <c:valAx>
        <c:axId val="557535784"/>
        <c:scaling>
          <c:orientation val="minMax"/>
        </c:scaling>
        <c:delete val="0"/>
        <c:axPos val="l"/>
        <c:majorGridlines>
          <c:spPr>
            <a:ln w="3175">
              <a:solidFill>
                <a:srgbClr val="808080"/>
              </a:solidFill>
              <a:prstDash val="solid"/>
            </a:ln>
          </c:spPr>
        </c:majorGridlines>
        <c:numFmt formatCode="General" sourceLinked="1"/>
        <c:majorTickMark val="in"/>
        <c:minorTickMark val="in"/>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557532552"/>
        <c:crosses val="autoZero"/>
        <c:crossBetween val="between"/>
      </c:valAx>
      <c:spPr>
        <a:solidFill>
          <a:srgbClr val="FFFFFF"/>
        </a:solidFill>
        <a:ln w="25400">
          <a:noFill/>
        </a:ln>
      </c:spPr>
    </c:plotArea>
    <c:plotVisOnly val="1"/>
    <c:dispBlanksAs val="gap"/>
    <c:showDLblsOverMax val="0"/>
  </c:chart>
  <c:spPr>
    <a:solidFill>
      <a:srgbClr val="FFFFFF"/>
    </a:solidFill>
    <a:ln w="12700">
      <a:solidFill>
        <a:srgbClr val="00000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pPr>
            <a:r>
              <a:rPr lang="en-US" sz="2000"/>
              <a:t>Des Moines Precipitation </a:t>
            </a:r>
          </a:p>
          <a:p>
            <a:pPr>
              <a:defRPr/>
            </a:pPr>
            <a:r>
              <a:rPr lang="en-US" sz="1400"/>
              <a:t>Days per Year</a:t>
            </a:r>
            <a:r>
              <a:rPr lang="en-US" sz="1400" baseline="0"/>
              <a:t> </a:t>
            </a:r>
            <a:r>
              <a:rPr lang="en-US" sz="1400"/>
              <a:t>with More than 1.25 inches</a:t>
            </a:r>
          </a:p>
        </c:rich>
      </c:tx>
      <c:layout/>
      <c:overlay val="0"/>
    </c:title>
    <c:autoTitleDeleted val="0"/>
    <c:plotArea>
      <c:layout/>
      <c:scatterChart>
        <c:scatterStyle val="lineMarker"/>
        <c:varyColors val="0"/>
        <c:ser>
          <c:idx val="0"/>
          <c:order val="0"/>
          <c:trendline>
            <c:trendlineType val="linear"/>
            <c:dispRSqr val="0"/>
            <c:dispEq val="0"/>
          </c:trendline>
          <c:xVal>
            <c:numRef>
              <c:f>Sheet1!$A$5:$A$125</c:f>
              <c:numCache>
                <c:formatCode>General</c:formatCode>
                <c:ptCount val="121"/>
                <c:pt idx="0">
                  <c:v>1890.0</c:v>
                </c:pt>
                <c:pt idx="1">
                  <c:v>1891.0</c:v>
                </c:pt>
                <c:pt idx="2">
                  <c:v>1892.0</c:v>
                </c:pt>
                <c:pt idx="3">
                  <c:v>1893.0</c:v>
                </c:pt>
                <c:pt idx="4">
                  <c:v>1894.0</c:v>
                </c:pt>
                <c:pt idx="5">
                  <c:v>1895.0</c:v>
                </c:pt>
                <c:pt idx="6">
                  <c:v>1896.0</c:v>
                </c:pt>
                <c:pt idx="7">
                  <c:v>1897.0</c:v>
                </c:pt>
                <c:pt idx="8">
                  <c:v>1898.0</c:v>
                </c:pt>
                <c:pt idx="9">
                  <c:v>1899.0</c:v>
                </c:pt>
                <c:pt idx="10">
                  <c:v>1900.0</c:v>
                </c:pt>
                <c:pt idx="11">
                  <c:v>1901.0</c:v>
                </c:pt>
                <c:pt idx="12">
                  <c:v>1902.0</c:v>
                </c:pt>
                <c:pt idx="13">
                  <c:v>1903.0</c:v>
                </c:pt>
                <c:pt idx="14">
                  <c:v>1904.0</c:v>
                </c:pt>
                <c:pt idx="15">
                  <c:v>1905.0</c:v>
                </c:pt>
                <c:pt idx="16">
                  <c:v>1906.0</c:v>
                </c:pt>
                <c:pt idx="17">
                  <c:v>1907.0</c:v>
                </c:pt>
                <c:pt idx="18">
                  <c:v>1908.0</c:v>
                </c:pt>
                <c:pt idx="19">
                  <c:v>1909.0</c:v>
                </c:pt>
                <c:pt idx="20">
                  <c:v>1910.0</c:v>
                </c:pt>
                <c:pt idx="21">
                  <c:v>1911.0</c:v>
                </c:pt>
                <c:pt idx="22">
                  <c:v>1912.0</c:v>
                </c:pt>
                <c:pt idx="23">
                  <c:v>1913.0</c:v>
                </c:pt>
                <c:pt idx="24">
                  <c:v>1914.0</c:v>
                </c:pt>
                <c:pt idx="25">
                  <c:v>1915.0</c:v>
                </c:pt>
                <c:pt idx="26">
                  <c:v>1916.0</c:v>
                </c:pt>
                <c:pt idx="27">
                  <c:v>1917.0</c:v>
                </c:pt>
                <c:pt idx="28">
                  <c:v>1918.0</c:v>
                </c:pt>
                <c:pt idx="29">
                  <c:v>1919.0</c:v>
                </c:pt>
                <c:pt idx="30">
                  <c:v>1920.0</c:v>
                </c:pt>
                <c:pt idx="31">
                  <c:v>1921.0</c:v>
                </c:pt>
                <c:pt idx="32">
                  <c:v>1922.0</c:v>
                </c:pt>
                <c:pt idx="33">
                  <c:v>1923.0</c:v>
                </c:pt>
                <c:pt idx="34">
                  <c:v>1924.0</c:v>
                </c:pt>
                <c:pt idx="35">
                  <c:v>1925.0</c:v>
                </c:pt>
                <c:pt idx="36">
                  <c:v>1926.0</c:v>
                </c:pt>
                <c:pt idx="37">
                  <c:v>1927.0</c:v>
                </c:pt>
                <c:pt idx="38">
                  <c:v>1928.0</c:v>
                </c:pt>
                <c:pt idx="39">
                  <c:v>1929.0</c:v>
                </c:pt>
                <c:pt idx="40">
                  <c:v>1930.0</c:v>
                </c:pt>
                <c:pt idx="41">
                  <c:v>1931.0</c:v>
                </c:pt>
                <c:pt idx="42">
                  <c:v>1932.0</c:v>
                </c:pt>
                <c:pt idx="43">
                  <c:v>1933.0</c:v>
                </c:pt>
                <c:pt idx="44">
                  <c:v>1934.0</c:v>
                </c:pt>
                <c:pt idx="45">
                  <c:v>1935.0</c:v>
                </c:pt>
                <c:pt idx="46">
                  <c:v>1936.0</c:v>
                </c:pt>
                <c:pt idx="47">
                  <c:v>1937.0</c:v>
                </c:pt>
                <c:pt idx="48">
                  <c:v>1938.0</c:v>
                </c:pt>
                <c:pt idx="49">
                  <c:v>1939.0</c:v>
                </c:pt>
                <c:pt idx="50">
                  <c:v>1940.0</c:v>
                </c:pt>
                <c:pt idx="51">
                  <c:v>1941.0</c:v>
                </c:pt>
                <c:pt idx="52">
                  <c:v>1942.0</c:v>
                </c:pt>
                <c:pt idx="53">
                  <c:v>1943.0</c:v>
                </c:pt>
                <c:pt idx="54">
                  <c:v>1944.0</c:v>
                </c:pt>
                <c:pt idx="55">
                  <c:v>1945.0</c:v>
                </c:pt>
                <c:pt idx="56">
                  <c:v>1946.0</c:v>
                </c:pt>
                <c:pt idx="57">
                  <c:v>1947.0</c:v>
                </c:pt>
                <c:pt idx="58">
                  <c:v>1948.0</c:v>
                </c:pt>
                <c:pt idx="59">
                  <c:v>1949.0</c:v>
                </c:pt>
                <c:pt idx="60">
                  <c:v>1950.0</c:v>
                </c:pt>
                <c:pt idx="61">
                  <c:v>1951.0</c:v>
                </c:pt>
                <c:pt idx="62">
                  <c:v>1952.0</c:v>
                </c:pt>
                <c:pt idx="63">
                  <c:v>1953.0</c:v>
                </c:pt>
                <c:pt idx="64">
                  <c:v>1954.0</c:v>
                </c:pt>
                <c:pt idx="65">
                  <c:v>1955.0</c:v>
                </c:pt>
                <c:pt idx="66">
                  <c:v>1956.0</c:v>
                </c:pt>
                <c:pt idx="67">
                  <c:v>1957.0</c:v>
                </c:pt>
                <c:pt idx="68">
                  <c:v>1958.0</c:v>
                </c:pt>
                <c:pt idx="69">
                  <c:v>1959.0</c:v>
                </c:pt>
                <c:pt idx="70">
                  <c:v>1960.0</c:v>
                </c:pt>
                <c:pt idx="71">
                  <c:v>1961.0</c:v>
                </c:pt>
                <c:pt idx="72">
                  <c:v>1962.0</c:v>
                </c:pt>
                <c:pt idx="73">
                  <c:v>1963.0</c:v>
                </c:pt>
                <c:pt idx="74">
                  <c:v>1964.0</c:v>
                </c:pt>
                <c:pt idx="75">
                  <c:v>1965.0</c:v>
                </c:pt>
                <c:pt idx="76">
                  <c:v>1966.0</c:v>
                </c:pt>
                <c:pt idx="77">
                  <c:v>1967.0</c:v>
                </c:pt>
                <c:pt idx="78">
                  <c:v>1968.0</c:v>
                </c:pt>
                <c:pt idx="79">
                  <c:v>1969.0</c:v>
                </c:pt>
                <c:pt idx="80">
                  <c:v>1970.0</c:v>
                </c:pt>
                <c:pt idx="81">
                  <c:v>1971.0</c:v>
                </c:pt>
                <c:pt idx="82">
                  <c:v>1972.0</c:v>
                </c:pt>
                <c:pt idx="83">
                  <c:v>1973.0</c:v>
                </c:pt>
                <c:pt idx="84">
                  <c:v>1974.0</c:v>
                </c:pt>
                <c:pt idx="85">
                  <c:v>1975.0</c:v>
                </c:pt>
                <c:pt idx="86">
                  <c:v>1976.0</c:v>
                </c:pt>
                <c:pt idx="87">
                  <c:v>1977.0</c:v>
                </c:pt>
                <c:pt idx="88">
                  <c:v>1978.0</c:v>
                </c:pt>
                <c:pt idx="89">
                  <c:v>1979.0</c:v>
                </c:pt>
                <c:pt idx="90">
                  <c:v>1980.0</c:v>
                </c:pt>
                <c:pt idx="91">
                  <c:v>1981.0</c:v>
                </c:pt>
                <c:pt idx="92">
                  <c:v>1982.0</c:v>
                </c:pt>
                <c:pt idx="93">
                  <c:v>1983.0</c:v>
                </c:pt>
                <c:pt idx="94">
                  <c:v>1984.0</c:v>
                </c:pt>
                <c:pt idx="95">
                  <c:v>1985.0</c:v>
                </c:pt>
                <c:pt idx="96">
                  <c:v>1986.0</c:v>
                </c:pt>
                <c:pt idx="97">
                  <c:v>1987.0</c:v>
                </c:pt>
                <c:pt idx="98">
                  <c:v>1988.0</c:v>
                </c:pt>
                <c:pt idx="99">
                  <c:v>1989.0</c:v>
                </c:pt>
                <c:pt idx="100">
                  <c:v>1990.0</c:v>
                </c:pt>
                <c:pt idx="101">
                  <c:v>1991.0</c:v>
                </c:pt>
                <c:pt idx="102">
                  <c:v>1992.0</c:v>
                </c:pt>
                <c:pt idx="103">
                  <c:v>1993.0</c:v>
                </c:pt>
                <c:pt idx="104">
                  <c:v>1994.0</c:v>
                </c:pt>
                <c:pt idx="105">
                  <c:v>1995.0</c:v>
                </c:pt>
                <c:pt idx="106">
                  <c:v>1996.0</c:v>
                </c:pt>
                <c:pt idx="107">
                  <c:v>1997.0</c:v>
                </c:pt>
                <c:pt idx="108">
                  <c:v>1998.0</c:v>
                </c:pt>
                <c:pt idx="109">
                  <c:v>1999.0</c:v>
                </c:pt>
                <c:pt idx="110">
                  <c:v>2000.0</c:v>
                </c:pt>
                <c:pt idx="111">
                  <c:v>2001.0</c:v>
                </c:pt>
                <c:pt idx="112">
                  <c:v>2002.0</c:v>
                </c:pt>
                <c:pt idx="113">
                  <c:v>2003.0</c:v>
                </c:pt>
                <c:pt idx="114">
                  <c:v>2004.0</c:v>
                </c:pt>
                <c:pt idx="115">
                  <c:v>2005.0</c:v>
                </c:pt>
                <c:pt idx="116">
                  <c:v>2006.0</c:v>
                </c:pt>
                <c:pt idx="117">
                  <c:v>2007.0</c:v>
                </c:pt>
                <c:pt idx="118">
                  <c:v>2008.0</c:v>
                </c:pt>
                <c:pt idx="119">
                  <c:v>2009.0</c:v>
                </c:pt>
                <c:pt idx="120">
                  <c:v>2010.0</c:v>
                </c:pt>
              </c:numCache>
            </c:numRef>
          </c:xVal>
          <c:yVal>
            <c:numRef>
              <c:f>Sheet1!$B$5:$B$125</c:f>
              <c:numCache>
                <c:formatCode>General</c:formatCode>
                <c:ptCount val="121"/>
                <c:pt idx="3">
                  <c:v>3.0</c:v>
                </c:pt>
                <c:pt idx="4">
                  <c:v>1.0</c:v>
                </c:pt>
                <c:pt idx="5">
                  <c:v>5.0</c:v>
                </c:pt>
                <c:pt idx="6">
                  <c:v>7.0</c:v>
                </c:pt>
                <c:pt idx="7">
                  <c:v>2.0</c:v>
                </c:pt>
                <c:pt idx="8">
                  <c:v>2.0</c:v>
                </c:pt>
                <c:pt idx="9">
                  <c:v>1.0</c:v>
                </c:pt>
                <c:pt idx="10">
                  <c:v>9.0</c:v>
                </c:pt>
                <c:pt idx="11">
                  <c:v>1.0</c:v>
                </c:pt>
                <c:pt idx="12">
                  <c:v>6.0</c:v>
                </c:pt>
                <c:pt idx="13">
                  <c:v>7.0</c:v>
                </c:pt>
                <c:pt idx="14">
                  <c:v>4.0</c:v>
                </c:pt>
                <c:pt idx="15">
                  <c:v>6.0</c:v>
                </c:pt>
                <c:pt idx="16">
                  <c:v>2.0</c:v>
                </c:pt>
                <c:pt idx="17">
                  <c:v>4.0</c:v>
                </c:pt>
                <c:pt idx="18">
                  <c:v>4.0</c:v>
                </c:pt>
                <c:pt idx="19">
                  <c:v>3.0</c:v>
                </c:pt>
                <c:pt idx="20">
                  <c:v>2.0</c:v>
                </c:pt>
                <c:pt idx="21">
                  <c:v>5.0</c:v>
                </c:pt>
                <c:pt idx="22">
                  <c:v>4.0</c:v>
                </c:pt>
                <c:pt idx="23">
                  <c:v>4.0</c:v>
                </c:pt>
                <c:pt idx="24">
                  <c:v>9.0</c:v>
                </c:pt>
                <c:pt idx="25">
                  <c:v>4.0</c:v>
                </c:pt>
                <c:pt idx="26">
                  <c:v>2.0</c:v>
                </c:pt>
                <c:pt idx="27">
                  <c:v>3.0</c:v>
                </c:pt>
                <c:pt idx="28">
                  <c:v>6.0</c:v>
                </c:pt>
                <c:pt idx="29">
                  <c:v>8.0</c:v>
                </c:pt>
                <c:pt idx="30">
                  <c:v>4.0</c:v>
                </c:pt>
                <c:pt idx="31">
                  <c:v>5.0</c:v>
                </c:pt>
                <c:pt idx="32">
                  <c:v>7.0</c:v>
                </c:pt>
                <c:pt idx="33">
                  <c:v>3.0</c:v>
                </c:pt>
                <c:pt idx="34">
                  <c:v>2.0</c:v>
                </c:pt>
                <c:pt idx="35">
                  <c:v>4.0</c:v>
                </c:pt>
                <c:pt idx="36">
                  <c:v>7.0</c:v>
                </c:pt>
                <c:pt idx="37">
                  <c:v>1.0</c:v>
                </c:pt>
                <c:pt idx="38">
                  <c:v>5.0</c:v>
                </c:pt>
                <c:pt idx="39">
                  <c:v>1.0</c:v>
                </c:pt>
                <c:pt idx="40">
                  <c:v>2.0</c:v>
                </c:pt>
                <c:pt idx="41">
                  <c:v>7.0</c:v>
                </c:pt>
                <c:pt idx="42">
                  <c:v>4.0</c:v>
                </c:pt>
                <c:pt idx="43">
                  <c:v>2.0</c:v>
                </c:pt>
                <c:pt idx="44">
                  <c:v>1.0</c:v>
                </c:pt>
                <c:pt idx="45">
                  <c:v>7.0</c:v>
                </c:pt>
                <c:pt idx="46">
                  <c:v>3.0</c:v>
                </c:pt>
                <c:pt idx="47">
                  <c:v>2.0</c:v>
                </c:pt>
                <c:pt idx="48">
                  <c:v>4.0</c:v>
                </c:pt>
                <c:pt idx="49">
                  <c:v>5.0</c:v>
                </c:pt>
                <c:pt idx="50">
                  <c:v>4.0</c:v>
                </c:pt>
                <c:pt idx="51">
                  <c:v>8.0</c:v>
                </c:pt>
                <c:pt idx="52">
                  <c:v>7.0</c:v>
                </c:pt>
                <c:pt idx="53">
                  <c:v>7.0</c:v>
                </c:pt>
                <c:pt idx="54">
                  <c:v>6.0</c:v>
                </c:pt>
                <c:pt idx="55">
                  <c:v>4.0</c:v>
                </c:pt>
                <c:pt idx="56">
                  <c:v>5.0</c:v>
                </c:pt>
                <c:pt idx="57">
                  <c:v>8.0</c:v>
                </c:pt>
                <c:pt idx="58">
                  <c:v>5.0</c:v>
                </c:pt>
                <c:pt idx="59">
                  <c:v>0.0</c:v>
                </c:pt>
                <c:pt idx="60">
                  <c:v>4.0</c:v>
                </c:pt>
                <c:pt idx="61">
                  <c:v>3.0</c:v>
                </c:pt>
                <c:pt idx="62">
                  <c:v>5.0</c:v>
                </c:pt>
                <c:pt idx="63">
                  <c:v>3.0</c:v>
                </c:pt>
                <c:pt idx="64">
                  <c:v>4.0</c:v>
                </c:pt>
                <c:pt idx="65">
                  <c:v>2.0</c:v>
                </c:pt>
                <c:pt idx="66">
                  <c:v>0.0</c:v>
                </c:pt>
                <c:pt idx="67">
                  <c:v>0.0</c:v>
                </c:pt>
                <c:pt idx="68">
                  <c:v>7.0</c:v>
                </c:pt>
                <c:pt idx="69">
                  <c:v>4.0</c:v>
                </c:pt>
                <c:pt idx="70">
                  <c:v>6.0</c:v>
                </c:pt>
                <c:pt idx="71">
                  <c:v>9.0</c:v>
                </c:pt>
                <c:pt idx="72">
                  <c:v>3.0</c:v>
                </c:pt>
                <c:pt idx="73">
                  <c:v>3.0</c:v>
                </c:pt>
                <c:pt idx="74">
                  <c:v>3.0</c:v>
                </c:pt>
                <c:pt idx="75">
                  <c:v>2.0</c:v>
                </c:pt>
                <c:pt idx="76">
                  <c:v>2.0</c:v>
                </c:pt>
                <c:pt idx="77">
                  <c:v>3.0</c:v>
                </c:pt>
                <c:pt idx="78">
                  <c:v>4.0</c:v>
                </c:pt>
                <c:pt idx="79">
                  <c:v>5.0</c:v>
                </c:pt>
                <c:pt idx="80">
                  <c:v>6.0</c:v>
                </c:pt>
                <c:pt idx="81">
                  <c:v>4.0</c:v>
                </c:pt>
                <c:pt idx="82">
                  <c:v>6.0</c:v>
                </c:pt>
                <c:pt idx="83">
                  <c:v>10.0</c:v>
                </c:pt>
                <c:pt idx="84">
                  <c:v>3.0</c:v>
                </c:pt>
                <c:pt idx="85">
                  <c:v>3.0</c:v>
                </c:pt>
                <c:pt idx="86">
                  <c:v>8.0</c:v>
                </c:pt>
                <c:pt idx="87">
                  <c:v>4.0</c:v>
                </c:pt>
                <c:pt idx="88">
                  <c:v>4.0</c:v>
                </c:pt>
                <c:pt idx="89">
                  <c:v>3.0</c:v>
                </c:pt>
                <c:pt idx="90">
                  <c:v>2.0</c:v>
                </c:pt>
                <c:pt idx="91">
                  <c:v>3.0</c:v>
                </c:pt>
                <c:pt idx="92">
                  <c:v>9.0</c:v>
                </c:pt>
                <c:pt idx="93">
                  <c:v>4.0</c:v>
                </c:pt>
                <c:pt idx="94">
                  <c:v>7.0</c:v>
                </c:pt>
                <c:pt idx="95">
                  <c:v>4.0</c:v>
                </c:pt>
                <c:pt idx="96">
                  <c:v>6.0</c:v>
                </c:pt>
                <c:pt idx="97">
                  <c:v>8.0</c:v>
                </c:pt>
                <c:pt idx="98">
                  <c:v>5.0</c:v>
                </c:pt>
                <c:pt idx="99">
                  <c:v>6.0</c:v>
                </c:pt>
                <c:pt idx="100">
                  <c:v>6.0</c:v>
                </c:pt>
                <c:pt idx="101">
                  <c:v>5.0</c:v>
                </c:pt>
                <c:pt idx="102">
                  <c:v>4.0</c:v>
                </c:pt>
                <c:pt idx="103">
                  <c:v>9.0</c:v>
                </c:pt>
                <c:pt idx="104">
                  <c:v>2.0</c:v>
                </c:pt>
                <c:pt idx="105">
                  <c:v>3.0</c:v>
                </c:pt>
                <c:pt idx="106">
                  <c:v>5.0</c:v>
                </c:pt>
                <c:pt idx="107">
                  <c:v>4.0</c:v>
                </c:pt>
                <c:pt idx="108">
                  <c:v>6.0</c:v>
                </c:pt>
                <c:pt idx="109">
                  <c:v>2.0</c:v>
                </c:pt>
                <c:pt idx="110">
                  <c:v>3.0</c:v>
                </c:pt>
                <c:pt idx="111">
                  <c:v>2.0</c:v>
                </c:pt>
                <c:pt idx="112">
                  <c:v>8.0</c:v>
                </c:pt>
                <c:pt idx="113">
                  <c:v>4.0</c:v>
                </c:pt>
                <c:pt idx="114">
                  <c:v>4.0</c:v>
                </c:pt>
                <c:pt idx="115">
                  <c:v>5.0</c:v>
                </c:pt>
                <c:pt idx="116">
                  <c:v>4.0</c:v>
                </c:pt>
                <c:pt idx="117">
                  <c:v>10.0</c:v>
                </c:pt>
                <c:pt idx="118">
                  <c:v>9.0</c:v>
                </c:pt>
                <c:pt idx="119">
                  <c:v>3.0</c:v>
                </c:pt>
                <c:pt idx="120">
                  <c:v>11.0</c:v>
                </c:pt>
              </c:numCache>
            </c:numRef>
          </c:yVal>
          <c:smooth val="0"/>
        </c:ser>
        <c:dLbls>
          <c:showLegendKey val="0"/>
          <c:showVal val="0"/>
          <c:showCatName val="0"/>
          <c:showSerName val="0"/>
          <c:showPercent val="0"/>
          <c:showBubbleSize val="0"/>
        </c:dLbls>
        <c:axId val="552041208"/>
        <c:axId val="552044104"/>
      </c:scatterChart>
      <c:valAx>
        <c:axId val="552041208"/>
        <c:scaling>
          <c:orientation val="minMax"/>
        </c:scaling>
        <c:delete val="0"/>
        <c:axPos val="b"/>
        <c:numFmt formatCode="General" sourceLinked="1"/>
        <c:majorTickMark val="out"/>
        <c:minorTickMark val="none"/>
        <c:tickLblPos val="nextTo"/>
        <c:crossAx val="552044104"/>
        <c:crosses val="autoZero"/>
        <c:crossBetween val="midCat"/>
      </c:valAx>
      <c:valAx>
        <c:axId val="552044104"/>
        <c:scaling>
          <c:orientation val="minMax"/>
        </c:scaling>
        <c:delete val="0"/>
        <c:axPos val="l"/>
        <c:majorGridlines/>
        <c:numFmt formatCode="General" sourceLinked="1"/>
        <c:majorTickMark val="out"/>
        <c:minorTickMark val="none"/>
        <c:tickLblPos val="nextTo"/>
        <c:crossAx val="552041208"/>
        <c:crosses val="autoZero"/>
        <c:crossBetween val="midCat"/>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pPr>
            <a:r>
              <a:rPr lang="en-US" sz="2000"/>
              <a:t>Des Moines Precipitation </a:t>
            </a:r>
          </a:p>
          <a:p>
            <a:pPr>
              <a:defRPr/>
            </a:pPr>
            <a:r>
              <a:rPr lang="en-US" sz="1400"/>
              <a:t>Days per Year</a:t>
            </a:r>
            <a:r>
              <a:rPr lang="en-US" sz="1400" baseline="0"/>
              <a:t> </a:t>
            </a:r>
            <a:r>
              <a:rPr lang="en-US" sz="1400"/>
              <a:t>with More than 1.25 inches</a:t>
            </a:r>
          </a:p>
        </c:rich>
      </c:tx>
      <c:layout/>
      <c:overlay val="0"/>
    </c:title>
    <c:autoTitleDeleted val="0"/>
    <c:plotArea>
      <c:layout/>
      <c:scatterChart>
        <c:scatterStyle val="lineMarker"/>
        <c:varyColors val="0"/>
        <c:ser>
          <c:idx val="0"/>
          <c:order val="0"/>
          <c:trendline>
            <c:trendlineType val="linear"/>
            <c:dispRSqr val="0"/>
            <c:dispEq val="0"/>
          </c:trendline>
          <c:xVal>
            <c:numRef>
              <c:f>Sheet1!$A$5:$A$125</c:f>
              <c:numCache>
                <c:formatCode>General</c:formatCode>
                <c:ptCount val="121"/>
                <c:pt idx="0">
                  <c:v>1890.0</c:v>
                </c:pt>
                <c:pt idx="1">
                  <c:v>1891.0</c:v>
                </c:pt>
                <c:pt idx="2">
                  <c:v>1892.0</c:v>
                </c:pt>
                <c:pt idx="3">
                  <c:v>1893.0</c:v>
                </c:pt>
                <c:pt idx="4">
                  <c:v>1894.0</c:v>
                </c:pt>
                <c:pt idx="5">
                  <c:v>1895.0</c:v>
                </c:pt>
                <c:pt idx="6">
                  <c:v>1896.0</c:v>
                </c:pt>
                <c:pt idx="7">
                  <c:v>1897.0</c:v>
                </c:pt>
                <c:pt idx="8">
                  <c:v>1898.0</c:v>
                </c:pt>
                <c:pt idx="9">
                  <c:v>1899.0</c:v>
                </c:pt>
                <c:pt idx="10">
                  <c:v>1900.0</c:v>
                </c:pt>
                <c:pt idx="11">
                  <c:v>1901.0</c:v>
                </c:pt>
                <c:pt idx="12">
                  <c:v>1902.0</c:v>
                </c:pt>
                <c:pt idx="13">
                  <c:v>1903.0</c:v>
                </c:pt>
                <c:pt idx="14">
                  <c:v>1904.0</c:v>
                </c:pt>
                <c:pt idx="15">
                  <c:v>1905.0</c:v>
                </c:pt>
                <c:pt idx="16">
                  <c:v>1906.0</c:v>
                </c:pt>
                <c:pt idx="17">
                  <c:v>1907.0</c:v>
                </c:pt>
                <c:pt idx="18">
                  <c:v>1908.0</c:v>
                </c:pt>
                <c:pt idx="19">
                  <c:v>1909.0</c:v>
                </c:pt>
                <c:pt idx="20">
                  <c:v>1910.0</c:v>
                </c:pt>
                <c:pt idx="21">
                  <c:v>1911.0</c:v>
                </c:pt>
                <c:pt idx="22">
                  <c:v>1912.0</c:v>
                </c:pt>
                <c:pt idx="23">
                  <c:v>1913.0</c:v>
                </c:pt>
                <c:pt idx="24">
                  <c:v>1914.0</c:v>
                </c:pt>
                <c:pt idx="25">
                  <c:v>1915.0</c:v>
                </c:pt>
                <c:pt idx="26">
                  <c:v>1916.0</c:v>
                </c:pt>
                <c:pt idx="27">
                  <c:v>1917.0</c:v>
                </c:pt>
                <c:pt idx="28">
                  <c:v>1918.0</c:v>
                </c:pt>
                <c:pt idx="29">
                  <c:v>1919.0</c:v>
                </c:pt>
                <c:pt idx="30">
                  <c:v>1920.0</c:v>
                </c:pt>
                <c:pt idx="31">
                  <c:v>1921.0</c:v>
                </c:pt>
                <c:pt idx="32">
                  <c:v>1922.0</c:v>
                </c:pt>
                <c:pt idx="33">
                  <c:v>1923.0</c:v>
                </c:pt>
                <c:pt idx="34">
                  <c:v>1924.0</c:v>
                </c:pt>
                <c:pt idx="35">
                  <c:v>1925.0</c:v>
                </c:pt>
                <c:pt idx="36">
                  <c:v>1926.0</c:v>
                </c:pt>
                <c:pt idx="37">
                  <c:v>1927.0</c:v>
                </c:pt>
                <c:pt idx="38">
                  <c:v>1928.0</c:v>
                </c:pt>
                <c:pt idx="39">
                  <c:v>1929.0</c:v>
                </c:pt>
                <c:pt idx="40">
                  <c:v>1930.0</c:v>
                </c:pt>
                <c:pt idx="41">
                  <c:v>1931.0</c:v>
                </c:pt>
                <c:pt idx="42">
                  <c:v>1932.0</c:v>
                </c:pt>
                <c:pt idx="43">
                  <c:v>1933.0</c:v>
                </c:pt>
                <c:pt idx="44">
                  <c:v>1934.0</c:v>
                </c:pt>
                <c:pt idx="45">
                  <c:v>1935.0</c:v>
                </c:pt>
                <c:pt idx="46">
                  <c:v>1936.0</c:v>
                </c:pt>
                <c:pt idx="47">
                  <c:v>1937.0</c:v>
                </c:pt>
                <c:pt idx="48">
                  <c:v>1938.0</c:v>
                </c:pt>
                <c:pt idx="49">
                  <c:v>1939.0</c:v>
                </c:pt>
                <c:pt idx="50">
                  <c:v>1940.0</c:v>
                </c:pt>
                <c:pt idx="51">
                  <c:v>1941.0</c:v>
                </c:pt>
                <c:pt idx="52">
                  <c:v>1942.0</c:v>
                </c:pt>
                <c:pt idx="53">
                  <c:v>1943.0</c:v>
                </c:pt>
                <c:pt idx="54">
                  <c:v>1944.0</c:v>
                </c:pt>
                <c:pt idx="55">
                  <c:v>1945.0</c:v>
                </c:pt>
                <c:pt idx="56">
                  <c:v>1946.0</c:v>
                </c:pt>
                <c:pt idx="57">
                  <c:v>1947.0</c:v>
                </c:pt>
                <c:pt idx="58">
                  <c:v>1948.0</c:v>
                </c:pt>
                <c:pt idx="59">
                  <c:v>1949.0</c:v>
                </c:pt>
                <c:pt idx="60">
                  <c:v>1950.0</c:v>
                </c:pt>
                <c:pt idx="61">
                  <c:v>1951.0</c:v>
                </c:pt>
                <c:pt idx="62">
                  <c:v>1952.0</c:v>
                </c:pt>
                <c:pt idx="63">
                  <c:v>1953.0</c:v>
                </c:pt>
                <c:pt idx="64">
                  <c:v>1954.0</c:v>
                </c:pt>
                <c:pt idx="65">
                  <c:v>1955.0</c:v>
                </c:pt>
                <c:pt idx="66">
                  <c:v>1956.0</c:v>
                </c:pt>
                <c:pt idx="67">
                  <c:v>1957.0</c:v>
                </c:pt>
                <c:pt idx="68">
                  <c:v>1958.0</c:v>
                </c:pt>
                <c:pt idx="69">
                  <c:v>1959.0</c:v>
                </c:pt>
                <c:pt idx="70">
                  <c:v>1960.0</c:v>
                </c:pt>
                <c:pt idx="71">
                  <c:v>1961.0</c:v>
                </c:pt>
                <c:pt idx="72">
                  <c:v>1962.0</c:v>
                </c:pt>
                <c:pt idx="73">
                  <c:v>1963.0</c:v>
                </c:pt>
                <c:pt idx="74">
                  <c:v>1964.0</c:v>
                </c:pt>
                <c:pt idx="75">
                  <c:v>1965.0</c:v>
                </c:pt>
                <c:pt idx="76">
                  <c:v>1966.0</c:v>
                </c:pt>
                <c:pt idx="77">
                  <c:v>1967.0</c:v>
                </c:pt>
                <c:pt idx="78">
                  <c:v>1968.0</c:v>
                </c:pt>
                <c:pt idx="79">
                  <c:v>1969.0</c:v>
                </c:pt>
                <c:pt idx="80">
                  <c:v>1970.0</c:v>
                </c:pt>
                <c:pt idx="81">
                  <c:v>1971.0</c:v>
                </c:pt>
                <c:pt idx="82">
                  <c:v>1972.0</c:v>
                </c:pt>
                <c:pt idx="83">
                  <c:v>1973.0</c:v>
                </c:pt>
                <c:pt idx="84">
                  <c:v>1974.0</c:v>
                </c:pt>
                <c:pt idx="85">
                  <c:v>1975.0</c:v>
                </c:pt>
                <c:pt idx="86">
                  <c:v>1976.0</c:v>
                </c:pt>
                <c:pt idx="87">
                  <c:v>1977.0</c:v>
                </c:pt>
                <c:pt idx="88">
                  <c:v>1978.0</c:v>
                </c:pt>
                <c:pt idx="89">
                  <c:v>1979.0</c:v>
                </c:pt>
                <c:pt idx="90">
                  <c:v>1980.0</c:v>
                </c:pt>
                <c:pt idx="91">
                  <c:v>1981.0</c:v>
                </c:pt>
                <c:pt idx="92">
                  <c:v>1982.0</c:v>
                </c:pt>
                <c:pt idx="93">
                  <c:v>1983.0</c:v>
                </c:pt>
                <c:pt idx="94">
                  <c:v>1984.0</c:v>
                </c:pt>
                <c:pt idx="95">
                  <c:v>1985.0</c:v>
                </c:pt>
                <c:pt idx="96">
                  <c:v>1986.0</c:v>
                </c:pt>
                <c:pt idx="97">
                  <c:v>1987.0</c:v>
                </c:pt>
                <c:pt idx="98">
                  <c:v>1988.0</c:v>
                </c:pt>
                <c:pt idx="99">
                  <c:v>1989.0</c:v>
                </c:pt>
                <c:pt idx="100">
                  <c:v>1990.0</c:v>
                </c:pt>
                <c:pt idx="101">
                  <c:v>1991.0</c:v>
                </c:pt>
                <c:pt idx="102">
                  <c:v>1992.0</c:v>
                </c:pt>
                <c:pt idx="103">
                  <c:v>1993.0</c:v>
                </c:pt>
                <c:pt idx="104">
                  <c:v>1994.0</c:v>
                </c:pt>
                <c:pt idx="105">
                  <c:v>1995.0</c:v>
                </c:pt>
                <c:pt idx="106">
                  <c:v>1996.0</c:v>
                </c:pt>
                <c:pt idx="107">
                  <c:v>1997.0</c:v>
                </c:pt>
                <c:pt idx="108">
                  <c:v>1998.0</c:v>
                </c:pt>
                <c:pt idx="109">
                  <c:v>1999.0</c:v>
                </c:pt>
                <c:pt idx="110">
                  <c:v>2000.0</c:v>
                </c:pt>
                <c:pt idx="111">
                  <c:v>2001.0</c:v>
                </c:pt>
                <c:pt idx="112">
                  <c:v>2002.0</c:v>
                </c:pt>
                <c:pt idx="113">
                  <c:v>2003.0</c:v>
                </c:pt>
                <c:pt idx="114">
                  <c:v>2004.0</c:v>
                </c:pt>
                <c:pt idx="115">
                  <c:v>2005.0</c:v>
                </c:pt>
                <c:pt idx="116">
                  <c:v>2006.0</c:v>
                </c:pt>
                <c:pt idx="117">
                  <c:v>2007.0</c:v>
                </c:pt>
                <c:pt idx="118">
                  <c:v>2008.0</c:v>
                </c:pt>
                <c:pt idx="119">
                  <c:v>2009.0</c:v>
                </c:pt>
                <c:pt idx="120">
                  <c:v>2010.0</c:v>
                </c:pt>
              </c:numCache>
            </c:numRef>
          </c:xVal>
          <c:yVal>
            <c:numRef>
              <c:f>Sheet1!$B$5:$B$125</c:f>
              <c:numCache>
                <c:formatCode>General</c:formatCode>
                <c:ptCount val="121"/>
                <c:pt idx="3">
                  <c:v>3.0</c:v>
                </c:pt>
                <c:pt idx="4">
                  <c:v>1.0</c:v>
                </c:pt>
                <c:pt idx="5">
                  <c:v>5.0</c:v>
                </c:pt>
                <c:pt idx="6">
                  <c:v>7.0</c:v>
                </c:pt>
                <c:pt idx="7">
                  <c:v>2.0</c:v>
                </c:pt>
                <c:pt idx="8">
                  <c:v>2.0</c:v>
                </c:pt>
                <c:pt idx="9">
                  <c:v>1.0</c:v>
                </c:pt>
                <c:pt idx="10">
                  <c:v>9.0</c:v>
                </c:pt>
                <c:pt idx="11">
                  <c:v>1.0</c:v>
                </c:pt>
                <c:pt idx="12">
                  <c:v>6.0</c:v>
                </c:pt>
                <c:pt idx="13">
                  <c:v>7.0</c:v>
                </c:pt>
                <c:pt idx="14">
                  <c:v>4.0</c:v>
                </c:pt>
                <c:pt idx="15">
                  <c:v>6.0</c:v>
                </c:pt>
                <c:pt idx="16">
                  <c:v>2.0</c:v>
                </c:pt>
                <c:pt idx="17">
                  <c:v>4.0</c:v>
                </c:pt>
                <c:pt idx="18">
                  <c:v>4.0</c:v>
                </c:pt>
                <c:pt idx="19">
                  <c:v>3.0</c:v>
                </c:pt>
                <c:pt idx="20">
                  <c:v>2.0</c:v>
                </c:pt>
                <c:pt idx="21">
                  <c:v>5.0</c:v>
                </c:pt>
                <c:pt idx="22">
                  <c:v>4.0</c:v>
                </c:pt>
                <c:pt idx="23">
                  <c:v>4.0</c:v>
                </c:pt>
                <c:pt idx="24">
                  <c:v>9.0</c:v>
                </c:pt>
                <c:pt idx="25">
                  <c:v>4.0</c:v>
                </c:pt>
                <c:pt idx="26">
                  <c:v>2.0</c:v>
                </c:pt>
                <c:pt idx="27">
                  <c:v>3.0</c:v>
                </c:pt>
                <c:pt idx="28">
                  <c:v>6.0</c:v>
                </c:pt>
                <c:pt idx="29">
                  <c:v>8.0</c:v>
                </c:pt>
                <c:pt idx="30">
                  <c:v>4.0</c:v>
                </c:pt>
                <c:pt idx="31">
                  <c:v>5.0</c:v>
                </c:pt>
                <c:pt idx="32">
                  <c:v>7.0</c:v>
                </c:pt>
                <c:pt idx="33">
                  <c:v>3.0</c:v>
                </c:pt>
                <c:pt idx="34">
                  <c:v>2.0</c:v>
                </c:pt>
                <c:pt idx="35">
                  <c:v>4.0</c:v>
                </c:pt>
                <c:pt idx="36">
                  <c:v>7.0</c:v>
                </c:pt>
                <c:pt idx="37">
                  <c:v>1.0</c:v>
                </c:pt>
                <c:pt idx="38">
                  <c:v>5.0</c:v>
                </c:pt>
                <c:pt idx="39">
                  <c:v>1.0</c:v>
                </c:pt>
                <c:pt idx="40">
                  <c:v>2.0</c:v>
                </c:pt>
                <c:pt idx="41">
                  <c:v>7.0</c:v>
                </c:pt>
                <c:pt idx="42">
                  <c:v>4.0</c:v>
                </c:pt>
                <c:pt idx="43">
                  <c:v>2.0</c:v>
                </c:pt>
                <c:pt idx="44">
                  <c:v>1.0</c:v>
                </c:pt>
                <c:pt idx="45">
                  <c:v>7.0</c:v>
                </c:pt>
                <c:pt idx="46">
                  <c:v>3.0</c:v>
                </c:pt>
                <c:pt idx="47">
                  <c:v>2.0</c:v>
                </c:pt>
                <c:pt idx="48">
                  <c:v>4.0</c:v>
                </c:pt>
                <c:pt idx="49">
                  <c:v>5.0</c:v>
                </c:pt>
                <c:pt idx="50">
                  <c:v>4.0</c:v>
                </c:pt>
                <c:pt idx="51">
                  <c:v>8.0</c:v>
                </c:pt>
                <c:pt idx="52">
                  <c:v>7.0</c:v>
                </c:pt>
                <c:pt idx="53">
                  <c:v>7.0</c:v>
                </c:pt>
                <c:pt idx="54">
                  <c:v>6.0</c:v>
                </c:pt>
                <c:pt idx="55">
                  <c:v>4.0</c:v>
                </c:pt>
                <c:pt idx="56">
                  <c:v>5.0</c:v>
                </c:pt>
                <c:pt idx="57">
                  <c:v>8.0</c:v>
                </c:pt>
                <c:pt idx="58">
                  <c:v>5.0</c:v>
                </c:pt>
                <c:pt idx="59">
                  <c:v>0.0</c:v>
                </c:pt>
                <c:pt idx="60">
                  <c:v>4.0</c:v>
                </c:pt>
                <c:pt idx="61">
                  <c:v>3.0</c:v>
                </c:pt>
                <c:pt idx="62">
                  <c:v>5.0</c:v>
                </c:pt>
                <c:pt idx="63">
                  <c:v>3.0</c:v>
                </c:pt>
                <c:pt idx="64">
                  <c:v>4.0</c:v>
                </c:pt>
                <c:pt idx="65">
                  <c:v>2.0</c:v>
                </c:pt>
                <c:pt idx="66">
                  <c:v>0.0</c:v>
                </c:pt>
                <c:pt idx="67">
                  <c:v>0.0</c:v>
                </c:pt>
                <c:pt idx="68">
                  <c:v>7.0</c:v>
                </c:pt>
                <c:pt idx="69">
                  <c:v>4.0</c:v>
                </c:pt>
                <c:pt idx="70">
                  <c:v>6.0</c:v>
                </c:pt>
                <c:pt idx="71">
                  <c:v>9.0</c:v>
                </c:pt>
                <c:pt idx="72">
                  <c:v>3.0</c:v>
                </c:pt>
                <c:pt idx="73">
                  <c:v>3.0</c:v>
                </c:pt>
                <c:pt idx="74">
                  <c:v>3.0</c:v>
                </c:pt>
                <c:pt idx="75">
                  <c:v>2.0</c:v>
                </c:pt>
                <c:pt idx="76">
                  <c:v>2.0</c:v>
                </c:pt>
                <c:pt idx="77">
                  <c:v>3.0</c:v>
                </c:pt>
                <c:pt idx="78">
                  <c:v>4.0</c:v>
                </c:pt>
                <c:pt idx="79">
                  <c:v>5.0</c:v>
                </c:pt>
                <c:pt idx="80">
                  <c:v>6.0</c:v>
                </c:pt>
                <c:pt idx="81">
                  <c:v>4.0</c:v>
                </c:pt>
                <c:pt idx="82">
                  <c:v>6.0</c:v>
                </c:pt>
                <c:pt idx="83">
                  <c:v>10.0</c:v>
                </c:pt>
                <c:pt idx="84">
                  <c:v>3.0</c:v>
                </c:pt>
                <c:pt idx="85">
                  <c:v>3.0</c:v>
                </c:pt>
                <c:pt idx="86">
                  <c:v>8.0</c:v>
                </c:pt>
                <c:pt idx="87">
                  <c:v>4.0</c:v>
                </c:pt>
                <c:pt idx="88">
                  <c:v>4.0</c:v>
                </c:pt>
                <c:pt idx="89">
                  <c:v>3.0</c:v>
                </c:pt>
                <c:pt idx="90">
                  <c:v>2.0</c:v>
                </c:pt>
                <c:pt idx="91">
                  <c:v>3.0</c:v>
                </c:pt>
                <c:pt idx="92">
                  <c:v>9.0</c:v>
                </c:pt>
                <c:pt idx="93">
                  <c:v>4.0</c:v>
                </c:pt>
                <c:pt idx="94">
                  <c:v>7.0</c:v>
                </c:pt>
                <c:pt idx="95">
                  <c:v>4.0</c:v>
                </c:pt>
                <c:pt idx="96">
                  <c:v>6.0</c:v>
                </c:pt>
                <c:pt idx="97">
                  <c:v>8.0</c:v>
                </c:pt>
                <c:pt idx="98">
                  <c:v>5.0</c:v>
                </c:pt>
                <c:pt idx="99">
                  <c:v>6.0</c:v>
                </c:pt>
                <c:pt idx="100">
                  <c:v>6.0</c:v>
                </c:pt>
                <c:pt idx="101">
                  <c:v>5.0</c:v>
                </c:pt>
                <c:pt idx="102">
                  <c:v>4.0</c:v>
                </c:pt>
                <c:pt idx="103">
                  <c:v>9.0</c:v>
                </c:pt>
                <c:pt idx="104">
                  <c:v>2.0</c:v>
                </c:pt>
                <c:pt idx="105">
                  <c:v>3.0</c:v>
                </c:pt>
                <c:pt idx="106">
                  <c:v>5.0</c:v>
                </c:pt>
                <c:pt idx="107">
                  <c:v>4.0</c:v>
                </c:pt>
                <c:pt idx="108">
                  <c:v>6.0</c:v>
                </c:pt>
                <c:pt idx="109">
                  <c:v>2.0</c:v>
                </c:pt>
                <c:pt idx="110">
                  <c:v>3.0</c:v>
                </c:pt>
                <c:pt idx="111">
                  <c:v>2.0</c:v>
                </c:pt>
                <c:pt idx="112">
                  <c:v>8.0</c:v>
                </c:pt>
                <c:pt idx="113">
                  <c:v>4.0</c:v>
                </c:pt>
                <c:pt idx="114">
                  <c:v>4.0</c:v>
                </c:pt>
                <c:pt idx="115">
                  <c:v>5.0</c:v>
                </c:pt>
                <c:pt idx="116">
                  <c:v>4.0</c:v>
                </c:pt>
                <c:pt idx="117">
                  <c:v>10.0</c:v>
                </c:pt>
                <c:pt idx="118">
                  <c:v>9.0</c:v>
                </c:pt>
                <c:pt idx="119">
                  <c:v>3.0</c:v>
                </c:pt>
                <c:pt idx="120">
                  <c:v>11.0</c:v>
                </c:pt>
              </c:numCache>
            </c:numRef>
          </c:yVal>
          <c:smooth val="0"/>
        </c:ser>
        <c:dLbls>
          <c:showLegendKey val="0"/>
          <c:showVal val="0"/>
          <c:showCatName val="0"/>
          <c:showSerName val="0"/>
          <c:showPercent val="0"/>
          <c:showBubbleSize val="0"/>
        </c:dLbls>
        <c:axId val="552086792"/>
        <c:axId val="552089752"/>
      </c:scatterChart>
      <c:valAx>
        <c:axId val="552086792"/>
        <c:scaling>
          <c:orientation val="minMax"/>
        </c:scaling>
        <c:delete val="0"/>
        <c:axPos val="b"/>
        <c:numFmt formatCode="General" sourceLinked="1"/>
        <c:majorTickMark val="out"/>
        <c:minorTickMark val="none"/>
        <c:tickLblPos val="nextTo"/>
        <c:crossAx val="552089752"/>
        <c:crosses val="autoZero"/>
        <c:crossBetween val="midCat"/>
      </c:valAx>
      <c:valAx>
        <c:axId val="552089752"/>
        <c:scaling>
          <c:orientation val="minMax"/>
        </c:scaling>
        <c:delete val="0"/>
        <c:axPos val="l"/>
        <c:majorGridlines/>
        <c:numFmt formatCode="General" sourceLinked="1"/>
        <c:majorTickMark val="out"/>
        <c:minorTickMark val="none"/>
        <c:tickLblPos val="nextTo"/>
        <c:crossAx val="552086792"/>
        <c:crosses val="autoZero"/>
        <c:crossBetween val="midCat"/>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image" Target="../media/image12.png"/><Relationship Id="rId2"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image" Target="../media/image12.png"/><Relationship Id="rId2"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image" Target="../media/image16.png"/><Relationship Id="rId2" Type="http://schemas.openxmlformats.org/officeDocument/2006/relationships/image" Target="../media/image1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png"/></Relationships>
</file>

<file path=ppt/drawings/drawing1.xml><?xml version="1.0" encoding="utf-8"?>
<c:userShapes xmlns:c="http://schemas.openxmlformats.org/drawingml/2006/chart">
  <cdr:relSizeAnchor xmlns:cdr="http://schemas.openxmlformats.org/drawingml/2006/chartDrawing">
    <cdr:from>
      <cdr:x>0.13333</cdr:x>
      <cdr:y>0.68732</cdr:y>
    </cdr:from>
    <cdr:to>
      <cdr:x>0.20556</cdr:x>
      <cdr:y>0.75811</cdr:y>
    </cdr:to>
    <cdr:sp macro="" textlink="">
      <cdr:nvSpPr>
        <cdr:cNvPr id="2" name="TextBox 1"/>
        <cdr:cNvSpPr txBox="1"/>
      </cdr:nvSpPr>
      <cdr:spPr>
        <a:xfrm xmlns:a="http://schemas.openxmlformats.org/drawingml/2006/main">
          <a:off x="1219200" y="3945466"/>
          <a:ext cx="660400" cy="4064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2000" b="1" dirty="0" smtClean="0">
              <a:solidFill>
                <a:srgbClr val="FF0000"/>
              </a:solidFill>
            </a:rPr>
            <a:t>31.9</a:t>
          </a:r>
          <a:endParaRPr lang="en-US" sz="2000" b="1" dirty="0">
            <a:solidFill>
              <a:srgbClr val="FF0000"/>
            </a:solidFill>
          </a:endParaRPr>
        </a:p>
      </cdr:txBody>
    </cdr:sp>
  </cdr:relSizeAnchor>
  <cdr:relSizeAnchor xmlns:cdr="http://schemas.openxmlformats.org/drawingml/2006/chartDrawing">
    <cdr:from>
      <cdr:x>0.87072</cdr:x>
      <cdr:y>0.69027</cdr:y>
    </cdr:from>
    <cdr:to>
      <cdr:x>0.93381</cdr:x>
      <cdr:y>0.76991</cdr:y>
    </cdr:to>
    <cdr:sp macro="" textlink="">
      <cdr:nvSpPr>
        <cdr:cNvPr id="3" name="TextBox 2"/>
        <cdr:cNvSpPr txBox="1"/>
      </cdr:nvSpPr>
      <cdr:spPr>
        <a:xfrm xmlns:a="http://schemas.openxmlformats.org/drawingml/2006/main">
          <a:off x="7961870" y="3962401"/>
          <a:ext cx="576892" cy="45719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000" b="1" dirty="0" smtClean="0">
              <a:solidFill>
                <a:srgbClr val="FF0000"/>
              </a:solidFill>
            </a:rPr>
            <a:t>33.8</a:t>
          </a:r>
          <a:endParaRPr lang="en-US" sz="2000" b="1" dirty="0">
            <a:solidFill>
              <a:srgbClr val="FF0000"/>
            </a:solidFill>
          </a:endParaRPr>
        </a:p>
      </cdr:txBody>
    </cdr:sp>
  </cdr:relSizeAnchor>
  <cdr:relSizeAnchor xmlns:cdr="http://schemas.openxmlformats.org/drawingml/2006/chartDrawing">
    <cdr:from>
      <cdr:x>0.4</cdr:x>
      <cdr:y>0.67552</cdr:y>
    </cdr:from>
    <cdr:to>
      <cdr:x>0.5</cdr:x>
      <cdr:y>0.83481</cdr:y>
    </cdr:to>
    <cdr:sp macro="" textlink="">
      <cdr:nvSpPr>
        <cdr:cNvPr id="4" name="TextBox 3"/>
        <cdr:cNvSpPr txBox="1"/>
      </cdr:nvSpPr>
      <cdr:spPr>
        <a:xfrm xmlns:a="http://schemas.openxmlformats.org/drawingml/2006/main">
          <a:off x="3657600" y="3877733"/>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800" b="1" dirty="0" smtClean="0">
              <a:solidFill>
                <a:srgbClr val="FF0000"/>
              </a:solidFill>
            </a:rPr>
            <a:t>6% Increase</a:t>
          </a:r>
          <a:endParaRPr lang="en-US" sz="2800" b="1" dirty="0">
            <a:solidFill>
              <a:srgbClr val="FF0000"/>
            </a:solidFill>
          </a:endParaRPr>
        </a:p>
      </cdr:txBody>
    </cdr:sp>
  </cdr:relSizeAnchor>
  <cdr:relSizeAnchor xmlns:cdr="http://schemas.openxmlformats.org/drawingml/2006/chartDrawing">
    <cdr:from>
      <cdr:x>0.08194</cdr:x>
      <cdr:y>0.3833</cdr:y>
    </cdr:from>
    <cdr:to>
      <cdr:x>0.55972</cdr:x>
      <cdr:y>0.52046</cdr:y>
    </cdr:to>
    <cdr:sp macro="" textlink="">
      <cdr:nvSpPr>
        <cdr:cNvPr id="5" name="Oval 4"/>
        <cdr:cNvSpPr/>
      </cdr:nvSpPr>
      <cdr:spPr>
        <a:xfrm xmlns:a="http://schemas.openxmlformats.org/drawingml/2006/main">
          <a:off x="749259" y="2200275"/>
          <a:ext cx="4368821" cy="787400"/>
        </a:xfrm>
        <a:prstGeom xmlns:a="http://schemas.openxmlformats.org/drawingml/2006/main" prst="ellipse">
          <a:avLst/>
        </a:prstGeom>
        <a:noFill xmlns:a="http://schemas.openxmlformats.org/drawingml/2006/main"/>
        <a:ln xmlns:a="http://schemas.openxmlformats.org/drawingml/2006/main" w="28575" cap="flat" cmpd="sng" algn="ctr">
          <a:solidFill>
            <a:srgbClr val="FF0000"/>
          </a:solidFill>
          <a:prstDash val="solid"/>
          <a:round/>
          <a:headEnd type="none" w="med" len="med"/>
          <a:tailEnd type="none" w="med" len="med"/>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0.5752</cdr:x>
      <cdr:y>0.36283</cdr:y>
    </cdr:from>
    <cdr:to>
      <cdr:x>0.99409</cdr:x>
      <cdr:y>0.53319</cdr:y>
    </cdr:to>
    <cdr:sp macro="" textlink="">
      <cdr:nvSpPr>
        <cdr:cNvPr id="6" name="Oval 5"/>
        <cdr:cNvSpPr/>
      </cdr:nvSpPr>
      <cdr:spPr>
        <a:xfrm xmlns:a="http://schemas.openxmlformats.org/drawingml/2006/main">
          <a:off x="5259616" y="2082801"/>
          <a:ext cx="3830381" cy="977900"/>
        </a:xfrm>
        <a:prstGeom xmlns:a="http://schemas.openxmlformats.org/drawingml/2006/main" prst="ellipse">
          <a:avLst/>
        </a:prstGeom>
        <a:noFill xmlns:a="http://schemas.openxmlformats.org/drawingml/2006/main"/>
        <a:ln xmlns:a="http://schemas.openxmlformats.org/drawingml/2006/main" w="28575" cap="flat" cmpd="sng" algn="ctr">
          <a:solidFill>
            <a:srgbClr val="FF0000"/>
          </a:solidFill>
          <a:prstDash val="solid"/>
          <a:round/>
          <a:headEnd type="none" w="med" len="med"/>
          <a:tailEnd type="none" w="med" len="med"/>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0.30139</cdr:x>
      <cdr:y>0.3934</cdr:y>
    </cdr:from>
    <cdr:to>
      <cdr:x>0.40139</cdr:x>
      <cdr:y>0.55269</cdr:y>
    </cdr:to>
    <cdr:sp macro="" textlink="">
      <cdr:nvSpPr>
        <cdr:cNvPr id="7" name="TextBox 6"/>
        <cdr:cNvSpPr txBox="1"/>
      </cdr:nvSpPr>
      <cdr:spPr>
        <a:xfrm xmlns:a="http://schemas.openxmlformats.org/drawingml/2006/main">
          <a:off x="2755900" y="2258254"/>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000" b="1" dirty="0" smtClean="0">
              <a:solidFill>
                <a:srgbClr val="FF0000"/>
              </a:solidFill>
            </a:rPr>
            <a:t>7</a:t>
          </a:r>
          <a:endParaRPr lang="en-US" sz="2000" b="1" dirty="0">
            <a:solidFill>
              <a:srgbClr val="FF0000"/>
            </a:solidFill>
          </a:endParaRPr>
        </a:p>
      </cdr:txBody>
    </cdr:sp>
  </cdr:relSizeAnchor>
  <cdr:relSizeAnchor xmlns:cdr="http://schemas.openxmlformats.org/drawingml/2006/chartDrawing">
    <cdr:from>
      <cdr:x>0.75694</cdr:x>
      <cdr:y>0.3833</cdr:y>
    </cdr:from>
    <cdr:to>
      <cdr:x>0.85694</cdr:x>
      <cdr:y>0.54259</cdr:y>
    </cdr:to>
    <cdr:sp macro="" textlink="">
      <cdr:nvSpPr>
        <cdr:cNvPr id="8" name="TextBox 7"/>
        <cdr:cNvSpPr txBox="1"/>
      </cdr:nvSpPr>
      <cdr:spPr>
        <a:xfrm xmlns:a="http://schemas.openxmlformats.org/drawingml/2006/main">
          <a:off x="6921500" y="2200275"/>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000" b="1" dirty="0" smtClean="0">
              <a:solidFill>
                <a:srgbClr val="FF0000"/>
              </a:solidFill>
            </a:rPr>
            <a:t>10</a:t>
          </a:r>
          <a:endParaRPr lang="en-US" sz="2000" b="1"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B8EC09-98C1-4230-A213-FA5AE5122305}" type="datetimeFigureOut">
              <a:rPr lang="en-US" smtClean="0"/>
              <a:pPr/>
              <a:t>9/8/11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6C736F-67DC-4AD6-B39F-F449EC149DB4}" type="slidenum">
              <a:rPr lang="en-US" smtClean="0"/>
              <a:pPr/>
              <a:t>‹#›</a:t>
            </a:fld>
            <a:endParaRPr lang="en-US"/>
          </a:p>
        </p:txBody>
      </p:sp>
    </p:spTree>
    <p:extLst>
      <p:ext uri="{BB962C8B-B14F-4D97-AF65-F5344CB8AC3E}">
        <p14:creationId xmlns:p14="http://schemas.microsoft.com/office/powerpoint/2010/main" val="700089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solidFill>
            <a:srgbClr val="FFFFFF"/>
          </a:solidFill>
          <a:ln/>
        </p:spPr>
      </p:sp>
      <p:sp>
        <p:nvSpPr>
          <p:cNvPr id="15363"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33</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F9F3864-B40B-024F-970C-6D42EDD4CC5F}" type="slidenum">
              <a:rPr lang="en-US">
                <a:latin typeface="Arial" pitchFamily="29" charset="0"/>
                <a:ea typeface="ＭＳ Ｐゴシック" pitchFamily="29" charset="-128"/>
                <a:cs typeface="ＭＳ Ｐゴシック" pitchFamily="29" charset="-128"/>
              </a:rPr>
              <a:pPr/>
              <a:t>36</a:t>
            </a:fld>
            <a:endParaRPr lang="en-US">
              <a:latin typeface="Arial" pitchFamily="29" charset="0"/>
              <a:ea typeface="ＭＳ Ｐゴシック" pitchFamily="29" charset="-128"/>
              <a:cs typeface="ＭＳ Ｐゴシック" pitchFamily="29" charset="-128"/>
            </a:endParaRPr>
          </a:p>
        </p:txBody>
      </p:sp>
      <p:sp>
        <p:nvSpPr>
          <p:cNvPr id="80899" name="Rectangle 2"/>
          <p:cNvSpPr>
            <a:spLocks noGrp="1" noRot="1" noChangeAspect="1" noChangeArrowheads="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F9F3864-B40B-024F-970C-6D42EDD4CC5F}" type="slidenum">
              <a:rPr lang="en-US">
                <a:latin typeface="Arial" pitchFamily="29" charset="0"/>
                <a:ea typeface="ＭＳ Ｐゴシック" pitchFamily="29" charset="-128"/>
                <a:cs typeface="ＭＳ Ｐゴシック" pitchFamily="29" charset="-128"/>
              </a:rPr>
              <a:pPr/>
              <a:t>37</a:t>
            </a:fld>
            <a:endParaRPr lang="en-US">
              <a:latin typeface="Arial" pitchFamily="29" charset="0"/>
              <a:ea typeface="ＭＳ Ｐゴシック" pitchFamily="29" charset="-128"/>
              <a:cs typeface="ＭＳ Ｐゴシック" pitchFamily="29" charset="-128"/>
            </a:endParaRPr>
          </a:p>
        </p:txBody>
      </p:sp>
      <p:sp>
        <p:nvSpPr>
          <p:cNvPr id="80899" name="Rectangle 2"/>
          <p:cNvSpPr>
            <a:spLocks noGrp="1" noRot="1" noChangeAspect="1" noChangeArrowheads="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Quick Notes:</a:t>
            </a:r>
          </a:p>
          <a:p>
            <a:r>
              <a:rPr lang="en-US">
                <a:latin typeface="Calibri" charset="0"/>
                <a:ea typeface="ＭＳ Ｐゴシック" charset="0"/>
                <a:cs typeface="ＭＳ Ｐゴシック" charset="0"/>
              </a:rPr>
              <a:t>The NARCCAP results lie within the high density cluster of GCM A2 results.  The only noticeable difference is the lack of overlap between NARCCAP and BCSD above a diagonal that runs roughly from 20%, 2.5C change to -5%, 4C change.</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The NARCCAP models span a smaller range of uncertainty than the GCMs, and they do not contain any results that lie outside the range of GCMs.</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42D8149-CB82-844E-AA77-8D40C9AC6C0B}" type="slidenum">
              <a:rPr lang="en-US" sz="1200">
                <a:latin typeface="Calibri" charset="0"/>
              </a:rPr>
              <a:pPr eaLnBrk="1" hangingPunct="1"/>
              <a:t>73</a:t>
            </a:fld>
            <a:endParaRPr lang="en-US"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Quick Notes:</a:t>
            </a:r>
          </a:p>
          <a:p>
            <a:r>
              <a:rPr lang="en-US">
                <a:latin typeface="Calibri" charset="0"/>
                <a:ea typeface="ＭＳ Ｐゴシック" charset="0"/>
                <a:cs typeface="ＭＳ Ｐゴシック" charset="0"/>
              </a:rPr>
              <a:t>The NARCCAP results lie within the high density cluster of GCM A2 results.  The only noticeable difference is the lack of overlap between NARCCAP and BCSD above a diagonal that runs roughly from 20%, 2.5C change to -5%, 4C change.</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The NARCCAP models span a smaller range of uncertainty than the GCMs, and they do not contain any results that lie outside the range of GCMs.</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42D8149-CB82-844E-AA77-8D40C9AC6C0B}" type="slidenum">
              <a:rPr lang="en-US" sz="1200">
                <a:latin typeface="Calibri" charset="0"/>
              </a:rPr>
              <a:pPr eaLnBrk="1" hangingPunct="1"/>
              <a:t>74</a:t>
            </a:fld>
            <a:endParaRPr lang="en-US"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Quick Notes:</a:t>
            </a:r>
          </a:p>
          <a:p>
            <a:r>
              <a:rPr lang="en-US">
                <a:latin typeface="Calibri" charset="0"/>
                <a:ea typeface="ＭＳ Ｐゴシック" charset="0"/>
                <a:cs typeface="ＭＳ Ｐゴシック" charset="0"/>
              </a:rPr>
              <a:t>The NARCCAP results lie within the high density cluster of GCM A2 results.</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The NARCCAP models span a smaller range of uncertainty than the GCMs, and they do not contain any results that lie outside the range of GCMs.</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213B67-8F3A-5948-8EF4-9F6416FEE4E2}" type="slidenum">
              <a:rPr lang="en-US" sz="1200">
                <a:latin typeface="Calibri" charset="0"/>
              </a:rPr>
              <a:pPr eaLnBrk="1" hangingPunct="1"/>
              <a:t>75</a:t>
            </a:fld>
            <a:endParaRPr lang="en-US"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Quick Notes:</a:t>
            </a:r>
          </a:p>
          <a:p>
            <a:r>
              <a:rPr lang="en-US">
                <a:latin typeface="Calibri" charset="0"/>
                <a:ea typeface="ＭＳ Ｐゴシック" charset="0"/>
                <a:cs typeface="ＭＳ Ｐゴシック" charset="0"/>
              </a:rPr>
              <a:t>The NARCCAP results lie within the high density cluster of GCM A2 results, and the GCM range of precipitation change is much larger than in other seasons.  This might be due in part to using a 2-month rather than a three-month average.</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The NARCCAP models span a smaller range of uncertainty than the GCMs, and they do not contain any results that lie outside the range of GCMs.</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22F35C-D075-FE45-9163-F28A59145151}" type="slidenum">
              <a:rPr lang="en-US" sz="1200">
                <a:latin typeface="Calibri" charset="0"/>
              </a:rPr>
              <a:pPr eaLnBrk="1" hangingPunct="1"/>
              <a:t>76</a:t>
            </a:fld>
            <a:endParaRPr lang="en-US" sz="12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Technical meeting of Iowa Cedar Interagency Team (18 federal agencies/NGOs).  Want to ask us about addressing risk and uncertainty.   For the entire watershed.</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Corallville worked at sediment and streamflow/precipitation.</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10 areas of assessment – different crop types, land use types, recreation, power (biofuels, hydropower), floodplain management</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Reformat data</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Do they need a more intensive model if they have a smaller region? And, would the climate make any difference?</a:t>
            </a:r>
          </a:p>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5/19</a:t>
            </a:r>
          </a:p>
          <a:p>
            <a:r>
              <a:rPr lang="en-US">
                <a:latin typeface="Calibri" charset="0"/>
                <a:ea typeface="ＭＳ Ｐゴシック" charset="0"/>
                <a:cs typeface="ＭＳ Ｐゴシック" charset="0"/>
              </a:rPr>
              <a:t>A single event, relationship for 15-day pcp and streamflow is messy.  Need seasonal factors.  April-May is very different from August, not just an</a:t>
            </a:r>
          </a:p>
          <a:p>
            <a:r>
              <a:rPr lang="en-US">
                <a:latin typeface="Calibri" charset="0"/>
                <a:ea typeface="ＭＳ Ｐゴシック" charset="0"/>
                <a:cs typeface="ＭＳ Ｐゴシック" charset="0"/>
              </a:rPr>
              <a:t>tecedent rain, looks like uptake is critical.</a:t>
            </a:r>
          </a:p>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If the main concern is biggest floods, that isn't happening in fall.</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Very rare events have a more linear relationship but you don't have many big events.</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Any event with more than 15-day cfs, giving 200 events; 15-day precipitation with travel time and some measure of antecendent wetness (15-days prior to travel time).</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Next steps:</a:t>
            </a:r>
          </a:p>
          <a:p>
            <a:r>
              <a:rPr lang="en-US">
                <a:latin typeface="Calibri" charset="0"/>
                <a:ea typeface="ＭＳ Ｐゴシック" charset="0"/>
                <a:cs typeface="ＭＳ Ｐゴシック" charset="0"/>
              </a:rPr>
              <a:t>Break it into seasonal pieces; non-linear regression – Kevin</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Do whatever I can with Greg to figure out the SWAT input issues.  Greg will let me know what they hear ARS.</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Chris will intercompare historical data going into SWAT with selected RCM datapoints.</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Jason Smith – larger planning effort for Iowa-Cedar basin, more comprehensive plan (mainly flood risk management for Corps; but DNR has a different perspective).</a:t>
            </a:r>
          </a:p>
          <a:p>
            <a:r>
              <a:rPr lang="en-US">
                <a:latin typeface="Calibri" charset="0"/>
                <a:ea typeface="ＭＳ Ｐゴシック" charset="0"/>
                <a:cs typeface="ＭＳ Ｐゴシック" charset="0"/>
              </a:rPr>
              <a:t>They have to prove that putting a climate change analysis into their planning</a:t>
            </a:r>
          </a:p>
          <a:p>
            <a:r>
              <a:rPr lang="en-US">
                <a:latin typeface="Calibri" charset="0"/>
                <a:ea typeface="ＭＳ Ｐゴシック" charset="0"/>
                <a:cs typeface="ＭＳ Ｐゴシック" charset="0"/>
              </a:rPr>
              <a:t>What contribution to this project will having climate change analysis have?  What can be done on a marginal cost?  The benefit of the climate change must be demonstrated.  Their thinking about shared vision planning – what do you want this to look like in the future?  Look at measures and how they can achieve this goal, getting down to HUC-12 level.  And, if they put in NRCS-type measures, can they do detailed investigations of modeling at that scale to look at Gulf Hypoxia.  March up from HUC-12 to HUC-8.  Watershed for learning.</a:t>
            </a:r>
          </a:p>
          <a:p>
            <a:endParaRPr lang="en-US">
              <a:latin typeface="Calibri"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1F28DD8-7289-4F4C-B4B4-16DEBB48B32B}" type="slidenum">
              <a:rPr lang="en-US" sz="1200">
                <a:latin typeface="Calibri" charset="0"/>
              </a:rPr>
              <a:pPr eaLnBrk="1" hangingPunct="1"/>
              <a:t>77</a:t>
            </a:fld>
            <a:endParaRPr lang="en-US" sz="120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317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p:cNvSpPr>
          <p:nvPr>
            <p:ph type="sldImg"/>
          </p:nvPr>
        </p:nvSpPr>
        <p:spPr>
          <a:xfrm>
            <a:off x="1150938" y="692150"/>
            <a:ext cx="4556125" cy="3416300"/>
          </a:xfrm>
          <a:solidFill>
            <a:srgbClr val="FFFFFF"/>
          </a:solidFill>
          <a:ln/>
        </p:spPr>
      </p:sp>
      <p:sp>
        <p:nvSpPr>
          <p:cNvPr id="98307"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9" charset="0"/>
              <a:ea typeface="ＭＳ Ｐゴシック" pitchFamily="29" charset="-128"/>
              <a:cs typeface="ＭＳ Ｐゴシック" pitchFamily="29"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6C736F-67DC-4AD6-B39F-F449EC149DB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150938" y="692150"/>
            <a:ext cx="4556125" cy="3416300"/>
          </a:xfrm>
          <a:ln/>
        </p:spPr>
      </p:sp>
      <p:sp>
        <p:nvSpPr>
          <p:cNvPr id="19459" name="Rectangle 3"/>
          <p:cNvSpPr>
            <a:spLocks noGrp="1" noChangeArrowheads="1"/>
          </p:cNvSpPr>
          <p:nvPr>
            <p:ph type="body" idx="1"/>
          </p:nvPr>
        </p:nvSpPr>
        <p:spPr>
          <a:noFill/>
          <a:ln/>
        </p:spPr>
        <p:txBody>
          <a:bodyPr/>
          <a:lstStyle/>
          <a:p>
            <a:endParaRPr lang="en-US">
              <a:latin typeface="Times" pitchFamily="34" charset="0"/>
              <a:ea typeface="ＭＳ Ｐゴシック" pitchFamily="34" charset="-128"/>
              <a:cs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26"/>
          <p:cNvSpPr>
            <a:spLocks noGrp="1" noRot="1" noChangeAspect="1" noChangeArrowheads="1"/>
          </p:cNvSpPr>
          <p:nvPr>
            <p:ph type="sldImg"/>
          </p:nvPr>
        </p:nvSpPr>
        <p:spPr>
          <a:xfrm>
            <a:off x="1154113" y="693738"/>
            <a:ext cx="4551362" cy="3414712"/>
          </a:xfrm>
          <a:solidFill>
            <a:srgbClr val="FFFFFF"/>
          </a:solidFill>
          <a:ln/>
        </p:spPr>
      </p:sp>
      <p:sp>
        <p:nvSpPr>
          <p:cNvPr id="87043" name="Rectangle 1027"/>
          <p:cNvSpPr>
            <a:spLocks noGrp="1" noChangeArrowheads="1"/>
          </p:cNvSpPr>
          <p:nvPr>
            <p:ph type="body" idx="1"/>
          </p:nvPr>
        </p:nvSpPr>
        <p:spPr>
          <a:xfrm>
            <a:off x="915988" y="4340225"/>
            <a:ext cx="5026025" cy="4114800"/>
          </a:xfrm>
          <a:solidFill>
            <a:srgbClr val="FFFFFF"/>
          </a:solidFill>
          <a:ln>
            <a:solidFill>
              <a:srgbClr val="000000"/>
            </a:solidFill>
          </a:ln>
        </p:spPr>
        <p:txBody>
          <a:bodyPr/>
          <a:lstStyle/>
          <a:p>
            <a:r>
              <a:rPr lang="en-US" sz="1600">
                <a:latin typeface="Arial" pitchFamily="-112" charset="0"/>
                <a:ea typeface="ＭＳ Ｐゴシック" pitchFamily="-112" charset="-128"/>
                <a:cs typeface="ＭＳ Ｐゴシック" pitchFamily="-112" charset="-128"/>
              </a:rPr>
              <a:t>A feature that corresponds to later 20th century trends.  Not seen in GCMs.  Linked to mesoscale circulation.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50938" y="692150"/>
            <a:ext cx="4556125" cy="3416300"/>
          </a:xfrm>
          <a:ln/>
        </p:spPr>
      </p:sp>
      <p:sp>
        <p:nvSpPr>
          <p:cNvPr id="84995" name="Rectangle 3"/>
          <p:cNvSpPr>
            <a:spLocks noGrp="1" noChangeArrowheads="1"/>
          </p:cNvSpPr>
          <p:nvPr>
            <p:ph type="body" idx="1"/>
          </p:nvPr>
        </p:nvSpPr>
        <p:spPr>
          <a:noFill/>
          <a:ln/>
        </p:spPr>
        <p:txBody>
          <a:bodyPr/>
          <a:lstStyle/>
          <a:p>
            <a:endParaRPr lang="en-US">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73B148-FCAA-5645-A279-F38650358820}" type="slidenum">
              <a:rPr lang="en-US"/>
              <a:pPr/>
              <a:t>15</a:t>
            </a:fld>
            <a:endParaRPr lang="en-US"/>
          </a:p>
        </p:txBody>
      </p:sp>
      <p:sp>
        <p:nvSpPr>
          <p:cNvPr id="114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4691" name="Rectangle 3"/>
          <p:cNvSpPr>
            <a:spLocks noGrp="1" noChangeArrowheads="1"/>
          </p:cNvSpPr>
          <p:nvPr>
            <p:ph type="body" idx="1"/>
          </p:nvPr>
        </p:nvSpPr>
        <p:spPr/>
        <p:txBody>
          <a:bodyPr/>
          <a:lstStyle/>
          <a:p>
            <a:r>
              <a:rPr lang="en-US" sz="1400"/>
              <a:t>Subregions based on considerations of differing factors that determine local climate across North America.</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30</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31</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32</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Arial" pitchFamily="29" charset="0"/>
              <a:ea typeface="ＭＳ Ｐゴシック" pitchFamily="29" charset="-128"/>
              <a:cs typeface="ＭＳ Ｐゴシック" pitchFamily="29"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1114385"/>
            <a:ext cx="9144000" cy="5743615"/>
          </a:xfrm>
          <a:prstGeom prst="rect">
            <a:avLst/>
          </a:prstGeom>
          <a:solidFill>
            <a:srgbClr val="0067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lvl1pPr algn="ctr">
              <a:defRPr>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EC58335-179D-0D45-BDC9-9A615D158F0F}" type="datetimeFigureOut">
              <a:rPr lang="en-US" smtClean="0"/>
              <a:pPr/>
              <a:t>9/8/11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58335-179D-0D45-BDC9-9A615D158F0F}" type="datetimeFigureOut">
              <a:rPr lang="en-US" smtClean="0"/>
              <a:pPr/>
              <a:t>9/8/11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51062"/>
            <a:ext cx="40386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51062"/>
            <a:ext cx="40386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C58335-179D-0D45-BDC9-9A615D158F0F}" type="datetimeFigureOut">
              <a:rPr lang="en-US" smtClean="0"/>
              <a:pPr/>
              <a:t>9/8/11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27806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917824"/>
            <a:ext cx="4040188" cy="3362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27806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17824"/>
            <a:ext cx="4041775" cy="3362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1EC58335-179D-0D45-BDC9-9A615D158F0F}" type="datetimeFigureOut">
              <a:rPr lang="en-US" smtClean="0"/>
              <a:pPr/>
              <a:t>9/8/11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C58335-179D-0D45-BDC9-9A615D158F0F}" type="datetimeFigureOut">
              <a:rPr lang="en-US" smtClean="0"/>
              <a:pPr/>
              <a:t>9/8/11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58335-179D-0D45-BDC9-9A615D158F0F}" type="datetimeFigureOut">
              <a:rPr lang="en-US" smtClean="0"/>
              <a:pPr/>
              <a:t>9/8/11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8100"/>
            <a:ext cx="3008313" cy="7493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01751"/>
            <a:ext cx="5111750" cy="5035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2799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58335-179D-0D45-BDC9-9A615D158F0F}" type="datetimeFigureOut">
              <a:rPr lang="en-US" smtClean="0"/>
              <a:pPr/>
              <a:t>9/8/11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Rectangle 5"/>
          <p:cNvSpPr/>
          <p:nvPr userDrawn="1"/>
        </p:nvSpPr>
        <p:spPr>
          <a:xfrm>
            <a:off x="0" y="1114385"/>
            <a:ext cx="9144000" cy="5743615"/>
          </a:xfrm>
          <a:prstGeom prst="rect">
            <a:avLst/>
          </a:prstGeom>
          <a:solidFill>
            <a:srgbClr val="0067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CSP World.eps"/>
          <p:cNvPicPr>
            <a:picLocks noChangeAspect="1"/>
          </p:cNvPicPr>
          <p:nvPr userDrawn="1"/>
        </p:nvPicPr>
        <p:blipFill>
          <a:blip r:embed="rId2"/>
          <a:stretch>
            <a:fillRect/>
          </a:stretch>
        </p:blipFill>
        <p:spPr>
          <a:xfrm>
            <a:off x="1771261" y="469900"/>
            <a:ext cx="8875059" cy="6858000"/>
          </a:xfrm>
          <a:prstGeom prst="rect">
            <a:avLst/>
          </a:prstGeom>
        </p:spPr>
      </p:pic>
      <p:sp>
        <p:nvSpPr>
          <p:cNvPr id="2" name="Date Placeholder 1"/>
          <p:cNvSpPr>
            <a:spLocks noGrp="1"/>
          </p:cNvSpPr>
          <p:nvPr>
            <p:ph type="dt" sz="half" idx="10"/>
          </p:nvPr>
        </p:nvSpPr>
        <p:spPr/>
        <p:txBody>
          <a:bodyPr/>
          <a:lstStyle/>
          <a:p>
            <a:fld id="{1EC58335-179D-0D45-BDC9-9A615D158F0F}" type="datetimeFigureOut">
              <a:rPr lang="en-US" smtClean="0"/>
              <a:pPr/>
              <a:t>9/8/11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FB041-706C-CF48-8DEF-97EEE89FE4FF}" type="slidenum">
              <a:rPr lang="en-US" smtClean="0"/>
              <a:pPr/>
              <a:t>‹#›</a:t>
            </a:fld>
            <a:endParaRPr lang="en-US"/>
          </a:p>
        </p:txBody>
      </p:sp>
      <p:pic>
        <p:nvPicPr>
          <p:cNvPr id="7" name="Picture 6" descr="CSP Footer.jpg"/>
          <p:cNvPicPr>
            <a:picLocks noChangeAspect="1"/>
          </p:cNvPicPr>
          <p:nvPr userDrawn="1"/>
        </p:nvPicPr>
        <p:blipFill>
          <a:blip r:embed="rId3"/>
          <a:stretch>
            <a:fillRect/>
          </a:stretch>
        </p:blipFill>
        <p:spPr>
          <a:xfrm>
            <a:off x="0" y="0"/>
            <a:ext cx="9144000" cy="1146048"/>
          </a:xfrm>
          <a:prstGeom prst="rect">
            <a:avLst/>
          </a:prstGeom>
        </p:spPr>
      </p:pic>
      <p:sp>
        <p:nvSpPr>
          <p:cNvPr id="8" name="Subtitle 2"/>
          <p:cNvSpPr>
            <a:spLocks noGrp="1"/>
          </p:cNvSpPr>
          <p:nvPr>
            <p:ph type="subTitle" idx="1"/>
          </p:nvPr>
        </p:nvSpPr>
        <p:spPr>
          <a:xfrm>
            <a:off x="457202" y="1490165"/>
            <a:ext cx="2847274" cy="5016995"/>
          </a:xfrm>
        </p:spPr>
        <p:txBody>
          <a:bodyPr/>
          <a:lstStyle>
            <a:lvl1pPr marL="0" indent="0" algn="r">
              <a:buNone/>
              <a:defRPr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1" charset="0"/>
                <a:ea typeface="ＭＳ Ｐゴシック" pitchFamily="-111" charset="-128"/>
                <a:cs typeface="ＭＳ Ｐゴシック" pitchFamily="-111" charset="-128"/>
              </a:defRPr>
            </a:lvl1pPr>
          </a:lstStyle>
          <a:p>
            <a:pPr>
              <a:defRPr/>
            </a:pPr>
            <a:fld id="{A284D406-0AC2-E840-8E76-AE46F0D2E09C}" type="datetime1">
              <a:rPr lang="en-US"/>
              <a:pPr>
                <a:defRPr/>
              </a:pPr>
              <a:t>9/8/11</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ＭＳ Ｐゴシック" charset="-128"/>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1" charset="0"/>
                <a:ea typeface="ＭＳ Ｐゴシック" pitchFamily="-111" charset="-128"/>
                <a:cs typeface="ＭＳ Ｐゴシック" pitchFamily="-111" charset="-128"/>
              </a:defRPr>
            </a:lvl1pPr>
          </a:lstStyle>
          <a:p>
            <a:pPr>
              <a:defRPr/>
            </a:pPr>
            <a:fld id="{0C02E54B-5104-B347-8458-4D822560F08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19200"/>
            <a:ext cx="8229600" cy="93186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63762"/>
            <a:ext cx="8229600" cy="43306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1" y="6507161"/>
            <a:ext cx="874972" cy="227014"/>
          </a:xfrm>
          <a:prstGeom prst="rect">
            <a:avLst/>
          </a:prstGeom>
        </p:spPr>
        <p:txBody>
          <a:bodyPr vert="horz" lIns="91440" tIns="45720" rIns="91440" bIns="45720" rtlCol="0" anchor="ctr"/>
          <a:lstStyle>
            <a:lvl1pPr algn="r">
              <a:defRPr sz="1200">
                <a:solidFill>
                  <a:srgbClr val="000000"/>
                </a:solidFill>
              </a:defRPr>
            </a:lvl1pPr>
          </a:lstStyle>
          <a:p>
            <a:fld id="{1EC58335-179D-0D45-BDC9-9A615D158F0F}" type="datetimeFigureOut">
              <a:rPr lang="en-US" smtClean="0"/>
              <a:pPr/>
              <a:t>9/8/11</a:t>
            </a:fld>
            <a:endParaRPr lang="en-US" dirty="0"/>
          </a:p>
        </p:txBody>
      </p:sp>
      <p:sp>
        <p:nvSpPr>
          <p:cNvPr id="5" name="Footer Placeholder 4"/>
          <p:cNvSpPr>
            <a:spLocks noGrp="1"/>
          </p:cNvSpPr>
          <p:nvPr>
            <p:ph type="ftr" sz="quarter" idx="3"/>
          </p:nvPr>
        </p:nvSpPr>
        <p:spPr>
          <a:xfrm>
            <a:off x="1332173" y="6507161"/>
            <a:ext cx="2895600" cy="227014"/>
          </a:xfrm>
          <a:prstGeom prst="rect">
            <a:avLst/>
          </a:prstGeom>
        </p:spPr>
        <p:txBody>
          <a:bodyPr vert="horz" lIns="91440" tIns="45720" rIns="91440" bIns="45720" rtlCol="0" anchor="ctr"/>
          <a:lstStyle>
            <a:lvl1pPr algn="ctr">
              <a:defRPr sz="1200">
                <a:solidFill>
                  <a:srgbClr val="000000"/>
                </a:solidFill>
              </a:defRPr>
            </a:lvl1pPr>
          </a:lstStyle>
          <a:p>
            <a:endParaRPr lang="en-US" dirty="0"/>
          </a:p>
        </p:txBody>
      </p:sp>
      <p:sp>
        <p:nvSpPr>
          <p:cNvPr id="6" name="Slide Number Placeholder 5"/>
          <p:cNvSpPr>
            <a:spLocks noGrp="1"/>
          </p:cNvSpPr>
          <p:nvPr>
            <p:ph type="sldNum" sz="quarter" idx="4"/>
          </p:nvPr>
        </p:nvSpPr>
        <p:spPr>
          <a:xfrm>
            <a:off x="8202873" y="6507161"/>
            <a:ext cx="483926" cy="227014"/>
          </a:xfrm>
          <a:prstGeom prst="rect">
            <a:avLst/>
          </a:prstGeom>
        </p:spPr>
        <p:txBody>
          <a:bodyPr vert="horz" lIns="91440" tIns="45720" rIns="91440" bIns="45720" rtlCol="0" anchor="ctr"/>
          <a:lstStyle>
            <a:lvl1pPr algn="r">
              <a:defRPr sz="1200">
                <a:solidFill>
                  <a:srgbClr val="000000"/>
                </a:solidFill>
              </a:defRPr>
            </a:lvl1pPr>
          </a:lstStyle>
          <a:p>
            <a:fld id="{DA1FB041-706C-CF48-8DEF-97EEE89FE4FF}" type="slidenum">
              <a:rPr lang="en-US" smtClean="0"/>
              <a:pPr/>
              <a:t>‹#›</a:t>
            </a:fld>
            <a:endParaRPr lang="en-US" dirty="0"/>
          </a:p>
        </p:txBody>
      </p:sp>
      <p:pic>
        <p:nvPicPr>
          <p:cNvPr id="8" name="Picture 7" descr="CSP Footer.jpg"/>
          <p:cNvPicPr>
            <a:picLocks noChangeAspect="1"/>
          </p:cNvPicPr>
          <p:nvPr userDrawn="1"/>
        </p:nvPicPr>
        <p:blipFill>
          <a:blip r:embed="rId11"/>
          <a:stretch>
            <a:fillRect/>
          </a:stretch>
        </p:blipFill>
        <p:spPr>
          <a:xfrm>
            <a:off x="0" y="0"/>
            <a:ext cx="9144000" cy="114604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63" r:id="rId8"/>
    <p:sldLayoutId id="2147483668" r:id="rId9"/>
  </p:sldLayoutIdLst>
  <p:txStyles>
    <p:titleStyle>
      <a:lvl1pPr algn="l" defTabSz="457200" rtl="0" eaLnBrk="1" latinLnBrk="0" hangingPunct="1">
        <a:spcBef>
          <a:spcPct val="0"/>
        </a:spcBef>
        <a:buNone/>
        <a:defRPr sz="3600" b="1" kern="1200">
          <a:solidFill>
            <a:srgbClr val="0067AC"/>
          </a:solidFill>
          <a:latin typeface="Arial"/>
          <a:ea typeface="+mj-ea"/>
          <a:cs typeface="Arial"/>
        </a:defRPr>
      </a:lvl1pPr>
    </p:titleStyle>
    <p:bodyStyle>
      <a:lvl1pPr marL="342900" indent="-342900" algn="l" defTabSz="457200" rtl="0" eaLnBrk="1" latinLnBrk="0" hangingPunct="1">
        <a:spcBef>
          <a:spcPct val="20000"/>
        </a:spcBef>
        <a:buFontTx/>
        <a:buNone/>
        <a:defRPr sz="2800" kern="1200">
          <a:solidFill>
            <a:schemeClr val="tx1"/>
          </a:solidFill>
          <a:latin typeface="Arial"/>
          <a:ea typeface="+mn-ea"/>
          <a:cs typeface="Arial"/>
        </a:defRPr>
      </a:lvl1pPr>
      <a:lvl2pPr marL="292100" indent="-292100" algn="l" defTabSz="457200" rtl="0" eaLnBrk="1" latinLnBrk="0" hangingPunct="1">
        <a:spcBef>
          <a:spcPct val="20000"/>
        </a:spcBef>
        <a:buClr>
          <a:srgbClr val="708F24"/>
        </a:buClr>
        <a:buFont typeface="Arial"/>
        <a:buChar char="•"/>
        <a:defRPr sz="2500" kern="1200">
          <a:solidFill>
            <a:schemeClr val="tx1"/>
          </a:solidFill>
          <a:latin typeface="Arial"/>
          <a:ea typeface="+mn-ea"/>
          <a:cs typeface="Arial"/>
        </a:defRPr>
      </a:lvl2pPr>
      <a:lvl3pPr marL="635000" indent="-342900" algn="l" defTabSz="457200" rtl="0" eaLnBrk="1" latinLnBrk="0" hangingPunct="1">
        <a:spcBef>
          <a:spcPct val="20000"/>
        </a:spcBef>
        <a:buClr>
          <a:srgbClr val="708F24"/>
        </a:buClr>
        <a:buFont typeface="Arial"/>
        <a:buChar char="•"/>
        <a:defRPr sz="2200" kern="1200">
          <a:solidFill>
            <a:schemeClr val="tx1"/>
          </a:solidFill>
          <a:latin typeface="Arial"/>
          <a:ea typeface="+mn-ea"/>
          <a:cs typeface="Arial"/>
        </a:defRPr>
      </a:lvl3pPr>
      <a:lvl4pPr marL="977900" indent="-342900" algn="l" defTabSz="457200" rtl="0" eaLnBrk="1" latinLnBrk="0" hangingPunct="1">
        <a:spcBef>
          <a:spcPct val="20000"/>
        </a:spcBef>
        <a:buClr>
          <a:srgbClr val="708F24"/>
        </a:buClr>
        <a:buFont typeface="Arial"/>
        <a:buChar char="•"/>
        <a:defRPr sz="1800" kern="1200">
          <a:solidFill>
            <a:schemeClr val="tx1"/>
          </a:solidFill>
          <a:latin typeface="Arial"/>
          <a:ea typeface="+mn-ea"/>
          <a:cs typeface="Arial"/>
        </a:defRPr>
      </a:lvl4pPr>
      <a:lvl5pPr marL="1257300" indent="-279400" algn="l" defTabSz="457200" rtl="0" eaLnBrk="1" latinLnBrk="0" hangingPunct="1">
        <a:spcBef>
          <a:spcPct val="20000"/>
        </a:spcBef>
        <a:buClr>
          <a:srgbClr val="708F24"/>
        </a:buClr>
        <a:buFont typeface="Arial"/>
        <a:buChar char="•"/>
        <a:defRPr sz="15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oleObject" Target="../embeddings/Microsoft_Word_97_-_2004_Document1.doc"/><Relationship Id="rId6" Type="http://schemas.openxmlformats.org/officeDocument/2006/relationships/image" Target="../media/image10.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oleObject" Target="Macintosh%20HD:Users:genetakle:Takle%20Files:Research:Projects:Climate%20Science:2010:Olson%20Amendment%20Committee:Mutel%20Report:December%20Drafts:COMPILED%20REPORT%20Dec%205.doc!OLE_LINK9" TargetMode="External"/><Relationship Id="rId4" Type="http://schemas.openxmlformats.org/officeDocument/2006/relationships/image" Target="../media/image16.png"/><Relationship Id="rId5" Type="http://schemas.openxmlformats.org/officeDocument/2006/relationships/oleObject" Target="Macintosh%20HD:Users:genetakle:Takle%20Files:Research:Projects:Climate%20Science:2010:Olson%20Amendment%20Committee:Mutel%20Report:December%20Drafts:COMPILED%20REPORT%20Dec%205.doc!OLE_LINK10" TargetMode="External"/><Relationship Id="rId6" Type="http://schemas.openxmlformats.org/officeDocument/2006/relationships/image" Target="../media/image17.png"/><Relationship Id="rId7" Type="http://schemas.openxmlformats.org/officeDocument/2006/relationships/oleObject" Target="Macintosh%20HD:Users:genetakle:Takle%20Files:Research:Projects:Climate%20Science:2010:Olson%20Amendment%20Committee:Mutel%20Report:December%20Drafts:COMPILED%20REPORT%20Dec%205.doc!OLE_LINK11" TargetMode="External"/><Relationship Id="rId8" Type="http://schemas.openxmlformats.org/officeDocument/2006/relationships/image" Target="../media/image18.png"/><Relationship Id="rId9" Type="http://schemas.openxmlformats.org/officeDocument/2006/relationships/oleObject" Target="Macintosh%20HD:Users:genetakle:Takle%20Files:Research:Projects:Climate%20Science:2010:Olson%20Amendment%20Committee:Mutel%20Report:December%20Drafts:COMPILED%20REPORT%20Dec%205.doc!OLE_LINK12" TargetMode="External"/><Relationship Id="rId10" Type="http://schemas.openxmlformats.org/officeDocument/2006/relationships/image" Target="../media/image19.png"/><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7.tiff"/><Relationship Id="rId4" Type="http://schemas.openxmlformats.org/officeDocument/2006/relationships/image" Target="../media/image28.tiff"/><Relationship Id="rId5" Type="http://schemas.openxmlformats.org/officeDocument/2006/relationships/image" Target="../media/image29.tiff"/><Relationship Id="rId6" Type="http://schemas.openxmlformats.org/officeDocument/2006/relationships/image" Target="../media/image30.tiff"/><Relationship Id="rId1" Type="http://schemas.openxmlformats.org/officeDocument/2006/relationships/slideLayout" Target="../slideLayouts/slideLayout2.xml"/><Relationship Id="rId2" Type="http://schemas.openxmlformats.org/officeDocument/2006/relationships/image" Target="../media/image26.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31.png"/><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png"/><Relationship Id="rId3"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3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3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4.xml"/><Relationship Id="rId3" Type="http://schemas.openxmlformats.org/officeDocument/2006/relationships/chart" Target="../charts/char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7.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6.xml"/><Relationship Id="rId2"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6.xml"/><Relationship Id="rId2"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6.xml"/><Relationship Id="rId2"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6.xml"/><Relationship Id="rId2"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6.xml"/><Relationship Id="rId2"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6.xml"/><Relationship Id="rId2" Type="http://schemas.openxmlformats.org/officeDocument/2006/relationships/image" Target="../media/image38.png"/></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6.xml"/><Relationship Id="rId2" Type="http://schemas.openxmlformats.org/officeDocument/2006/relationships/image" Target="../media/image38.png"/></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6.xml"/><Relationship Id="rId2" Type="http://schemas.openxmlformats.org/officeDocument/2006/relationships/image" Target="../media/image3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tif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2.tif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72.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53.e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53.e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54.e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55.e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56.e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7.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8.tiff"/></Relationships>
</file>

<file path=ppt/slides/_rels/slide81.xml.rels><?xml version="1.0" encoding="UTF-8" standalone="yes"?>
<Relationships xmlns="http://schemas.openxmlformats.org/package/2006/relationships"><Relationship Id="rId3" Type="http://schemas.openxmlformats.org/officeDocument/2006/relationships/hyperlink" Target="mailto:gstakle@iastate.edu" TargetMode="External"/><Relationship Id="rId4" Type="http://schemas.openxmlformats.org/officeDocument/2006/relationships/hyperlink" Target="http://rcmlab.agron.iastate.edu/" TargetMode="External"/><Relationship Id="rId5" Type="http://schemas.openxmlformats.org/officeDocument/2006/relationships/hyperlink" Target="http://www.narccap.ucar.edu/" TargetMode="External"/><Relationship Id="rId6" Type="http://schemas.openxmlformats.org/officeDocument/2006/relationships/hyperlink" Target="http://climate.agron.iastate.edu/"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globe_west_2048"/>
          <p:cNvPicPr>
            <a:picLocks noChangeAspect="1" noChangeArrowheads="1"/>
          </p:cNvPicPr>
          <p:nvPr/>
        </p:nvPicPr>
        <p:blipFill>
          <a:blip r:embed="rId3"/>
          <a:srcRect t="11476" b="13521"/>
          <a:stretch>
            <a:fillRect/>
          </a:stretch>
        </p:blipFill>
        <p:spPr bwMode="auto">
          <a:xfrm>
            <a:off x="0" y="0"/>
            <a:ext cx="9144000" cy="6858000"/>
          </a:xfrm>
          <a:prstGeom prst="rect">
            <a:avLst/>
          </a:prstGeom>
          <a:noFill/>
          <a:ln w="9525">
            <a:noFill/>
            <a:miter lim="800000"/>
            <a:headEnd/>
            <a:tailEnd/>
          </a:ln>
        </p:spPr>
      </p:pic>
      <p:sp>
        <p:nvSpPr>
          <p:cNvPr id="14339" name="Text Box 3"/>
          <p:cNvSpPr txBox="1">
            <a:spLocks noChangeArrowheads="1"/>
          </p:cNvSpPr>
          <p:nvPr/>
        </p:nvSpPr>
        <p:spPr bwMode="auto">
          <a:xfrm>
            <a:off x="-76200" y="6610350"/>
            <a:ext cx="2667000" cy="244475"/>
          </a:xfrm>
          <a:prstGeom prst="rect">
            <a:avLst/>
          </a:prstGeom>
          <a:noFill/>
          <a:ln w="9525">
            <a:noFill/>
            <a:miter lim="800000"/>
            <a:headEnd/>
            <a:tailEnd/>
          </a:ln>
        </p:spPr>
        <p:txBody>
          <a:bodyPr>
            <a:prstTxWarp prst="textNoShape">
              <a:avLst/>
            </a:prstTxWarp>
            <a:spAutoFit/>
          </a:bodyPr>
          <a:lstStyle/>
          <a:p>
            <a:pPr>
              <a:spcBef>
                <a:spcPct val="50000"/>
              </a:spcBef>
            </a:pPr>
            <a:r>
              <a:rPr lang="en-US" sz="1000">
                <a:solidFill>
                  <a:schemeClr val="bg1"/>
                </a:solidFill>
              </a:rPr>
              <a:t>Image courtesy of NASA/GSFC</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70" name="Object 2"/>
          <p:cNvGraphicFramePr>
            <a:graphicFrameLocks noChangeAspect="1"/>
          </p:cNvGraphicFramePr>
          <p:nvPr>
            <p:extLst>
              <p:ext uri="{D42A27DB-BD31-4B8C-83A1-F6EECF244321}">
                <p14:modId xmlns:p14="http://schemas.microsoft.com/office/powerpoint/2010/main" val="3233974155"/>
              </p:ext>
            </p:extLst>
          </p:nvPr>
        </p:nvGraphicFramePr>
        <p:xfrm>
          <a:off x="1076238" y="2078328"/>
          <a:ext cx="6543761" cy="4779672"/>
        </p:xfrm>
        <a:graphic>
          <a:graphicData uri="http://schemas.openxmlformats.org/presentationml/2006/ole">
            <mc:AlternateContent xmlns:mc="http://schemas.openxmlformats.org/markup-compatibility/2006">
              <mc:Choice xmlns:v="urn:schemas-microsoft-com:vml" Requires="v">
                <p:oleObj spid="_x0000_s292890" name="Document" r:id="rId5" imgW="3392424" imgH="2478024" progId="Word.Document.8">
                  <p:embed/>
                </p:oleObj>
              </mc:Choice>
              <mc:Fallback>
                <p:oleObj name="Document" r:id="rId5" imgW="3392424" imgH="2478024"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6238" y="2078328"/>
                        <a:ext cx="6543761" cy="4779672"/>
                      </a:xfrm>
                      <a:prstGeom prst="rect">
                        <a:avLst/>
                      </a:prstGeom>
                      <a:noFill/>
                    </p:spPr>
                  </p:pic>
                </p:oleObj>
              </mc:Fallback>
            </mc:AlternateContent>
          </a:graphicData>
        </a:graphic>
      </p:graphicFrame>
      <p:sp>
        <p:nvSpPr>
          <p:cNvPr id="83971" name="Text Box 5"/>
          <p:cNvSpPr txBox="1">
            <a:spLocks noChangeArrowheads="1"/>
          </p:cNvSpPr>
          <p:nvPr/>
        </p:nvSpPr>
        <p:spPr bwMode="auto">
          <a:xfrm>
            <a:off x="7620000" y="6027738"/>
            <a:ext cx="1524000" cy="830262"/>
          </a:xfrm>
          <a:prstGeom prst="rect">
            <a:avLst/>
          </a:prstGeom>
          <a:noFill/>
          <a:ln w="12700">
            <a:noFill/>
            <a:miter lim="800000"/>
            <a:headEnd/>
            <a:tailEnd/>
          </a:ln>
        </p:spPr>
        <p:txBody>
          <a:bodyPr>
            <a:prstTxWarp prst="textNoShape">
              <a:avLst/>
            </a:prstTxWarp>
            <a:spAutoFit/>
          </a:bodyPr>
          <a:lstStyle/>
          <a:p>
            <a:pPr>
              <a:spcBef>
                <a:spcPct val="50000"/>
              </a:spcBef>
            </a:pPr>
            <a:r>
              <a:rPr lang="en-GB" sz="1600"/>
              <a:t>Adapted from Folland et al. [2001]</a:t>
            </a:r>
            <a:r>
              <a:rPr lang="en-GB" sz="1600">
                <a:latin typeface="Times New Roman" pitchFamily="-112" charset="0"/>
              </a:rPr>
              <a:t> </a:t>
            </a:r>
            <a:endParaRPr lang="en-US" sz="1600">
              <a:latin typeface="Times New Roman" pitchFamily="-112" charset="0"/>
            </a:endParaRPr>
          </a:p>
        </p:txBody>
      </p:sp>
      <p:sp>
        <p:nvSpPr>
          <p:cNvPr id="83972" name="TextBox 3"/>
          <p:cNvSpPr txBox="1">
            <a:spLocks noChangeArrowheads="1"/>
          </p:cNvSpPr>
          <p:nvPr/>
        </p:nvSpPr>
        <p:spPr bwMode="auto">
          <a:xfrm>
            <a:off x="280989" y="1248065"/>
            <a:ext cx="7567613" cy="830263"/>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0090"/>
                </a:solidFill>
              </a:rPr>
              <a:t>Observed Summer (JJA) Daily Maximum Temperature </a:t>
            </a:r>
          </a:p>
          <a:p>
            <a:pPr algn="ctr"/>
            <a:r>
              <a:rPr lang="en-GB" dirty="0">
                <a:solidFill>
                  <a:srgbClr val="000090"/>
                </a:solidFill>
              </a:rPr>
              <a:t>Changes (K),  1976-2000 </a:t>
            </a:r>
            <a:endParaRPr lang="en-US" dirty="0">
              <a:solidFill>
                <a:srgbClr val="000090"/>
              </a:solidFill>
            </a:endParaRPr>
          </a:p>
        </p:txBody>
      </p:sp>
    </p:spTree>
    <p:extLst>
      <p:ext uri="{BB962C8B-B14F-4D97-AF65-F5344CB8AC3E}">
        <p14:creationId xmlns:p14="http://schemas.microsoft.com/office/powerpoint/2010/main" val="636009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IA_frost_free_days_1893.gif"/>
          <p:cNvPicPr>
            <a:picLocks noChangeAspect="1"/>
          </p:cNvPicPr>
          <p:nvPr/>
        </p:nvPicPr>
        <p:blipFill>
          <a:blip r:embed="rId2"/>
          <a:srcRect/>
          <a:stretch>
            <a:fillRect/>
          </a:stretch>
        </p:blipFill>
        <p:spPr bwMode="auto">
          <a:xfrm>
            <a:off x="0" y="2034282"/>
            <a:ext cx="9144000" cy="4823717"/>
          </a:xfrm>
          <a:prstGeom prst="rect">
            <a:avLst/>
          </a:prstGeom>
          <a:noFill/>
          <a:ln w="9525">
            <a:noFill/>
            <a:miter lim="800000"/>
            <a:headEnd/>
            <a:tailEnd/>
          </a:ln>
        </p:spPr>
      </p:pic>
      <p:sp>
        <p:nvSpPr>
          <p:cNvPr id="84995" name="TextBox 3"/>
          <p:cNvSpPr txBox="1">
            <a:spLocks noChangeArrowheads="1"/>
          </p:cNvSpPr>
          <p:nvPr/>
        </p:nvSpPr>
        <p:spPr bwMode="auto">
          <a:xfrm>
            <a:off x="1178769" y="1326257"/>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000090"/>
                </a:solidFill>
                <a:ea typeface="Arial" pitchFamily="29" charset="0"/>
                <a:cs typeface="Arial" pitchFamily="29" charset="0"/>
              </a:rPr>
              <a:t>Iowa State</a:t>
            </a:r>
            <a:r>
              <a:rPr lang="en-US" sz="4000" b="1" dirty="0">
                <a:solidFill>
                  <a:srgbClr val="000090"/>
                </a:solidFill>
                <a:ea typeface="Arial" pitchFamily="29" charset="0"/>
                <a:cs typeface="Arial" pitchFamily="29" charset="0"/>
              </a:rPr>
              <a:t>-Wide Average Data</a:t>
            </a:r>
          </a:p>
        </p:txBody>
      </p:sp>
    </p:spTree>
    <p:extLst>
      <p:ext uri="{BB962C8B-B14F-4D97-AF65-F5344CB8AC3E}">
        <p14:creationId xmlns:p14="http://schemas.microsoft.com/office/powerpoint/2010/main" val="1216428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482" name="Object 2"/>
          <p:cNvGraphicFramePr>
            <a:graphicFrameLocks noChangeAspect="1"/>
          </p:cNvGraphicFramePr>
          <p:nvPr/>
        </p:nvGraphicFramePr>
        <p:xfrm>
          <a:off x="-1" y="1295400"/>
          <a:ext cx="4664535" cy="2418648"/>
        </p:xfrm>
        <a:graphic>
          <a:graphicData uri="http://schemas.openxmlformats.org/presentationml/2006/ole">
            <mc:AlternateContent xmlns:mc="http://schemas.openxmlformats.org/markup-compatibility/2006">
              <mc:Choice xmlns:v="urn:schemas-microsoft-com:vml" Requires="v">
                <p:oleObj spid="_x0000_s296014" name="Document" r:id="rId3" imgW="2743200" imgH="1422400" progId="Word.Document.12">
                  <p:link updateAutomatic="1"/>
                </p:oleObj>
              </mc:Choice>
              <mc:Fallback>
                <p:oleObj name="Document" r:id="rId3" imgW="2743200" imgH="1422400"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295400"/>
                        <a:ext cx="4664535" cy="241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3" name="Object 3"/>
          <p:cNvGraphicFramePr>
            <a:graphicFrameLocks noChangeAspect="1"/>
          </p:cNvGraphicFramePr>
          <p:nvPr/>
        </p:nvGraphicFramePr>
        <p:xfrm>
          <a:off x="4812001" y="1295400"/>
          <a:ext cx="4331999" cy="2418648"/>
        </p:xfrm>
        <a:graphic>
          <a:graphicData uri="http://schemas.openxmlformats.org/presentationml/2006/ole">
            <mc:AlternateContent xmlns:mc="http://schemas.openxmlformats.org/markup-compatibility/2006">
              <mc:Choice xmlns:v="urn:schemas-microsoft-com:vml" Requires="v">
                <p:oleObj spid="_x0000_s296015" name="Document" r:id="rId3" imgW="2743200" imgH="1447800" progId="Word.Document.12">
                  <p:link updateAutomatic="1"/>
                </p:oleObj>
              </mc:Choice>
              <mc:Fallback>
                <p:oleObj name="Document" r:id="rId3" imgW="2743200" imgH="14478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2001" y="1295400"/>
                        <a:ext cx="4331999" cy="241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4" name="Object 4"/>
          <p:cNvGraphicFramePr>
            <a:graphicFrameLocks noChangeAspect="1"/>
          </p:cNvGraphicFramePr>
          <p:nvPr/>
        </p:nvGraphicFramePr>
        <p:xfrm>
          <a:off x="12699" y="4080933"/>
          <a:ext cx="4659124" cy="2470420"/>
        </p:xfrm>
        <a:graphic>
          <a:graphicData uri="http://schemas.openxmlformats.org/presentationml/2006/ole">
            <mc:AlternateContent xmlns:mc="http://schemas.openxmlformats.org/markup-compatibility/2006">
              <mc:Choice xmlns:v="urn:schemas-microsoft-com:vml" Requires="v">
                <p:oleObj spid="_x0000_s296016" name="Document" r:id="rId3" imgW="2730500" imgH="1447800" progId="Word.Document.12">
                  <p:link updateAutomatic="1"/>
                </p:oleObj>
              </mc:Choice>
              <mc:Fallback>
                <p:oleObj name="Document" r:id="rId3" imgW="2730500" imgH="1447800" progId="Word.Document.12">
                  <p:link updateAutomatic="1"/>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99" y="4080933"/>
                        <a:ext cx="4659124" cy="247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5" name="Object 5"/>
          <p:cNvGraphicFramePr>
            <a:graphicFrameLocks noChangeAspect="1"/>
          </p:cNvGraphicFramePr>
          <p:nvPr/>
        </p:nvGraphicFramePr>
        <p:xfrm>
          <a:off x="4824701" y="4080933"/>
          <a:ext cx="4319299" cy="2470420"/>
        </p:xfrm>
        <a:graphic>
          <a:graphicData uri="http://schemas.openxmlformats.org/presentationml/2006/ole">
            <mc:AlternateContent xmlns:mc="http://schemas.openxmlformats.org/markup-compatibility/2006">
              <mc:Choice xmlns:v="urn:schemas-microsoft-com:vml" Requires="v">
                <p:oleObj spid="_x0000_s296017" name="Document" r:id="rId3" imgW="2730500" imgH="1447800" progId="Word.Document.12">
                  <p:link updateAutomatic="1"/>
                </p:oleObj>
              </mc:Choice>
              <mc:Fallback>
                <p:oleObj name="Document" r:id="rId3" imgW="2730500" imgH="1447800" progId="Word.Document.12">
                  <p:link updateAutomatic="1"/>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4701" y="4080933"/>
                        <a:ext cx="4319299" cy="247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314603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482" name="Object 2"/>
          <p:cNvGraphicFramePr>
            <a:graphicFrameLocks noChangeAspect="1"/>
          </p:cNvGraphicFramePr>
          <p:nvPr/>
        </p:nvGraphicFramePr>
        <p:xfrm>
          <a:off x="-1" y="1295400"/>
          <a:ext cx="4664535" cy="2418648"/>
        </p:xfrm>
        <a:graphic>
          <a:graphicData uri="http://schemas.openxmlformats.org/presentationml/2006/ole">
            <mc:AlternateContent xmlns:mc="http://schemas.openxmlformats.org/markup-compatibility/2006">
              <mc:Choice xmlns:v="urn:schemas-microsoft-com:vml" Requires="v">
                <p:oleObj spid="_x0000_s293974" name="Document" r:id="rId3" imgW="2743200" imgH="1422400" progId="Word.Document.12">
                  <p:link updateAutomatic="1"/>
                </p:oleObj>
              </mc:Choice>
              <mc:Fallback>
                <p:oleObj name="Document" r:id="rId3" imgW="2743200" imgH="1422400"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295400"/>
                        <a:ext cx="4664535" cy="241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3" name="Object 3"/>
          <p:cNvGraphicFramePr>
            <a:graphicFrameLocks noChangeAspect="1"/>
          </p:cNvGraphicFramePr>
          <p:nvPr/>
        </p:nvGraphicFramePr>
        <p:xfrm>
          <a:off x="4812001" y="1295400"/>
          <a:ext cx="4331999" cy="2418648"/>
        </p:xfrm>
        <a:graphic>
          <a:graphicData uri="http://schemas.openxmlformats.org/presentationml/2006/ole">
            <mc:AlternateContent xmlns:mc="http://schemas.openxmlformats.org/markup-compatibility/2006">
              <mc:Choice xmlns:v="urn:schemas-microsoft-com:vml" Requires="v">
                <p:oleObj spid="_x0000_s293975" name="Document" r:id="rId3" imgW="2743200" imgH="1447800" progId="Word.Document.12">
                  <p:link updateAutomatic="1"/>
                </p:oleObj>
              </mc:Choice>
              <mc:Fallback>
                <p:oleObj name="Document" r:id="rId3" imgW="2743200" imgH="14478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2001" y="1295400"/>
                        <a:ext cx="4331999" cy="241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4" name="Object 4"/>
          <p:cNvGraphicFramePr>
            <a:graphicFrameLocks noChangeAspect="1"/>
          </p:cNvGraphicFramePr>
          <p:nvPr/>
        </p:nvGraphicFramePr>
        <p:xfrm>
          <a:off x="12699" y="4080933"/>
          <a:ext cx="4659124" cy="2470420"/>
        </p:xfrm>
        <a:graphic>
          <a:graphicData uri="http://schemas.openxmlformats.org/presentationml/2006/ole">
            <mc:AlternateContent xmlns:mc="http://schemas.openxmlformats.org/markup-compatibility/2006">
              <mc:Choice xmlns:v="urn:schemas-microsoft-com:vml" Requires="v">
                <p:oleObj spid="_x0000_s293976" name="Document" r:id="rId3" imgW="2730500" imgH="1447800" progId="Word.Document.12">
                  <p:link updateAutomatic="1"/>
                </p:oleObj>
              </mc:Choice>
              <mc:Fallback>
                <p:oleObj name="Document" r:id="rId3" imgW="2730500" imgH="1447800" progId="Word.Document.12">
                  <p:link updateAutomatic="1"/>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99" y="4080933"/>
                        <a:ext cx="4659124" cy="247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5" name="Object 5"/>
          <p:cNvGraphicFramePr>
            <a:graphicFrameLocks noChangeAspect="1"/>
          </p:cNvGraphicFramePr>
          <p:nvPr/>
        </p:nvGraphicFramePr>
        <p:xfrm>
          <a:off x="4824701" y="4080933"/>
          <a:ext cx="4319299" cy="2470420"/>
        </p:xfrm>
        <a:graphic>
          <a:graphicData uri="http://schemas.openxmlformats.org/presentationml/2006/ole">
            <mc:AlternateContent xmlns:mc="http://schemas.openxmlformats.org/markup-compatibility/2006">
              <mc:Choice xmlns:v="urn:schemas-microsoft-com:vml" Requires="v">
                <p:oleObj spid="_x0000_s293977" name="Document" r:id="rId3" imgW="2730500" imgH="1447800" progId="Word.Document.12">
                  <p:link updateAutomatic="1"/>
                </p:oleObj>
              </mc:Choice>
              <mc:Fallback>
                <p:oleObj name="Document" r:id="rId3" imgW="2730500" imgH="1447800" progId="Word.Document.12">
                  <p:link updateAutomatic="1"/>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4701" y="4080933"/>
                        <a:ext cx="4319299" cy="247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Oval 5"/>
          <p:cNvSpPr/>
          <p:nvPr/>
        </p:nvSpPr>
        <p:spPr>
          <a:xfrm>
            <a:off x="4824700" y="3714047"/>
            <a:ext cx="4319300" cy="2837306"/>
          </a:xfrm>
          <a:prstGeom prst="ellipse">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42213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7506" name="Object 2"/>
          <p:cNvGraphicFramePr>
            <a:graphicFrameLocks noChangeAspect="1"/>
          </p:cNvGraphicFramePr>
          <p:nvPr/>
        </p:nvGraphicFramePr>
        <p:xfrm>
          <a:off x="0" y="1234017"/>
          <a:ext cx="4626376" cy="2406650"/>
        </p:xfrm>
        <a:graphic>
          <a:graphicData uri="http://schemas.openxmlformats.org/presentationml/2006/ole">
            <mc:AlternateContent xmlns:mc="http://schemas.openxmlformats.org/markup-compatibility/2006">
              <mc:Choice xmlns:v="urn:schemas-microsoft-com:vml" Requires="v">
                <p:oleObj spid="_x0000_s1110" name="Document" r:id="rId3" imgW="2514600" imgH="1308100" progId="Word.Document.12">
                  <p:link updateAutomatic="1"/>
                </p:oleObj>
              </mc:Choice>
              <mc:Fallback>
                <p:oleObj name="Document" r:id="rId3" imgW="2514600" imgH="1308100"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34017"/>
                        <a:ext cx="4626376" cy="240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7507" name="Object 3"/>
          <p:cNvGraphicFramePr>
            <a:graphicFrameLocks noChangeAspect="1"/>
          </p:cNvGraphicFramePr>
          <p:nvPr/>
        </p:nvGraphicFramePr>
        <p:xfrm>
          <a:off x="4540990" y="1234017"/>
          <a:ext cx="4603010" cy="2406650"/>
        </p:xfrm>
        <a:graphic>
          <a:graphicData uri="http://schemas.openxmlformats.org/presentationml/2006/ole">
            <mc:AlternateContent xmlns:mc="http://schemas.openxmlformats.org/markup-compatibility/2006">
              <mc:Choice xmlns:v="urn:schemas-microsoft-com:vml" Requires="v">
                <p:oleObj spid="_x0000_s1111" name="Document" r:id="rId5" imgW="2501900" imgH="1308100" progId="Word.Document.12">
                  <p:link updateAutomatic="1"/>
                </p:oleObj>
              </mc:Choice>
              <mc:Fallback>
                <p:oleObj name="Document" r:id="rId5" imgW="2501900" imgH="1308100" progId="Word.Document.12">
                  <p:link updateAutomatic="1"/>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0990" y="1234017"/>
                        <a:ext cx="4603010" cy="240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7508" name="Object 4"/>
          <p:cNvGraphicFramePr>
            <a:graphicFrameLocks noChangeAspect="1"/>
          </p:cNvGraphicFramePr>
          <p:nvPr/>
        </p:nvGraphicFramePr>
        <p:xfrm>
          <a:off x="16275" y="4013200"/>
          <a:ext cx="4610101" cy="2421467"/>
        </p:xfrm>
        <a:graphic>
          <a:graphicData uri="http://schemas.openxmlformats.org/presentationml/2006/ole">
            <mc:AlternateContent xmlns:mc="http://schemas.openxmlformats.org/markup-compatibility/2006">
              <mc:Choice xmlns:v="urn:schemas-microsoft-com:vml" Requires="v">
                <p:oleObj spid="_x0000_s1112" name="Document" r:id="rId7" imgW="2514600" imgH="1320800" progId="Word.Document.12">
                  <p:link updateAutomatic="1"/>
                </p:oleObj>
              </mc:Choice>
              <mc:Fallback>
                <p:oleObj name="Document" r:id="rId7" imgW="2514600" imgH="1320800" progId="Word.Document.12">
                  <p:link updateAutomatic="1"/>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75" y="4013200"/>
                        <a:ext cx="4610101" cy="2421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7509" name="Object 5"/>
          <p:cNvGraphicFramePr>
            <a:graphicFrameLocks noChangeAspect="1"/>
          </p:cNvGraphicFramePr>
          <p:nvPr/>
        </p:nvGraphicFramePr>
        <p:xfrm>
          <a:off x="4513555" y="4025900"/>
          <a:ext cx="4630445" cy="2408767"/>
        </p:xfrm>
        <a:graphic>
          <a:graphicData uri="http://schemas.openxmlformats.org/presentationml/2006/ole">
            <mc:AlternateContent xmlns:mc="http://schemas.openxmlformats.org/markup-compatibility/2006">
              <mc:Choice xmlns:v="urn:schemas-microsoft-com:vml" Requires="v">
                <p:oleObj spid="_x0000_s1113" name="Document" r:id="rId9" imgW="2514600" imgH="1308100" progId="Word.Document.12">
                  <p:link updateAutomatic="1"/>
                </p:oleObj>
              </mc:Choice>
              <mc:Fallback>
                <p:oleObj name="Document" r:id="rId9" imgW="2514600" imgH="1308100" progId="Word.Document.12">
                  <p:link updateAutomatic="1"/>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3555" y="4025900"/>
                        <a:ext cx="4630445" cy="2408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6719663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1125" y="1373717"/>
            <a:ext cx="6492875" cy="531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pic>
      <p:sp>
        <p:nvSpPr>
          <p:cNvPr id="2" name="TextBox 1"/>
          <p:cNvSpPr txBox="1"/>
          <p:nvPr/>
        </p:nvSpPr>
        <p:spPr>
          <a:xfrm>
            <a:off x="108204" y="2133600"/>
            <a:ext cx="2599051" cy="1200329"/>
          </a:xfrm>
          <a:prstGeom prst="rect">
            <a:avLst/>
          </a:prstGeom>
          <a:noFill/>
        </p:spPr>
        <p:txBody>
          <a:bodyPr wrap="none" rtlCol="0">
            <a:spAutoFit/>
          </a:bodyPr>
          <a:lstStyle/>
          <a:p>
            <a:r>
              <a:rPr lang="en-US" b="1" dirty="0" smtClean="0"/>
              <a:t>North American Regional</a:t>
            </a:r>
          </a:p>
          <a:p>
            <a:r>
              <a:rPr lang="en-US" b="1" dirty="0" smtClean="0"/>
              <a:t>Climate Change </a:t>
            </a:r>
          </a:p>
          <a:p>
            <a:r>
              <a:rPr lang="en-US" b="1" dirty="0" smtClean="0"/>
              <a:t>Assessment Program</a:t>
            </a:r>
          </a:p>
          <a:p>
            <a:r>
              <a:rPr lang="en-US" b="1" dirty="0" smtClean="0"/>
              <a:t>Domain</a:t>
            </a:r>
            <a:endParaRPr lang="en-US" b="1" dirty="0"/>
          </a:p>
        </p:txBody>
      </p:sp>
    </p:spTree>
    <p:extLst>
      <p:ext uri="{BB962C8B-B14F-4D97-AF65-F5344CB8AC3E}">
        <p14:creationId xmlns:p14="http://schemas.microsoft.com/office/powerpoint/2010/main" val="267141486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286000" y="233595"/>
            <a:ext cx="6558206" cy="830997"/>
          </a:xfrm>
          <a:prstGeom prst="rect">
            <a:avLst/>
          </a:prstGeom>
          <a:noFill/>
        </p:spPr>
        <p:txBody>
          <a:bodyPr wrap="none" rtlCol="0">
            <a:spAutoFit/>
          </a:bodyPr>
          <a:lstStyle/>
          <a:p>
            <a:pPr algn="ctr"/>
            <a:r>
              <a:rPr lang="en-US" sz="2400" b="1" dirty="0" smtClean="0"/>
              <a:t>VIC average (1981-1999) number of GDD base 50F</a:t>
            </a:r>
          </a:p>
          <a:p>
            <a:pPr algn="ctr"/>
            <a:r>
              <a:rPr lang="en-US" sz="2400" b="1" dirty="0" smtClean="0"/>
              <a:t>during growing season (Apr-Aug)</a:t>
            </a:r>
            <a:endParaRPr lang="en-US" sz="2400" b="1" dirty="0"/>
          </a:p>
        </p:txBody>
      </p:sp>
      <p:pic>
        <p:nvPicPr>
          <p:cNvPr id="4" name="Picture 3"/>
          <p:cNvPicPr>
            <a:picLocks noChangeAspect="1"/>
          </p:cNvPicPr>
          <p:nvPr/>
        </p:nvPicPr>
        <p:blipFill>
          <a:blip r:embed="rId2"/>
          <a:srcRect l="5625" t="14139" b="11964"/>
          <a:stretch>
            <a:fillRect/>
          </a:stretch>
        </p:blipFill>
        <p:spPr>
          <a:xfrm>
            <a:off x="514402" y="1064592"/>
            <a:ext cx="8115195" cy="5477256"/>
          </a:xfrm>
          <a:prstGeom prst="rect">
            <a:avLst/>
          </a:prstGeom>
        </p:spPr>
      </p:pic>
    </p:spTree>
    <p:extLst>
      <p:ext uri="{BB962C8B-B14F-4D97-AF65-F5344CB8AC3E}">
        <p14:creationId xmlns:p14="http://schemas.microsoft.com/office/powerpoint/2010/main" val="166794035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894792" y="233595"/>
            <a:ext cx="7340621" cy="830997"/>
          </a:xfrm>
          <a:prstGeom prst="rect">
            <a:avLst/>
          </a:prstGeom>
          <a:noFill/>
        </p:spPr>
        <p:txBody>
          <a:bodyPr wrap="none" rtlCol="0">
            <a:spAutoFit/>
          </a:bodyPr>
          <a:lstStyle/>
          <a:p>
            <a:pPr algn="ctr"/>
            <a:r>
              <a:rPr lang="en-US" sz="2400" b="1" dirty="0" smtClean="0"/>
              <a:t>WRF24KF average (1981-1999) number of GDD base 50F</a:t>
            </a:r>
          </a:p>
          <a:p>
            <a:pPr algn="ctr"/>
            <a:r>
              <a:rPr lang="en-US" sz="2400" b="1" dirty="0" smtClean="0"/>
              <a:t>during growing season (Apr-Aug)</a:t>
            </a:r>
            <a:endParaRPr lang="en-US" sz="2400" b="1" dirty="0"/>
          </a:p>
        </p:txBody>
      </p:sp>
      <p:pic>
        <p:nvPicPr>
          <p:cNvPr id="6" name="Picture 5"/>
          <p:cNvPicPr>
            <a:picLocks noChangeAspect="1"/>
          </p:cNvPicPr>
          <p:nvPr/>
        </p:nvPicPr>
        <p:blipFill>
          <a:blip r:embed="rId2"/>
          <a:srcRect l="5625" t="14139" b="11964"/>
          <a:stretch>
            <a:fillRect/>
          </a:stretch>
        </p:blipFill>
        <p:spPr>
          <a:xfrm>
            <a:off x="514402" y="1220155"/>
            <a:ext cx="8115195" cy="5477256"/>
          </a:xfrm>
          <a:prstGeom prst="rect">
            <a:avLst/>
          </a:prstGeom>
        </p:spPr>
      </p:pic>
    </p:spTree>
    <p:extLst>
      <p:ext uri="{BB962C8B-B14F-4D97-AF65-F5344CB8AC3E}">
        <p14:creationId xmlns:p14="http://schemas.microsoft.com/office/powerpoint/2010/main" val="30286844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106465" y="233595"/>
            <a:ext cx="6917278" cy="830997"/>
          </a:xfrm>
          <a:prstGeom prst="rect">
            <a:avLst/>
          </a:prstGeom>
          <a:noFill/>
        </p:spPr>
        <p:txBody>
          <a:bodyPr wrap="none" rtlCol="0">
            <a:spAutoFit/>
          </a:bodyPr>
          <a:lstStyle/>
          <a:p>
            <a:pPr algn="ctr"/>
            <a:r>
              <a:rPr lang="en-US" sz="2400" b="1" dirty="0" smtClean="0"/>
              <a:t>WRFG average (1981-1999) number of GDD base 50F</a:t>
            </a:r>
          </a:p>
          <a:p>
            <a:pPr algn="ctr"/>
            <a:r>
              <a:rPr lang="en-US" sz="2400" b="1" dirty="0" smtClean="0"/>
              <a:t>during growing season (Apr-Aug)</a:t>
            </a:r>
            <a:endParaRPr lang="en-US" sz="2400" b="1" dirty="0"/>
          </a:p>
        </p:txBody>
      </p:sp>
      <p:pic>
        <p:nvPicPr>
          <p:cNvPr id="6" name="Picture 5"/>
          <p:cNvPicPr>
            <a:picLocks noChangeAspect="1"/>
          </p:cNvPicPr>
          <p:nvPr/>
        </p:nvPicPr>
        <p:blipFill>
          <a:blip r:embed="rId2"/>
          <a:srcRect l="5625" t="14139" b="11964"/>
          <a:stretch>
            <a:fillRect/>
          </a:stretch>
        </p:blipFill>
        <p:spPr>
          <a:xfrm>
            <a:off x="514377" y="1234754"/>
            <a:ext cx="8115246" cy="5477256"/>
          </a:xfrm>
          <a:prstGeom prst="rect">
            <a:avLst/>
          </a:prstGeom>
        </p:spPr>
      </p:pic>
    </p:spTree>
    <p:extLst>
      <p:ext uri="{BB962C8B-B14F-4D97-AF65-F5344CB8AC3E}">
        <p14:creationId xmlns:p14="http://schemas.microsoft.com/office/powerpoint/2010/main" val="161123365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118262" y="233595"/>
            <a:ext cx="6893684" cy="830997"/>
          </a:xfrm>
          <a:prstGeom prst="rect">
            <a:avLst/>
          </a:prstGeom>
          <a:noFill/>
        </p:spPr>
        <p:txBody>
          <a:bodyPr wrap="none" rtlCol="0">
            <a:spAutoFit/>
          </a:bodyPr>
          <a:lstStyle/>
          <a:p>
            <a:pPr algn="ctr"/>
            <a:r>
              <a:rPr lang="en-US" sz="2400" b="1" dirty="0" smtClean="0"/>
              <a:t>CRCM average (1981-1999) number of GDD base 50F</a:t>
            </a:r>
          </a:p>
          <a:p>
            <a:pPr algn="ctr"/>
            <a:r>
              <a:rPr lang="en-US" sz="2400" b="1" dirty="0" smtClean="0"/>
              <a:t>during growing season (Apr-Aug)</a:t>
            </a:r>
            <a:endParaRPr lang="en-US" sz="2400" b="1" dirty="0"/>
          </a:p>
        </p:txBody>
      </p:sp>
      <p:pic>
        <p:nvPicPr>
          <p:cNvPr id="6" name="Picture 5"/>
          <p:cNvPicPr>
            <a:picLocks noChangeAspect="1"/>
          </p:cNvPicPr>
          <p:nvPr/>
        </p:nvPicPr>
        <p:blipFill>
          <a:blip r:embed="rId2"/>
          <a:srcRect l="5625" t="14139" b="11964"/>
          <a:stretch>
            <a:fillRect/>
          </a:stretch>
        </p:blipFill>
        <p:spPr>
          <a:xfrm>
            <a:off x="518012" y="1145206"/>
            <a:ext cx="8115233" cy="5477256"/>
          </a:xfrm>
          <a:prstGeom prst="rect">
            <a:avLst/>
          </a:prstGeom>
        </p:spPr>
      </p:pic>
    </p:spTree>
    <p:extLst>
      <p:ext uri="{BB962C8B-B14F-4D97-AF65-F5344CB8AC3E}">
        <p14:creationId xmlns:p14="http://schemas.microsoft.com/office/powerpoint/2010/main" val="315186602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1" y="1558746"/>
            <a:ext cx="9144000" cy="1470025"/>
          </a:xfrm>
        </p:spPr>
        <p:txBody>
          <a:bodyPr>
            <a:noAutofit/>
          </a:bodyPr>
          <a:lstStyle/>
          <a:p>
            <a:r>
              <a:rPr lang="en-US" sz="3200" dirty="0" smtClean="0"/>
              <a:t>Climate Change and Crop Production in the US Midwest and Globally</a:t>
            </a:r>
            <a:endParaRPr lang="en-US" sz="3200" dirty="0">
              <a:solidFill>
                <a:srgbClr val="000090"/>
              </a:solidFill>
            </a:endParaRPr>
          </a:p>
        </p:txBody>
      </p:sp>
      <p:sp>
        <p:nvSpPr>
          <p:cNvPr id="15" name="Subtitle 14"/>
          <p:cNvSpPr>
            <a:spLocks noGrp="1"/>
          </p:cNvSpPr>
          <p:nvPr>
            <p:ph type="subTitle" idx="1"/>
          </p:nvPr>
        </p:nvSpPr>
        <p:spPr>
          <a:xfrm>
            <a:off x="1262519" y="3513762"/>
            <a:ext cx="6400800" cy="1752600"/>
          </a:xfrm>
        </p:spPr>
        <p:txBody>
          <a:bodyPr>
            <a:normAutofit fontScale="55000" lnSpcReduction="20000"/>
          </a:bodyPr>
          <a:lstStyle/>
          <a:p>
            <a:r>
              <a:rPr lang="en-US" sz="3840" b="1" i="1" dirty="0" smtClean="0"/>
              <a:t>Eugene S. Takle</a:t>
            </a:r>
          </a:p>
          <a:p>
            <a:r>
              <a:rPr lang="en-US" dirty="0" smtClean="0"/>
              <a:t>Professor </a:t>
            </a:r>
          </a:p>
          <a:p>
            <a:r>
              <a:rPr lang="en-US" dirty="0" smtClean="0"/>
              <a:t>Department of Agronomy</a:t>
            </a:r>
          </a:p>
          <a:p>
            <a:r>
              <a:rPr lang="en-US" dirty="0" smtClean="0"/>
              <a:t>Director, Climate Science Program</a:t>
            </a:r>
          </a:p>
          <a:p>
            <a:r>
              <a:rPr lang="en-US" dirty="0" smtClean="0"/>
              <a:t>Iowa State University</a:t>
            </a:r>
          </a:p>
          <a:p>
            <a:r>
              <a:rPr lang="en-US" dirty="0" smtClean="0"/>
              <a:t>Ames, IA 50011</a:t>
            </a:r>
            <a:endParaRPr lang="en-US" dirty="0"/>
          </a:p>
        </p:txBody>
      </p:sp>
      <p:sp>
        <p:nvSpPr>
          <p:cNvPr id="5" name="Text Box 4"/>
          <p:cNvSpPr txBox="1">
            <a:spLocks noChangeArrowheads="1"/>
          </p:cNvSpPr>
          <p:nvPr/>
        </p:nvSpPr>
        <p:spPr bwMode="auto">
          <a:xfrm>
            <a:off x="3896427" y="5486400"/>
            <a:ext cx="1526104" cy="954107"/>
          </a:xfrm>
          <a:prstGeom prst="rect">
            <a:avLst/>
          </a:prstGeom>
          <a:noFill/>
          <a:ln w="12700">
            <a:noFill/>
            <a:miter lim="800000"/>
            <a:headEnd/>
            <a:tailEnd/>
          </a:ln>
        </p:spPr>
        <p:txBody>
          <a:bodyPr wrap="none">
            <a:prstTxWarp prst="textNoShape">
              <a:avLst/>
            </a:prstTxWarp>
            <a:spAutoFit/>
          </a:bodyPr>
          <a:lstStyle/>
          <a:p>
            <a:pPr algn="ctr"/>
            <a:r>
              <a:rPr lang="en-US" sz="1400" dirty="0" smtClean="0">
                <a:solidFill>
                  <a:srgbClr val="000090"/>
                </a:solidFill>
              </a:rPr>
              <a:t>Pioneer Hybrid</a:t>
            </a:r>
          </a:p>
          <a:p>
            <a:pPr algn="ctr"/>
            <a:r>
              <a:rPr lang="en-US" sz="1400" dirty="0" smtClean="0">
                <a:solidFill>
                  <a:srgbClr val="000090"/>
                </a:solidFill>
              </a:rPr>
              <a:t>Johnston, IA</a:t>
            </a:r>
          </a:p>
          <a:p>
            <a:pPr algn="ctr"/>
            <a:r>
              <a:rPr lang="en-US" sz="1400" dirty="0" smtClean="0">
                <a:solidFill>
                  <a:srgbClr val="000090"/>
                </a:solidFill>
              </a:rPr>
              <a:t>8 September 2011 </a:t>
            </a:r>
            <a:endParaRPr lang="en-US" sz="1400" dirty="0">
              <a:solidFill>
                <a:srgbClr val="000090"/>
              </a:solidFill>
            </a:endParaRPr>
          </a:p>
          <a:p>
            <a:pPr algn="ctr"/>
            <a:endParaRPr lang="en-US" sz="1400" dirty="0">
              <a:solidFill>
                <a:srgbClr val="5A619B"/>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159890" y="233595"/>
            <a:ext cx="6810428" cy="830997"/>
          </a:xfrm>
          <a:prstGeom prst="rect">
            <a:avLst/>
          </a:prstGeom>
          <a:noFill/>
        </p:spPr>
        <p:txBody>
          <a:bodyPr wrap="none" rtlCol="0">
            <a:spAutoFit/>
          </a:bodyPr>
          <a:lstStyle/>
          <a:p>
            <a:pPr algn="ctr"/>
            <a:r>
              <a:rPr lang="en-US" sz="2400" dirty="0" smtClean="0"/>
              <a:t>HRM3 average (1981-1999) number of GDD base 50F</a:t>
            </a:r>
          </a:p>
          <a:p>
            <a:pPr algn="ctr"/>
            <a:r>
              <a:rPr lang="en-US" sz="2400" dirty="0" smtClean="0"/>
              <a:t>during growing season (Apr-Aug)</a:t>
            </a:r>
            <a:endParaRPr lang="en-US" sz="2400" dirty="0"/>
          </a:p>
        </p:txBody>
      </p:sp>
      <p:pic>
        <p:nvPicPr>
          <p:cNvPr id="4" name="Picture 3"/>
          <p:cNvPicPr>
            <a:picLocks noChangeAspect="1"/>
          </p:cNvPicPr>
          <p:nvPr/>
        </p:nvPicPr>
        <p:blipFill>
          <a:blip r:embed="rId2"/>
          <a:srcRect l="5625" t="14139" b="11964"/>
          <a:stretch>
            <a:fillRect/>
          </a:stretch>
        </p:blipFill>
        <p:spPr>
          <a:xfrm>
            <a:off x="514402" y="1064592"/>
            <a:ext cx="8115195" cy="5477256"/>
          </a:xfrm>
          <a:prstGeom prst="rect">
            <a:avLst/>
          </a:prstGeom>
        </p:spPr>
      </p:pic>
    </p:spTree>
    <p:extLst>
      <p:ext uri="{BB962C8B-B14F-4D97-AF65-F5344CB8AC3E}">
        <p14:creationId xmlns:p14="http://schemas.microsoft.com/office/powerpoint/2010/main" val="316960845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ic GD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5713" y="2201236"/>
            <a:ext cx="3720420" cy="3844059"/>
          </a:xfrm>
          <a:prstGeom prst="rect">
            <a:avLst/>
          </a:prstGeom>
        </p:spPr>
      </p:pic>
      <p:pic>
        <p:nvPicPr>
          <p:cNvPr id="5" name="Picture 4" descr="WRF24KF.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4044"/>
            <a:ext cx="2404533" cy="2805289"/>
          </a:xfrm>
          <a:prstGeom prst="rect">
            <a:avLst/>
          </a:prstGeom>
        </p:spPr>
      </p:pic>
      <p:pic>
        <p:nvPicPr>
          <p:cNvPr id="6" name="Picture 5" descr="WRFG.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6729" y="1174046"/>
            <a:ext cx="2697271" cy="2805288"/>
          </a:xfrm>
          <a:prstGeom prst="rect">
            <a:avLst/>
          </a:prstGeom>
        </p:spPr>
      </p:pic>
      <p:pic>
        <p:nvPicPr>
          <p:cNvPr id="7" name="Picture 6" descr="CRCM.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123266"/>
            <a:ext cx="2404533" cy="2734733"/>
          </a:xfrm>
          <a:prstGeom prst="rect">
            <a:avLst/>
          </a:prstGeom>
        </p:spPr>
      </p:pic>
      <p:pic>
        <p:nvPicPr>
          <p:cNvPr id="8" name="Picture 7" descr="HRM3.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6729" y="4123266"/>
            <a:ext cx="2697271" cy="2734733"/>
          </a:xfrm>
          <a:prstGeom prst="rect">
            <a:avLst/>
          </a:prstGeom>
        </p:spPr>
      </p:pic>
      <p:sp>
        <p:nvSpPr>
          <p:cNvPr id="9" name="TextBox 8"/>
          <p:cNvSpPr txBox="1"/>
          <p:nvPr/>
        </p:nvSpPr>
        <p:spPr>
          <a:xfrm>
            <a:off x="4064000" y="4165599"/>
            <a:ext cx="652643" cy="369332"/>
          </a:xfrm>
          <a:prstGeom prst="rect">
            <a:avLst/>
          </a:prstGeom>
          <a:noFill/>
        </p:spPr>
        <p:txBody>
          <a:bodyPr wrap="none" rtlCol="0">
            <a:spAutoFit/>
          </a:bodyPr>
          <a:lstStyle/>
          <a:p>
            <a:r>
              <a:rPr lang="en-US" b="1" dirty="0" smtClean="0"/>
              <a:t>2500</a:t>
            </a:r>
            <a:endParaRPr lang="en-US" b="1" dirty="0"/>
          </a:p>
        </p:txBody>
      </p:sp>
      <p:sp>
        <p:nvSpPr>
          <p:cNvPr id="10" name="TextBox 9"/>
          <p:cNvSpPr txBox="1"/>
          <p:nvPr/>
        </p:nvSpPr>
        <p:spPr>
          <a:xfrm>
            <a:off x="2912533" y="5606534"/>
            <a:ext cx="652643" cy="369332"/>
          </a:xfrm>
          <a:prstGeom prst="rect">
            <a:avLst/>
          </a:prstGeom>
          <a:noFill/>
        </p:spPr>
        <p:txBody>
          <a:bodyPr wrap="none" rtlCol="0">
            <a:spAutoFit/>
          </a:bodyPr>
          <a:lstStyle/>
          <a:p>
            <a:r>
              <a:rPr lang="en-US" b="1" dirty="0" smtClean="0"/>
              <a:t>3000</a:t>
            </a:r>
            <a:endParaRPr lang="en-US" b="1" dirty="0"/>
          </a:p>
        </p:txBody>
      </p:sp>
      <p:sp>
        <p:nvSpPr>
          <p:cNvPr id="11" name="TextBox 10"/>
          <p:cNvSpPr txBox="1"/>
          <p:nvPr/>
        </p:nvSpPr>
        <p:spPr>
          <a:xfrm>
            <a:off x="4064000" y="1773438"/>
            <a:ext cx="611616" cy="461665"/>
          </a:xfrm>
          <a:prstGeom prst="rect">
            <a:avLst/>
          </a:prstGeom>
          <a:noFill/>
        </p:spPr>
        <p:txBody>
          <a:bodyPr wrap="none" rtlCol="0">
            <a:spAutoFit/>
          </a:bodyPr>
          <a:lstStyle/>
          <a:p>
            <a:r>
              <a:rPr lang="en-US" sz="2400" b="1" dirty="0" smtClean="0"/>
              <a:t>VIC</a:t>
            </a:r>
            <a:endParaRPr lang="en-US" sz="2400" b="1" dirty="0"/>
          </a:p>
        </p:txBody>
      </p:sp>
      <p:sp>
        <p:nvSpPr>
          <p:cNvPr id="12" name="TextBox 11"/>
          <p:cNvSpPr txBox="1"/>
          <p:nvPr/>
        </p:nvSpPr>
        <p:spPr>
          <a:xfrm>
            <a:off x="2404533" y="1174046"/>
            <a:ext cx="1402948" cy="461665"/>
          </a:xfrm>
          <a:prstGeom prst="rect">
            <a:avLst/>
          </a:prstGeom>
          <a:noFill/>
        </p:spPr>
        <p:txBody>
          <a:bodyPr wrap="none" rtlCol="0">
            <a:spAutoFit/>
          </a:bodyPr>
          <a:lstStyle/>
          <a:p>
            <a:r>
              <a:rPr lang="en-US" sz="2400" b="1" dirty="0" smtClean="0"/>
              <a:t>WRF24KF</a:t>
            </a:r>
            <a:endParaRPr lang="en-US" sz="2400" b="1" dirty="0"/>
          </a:p>
        </p:txBody>
      </p:sp>
      <p:sp>
        <p:nvSpPr>
          <p:cNvPr id="13" name="TextBox 12"/>
          <p:cNvSpPr txBox="1"/>
          <p:nvPr/>
        </p:nvSpPr>
        <p:spPr>
          <a:xfrm>
            <a:off x="5472484" y="1124426"/>
            <a:ext cx="974245" cy="461665"/>
          </a:xfrm>
          <a:prstGeom prst="rect">
            <a:avLst/>
          </a:prstGeom>
          <a:noFill/>
        </p:spPr>
        <p:txBody>
          <a:bodyPr wrap="none" rtlCol="0">
            <a:spAutoFit/>
          </a:bodyPr>
          <a:lstStyle/>
          <a:p>
            <a:r>
              <a:rPr lang="en-US" sz="2400" b="1" dirty="0" smtClean="0"/>
              <a:t>WRFG</a:t>
            </a:r>
            <a:endParaRPr lang="en-US" sz="2400" b="1" dirty="0"/>
          </a:p>
        </p:txBody>
      </p:sp>
      <p:sp>
        <p:nvSpPr>
          <p:cNvPr id="14" name="TextBox 13"/>
          <p:cNvSpPr txBox="1"/>
          <p:nvPr/>
        </p:nvSpPr>
        <p:spPr>
          <a:xfrm>
            <a:off x="5469629" y="6423379"/>
            <a:ext cx="977100" cy="461665"/>
          </a:xfrm>
          <a:prstGeom prst="rect">
            <a:avLst/>
          </a:prstGeom>
          <a:noFill/>
        </p:spPr>
        <p:txBody>
          <a:bodyPr wrap="none" rtlCol="0">
            <a:spAutoFit/>
          </a:bodyPr>
          <a:lstStyle/>
          <a:p>
            <a:r>
              <a:rPr lang="en-US" sz="2400" b="1" dirty="0" smtClean="0"/>
              <a:t>HRM3</a:t>
            </a:r>
            <a:endParaRPr lang="en-US" sz="2400" b="1" dirty="0"/>
          </a:p>
        </p:txBody>
      </p:sp>
      <p:sp>
        <p:nvSpPr>
          <p:cNvPr id="15" name="TextBox 14"/>
          <p:cNvSpPr txBox="1"/>
          <p:nvPr/>
        </p:nvSpPr>
        <p:spPr>
          <a:xfrm>
            <a:off x="2404533" y="6396334"/>
            <a:ext cx="952755" cy="461665"/>
          </a:xfrm>
          <a:prstGeom prst="rect">
            <a:avLst/>
          </a:prstGeom>
          <a:noFill/>
        </p:spPr>
        <p:txBody>
          <a:bodyPr wrap="none" rtlCol="0">
            <a:spAutoFit/>
          </a:bodyPr>
          <a:lstStyle/>
          <a:p>
            <a:r>
              <a:rPr lang="en-US" sz="2400" b="1" dirty="0" smtClean="0"/>
              <a:t>CRCM</a:t>
            </a:r>
            <a:endParaRPr lang="en-US" sz="2400" b="1" dirty="0"/>
          </a:p>
        </p:txBody>
      </p:sp>
      <p:sp>
        <p:nvSpPr>
          <p:cNvPr id="16" name="TextBox 15"/>
          <p:cNvSpPr txBox="1"/>
          <p:nvPr/>
        </p:nvSpPr>
        <p:spPr>
          <a:xfrm>
            <a:off x="948266" y="5250933"/>
            <a:ext cx="652643" cy="369332"/>
          </a:xfrm>
          <a:prstGeom prst="rect">
            <a:avLst/>
          </a:prstGeom>
          <a:noFill/>
        </p:spPr>
        <p:txBody>
          <a:bodyPr wrap="none" rtlCol="0">
            <a:spAutoFit/>
          </a:bodyPr>
          <a:lstStyle/>
          <a:p>
            <a:r>
              <a:rPr lang="en-US" b="1" dirty="0" smtClean="0"/>
              <a:t>2500</a:t>
            </a:r>
            <a:endParaRPr lang="en-US" b="1" dirty="0"/>
          </a:p>
        </p:txBody>
      </p:sp>
      <p:sp>
        <p:nvSpPr>
          <p:cNvPr id="17" name="TextBox 16"/>
          <p:cNvSpPr txBox="1"/>
          <p:nvPr/>
        </p:nvSpPr>
        <p:spPr>
          <a:xfrm>
            <a:off x="8365067" y="4165599"/>
            <a:ext cx="652643" cy="369332"/>
          </a:xfrm>
          <a:prstGeom prst="rect">
            <a:avLst/>
          </a:prstGeom>
          <a:noFill/>
        </p:spPr>
        <p:txBody>
          <a:bodyPr wrap="none" rtlCol="0">
            <a:spAutoFit/>
          </a:bodyPr>
          <a:lstStyle/>
          <a:p>
            <a:r>
              <a:rPr lang="en-US" b="1" dirty="0" smtClean="0"/>
              <a:t>2500</a:t>
            </a:r>
            <a:endParaRPr lang="en-US" b="1" dirty="0"/>
          </a:p>
        </p:txBody>
      </p:sp>
      <p:sp>
        <p:nvSpPr>
          <p:cNvPr id="18" name="TextBox 17"/>
          <p:cNvSpPr txBox="1"/>
          <p:nvPr/>
        </p:nvSpPr>
        <p:spPr>
          <a:xfrm>
            <a:off x="948266" y="3132665"/>
            <a:ext cx="652643" cy="369332"/>
          </a:xfrm>
          <a:prstGeom prst="rect">
            <a:avLst/>
          </a:prstGeom>
          <a:noFill/>
        </p:spPr>
        <p:txBody>
          <a:bodyPr wrap="none" rtlCol="0">
            <a:spAutoFit/>
          </a:bodyPr>
          <a:lstStyle/>
          <a:p>
            <a:r>
              <a:rPr lang="en-US" b="1" dirty="0" smtClean="0"/>
              <a:t>2500</a:t>
            </a:r>
            <a:endParaRPr lang="en-US" b="1" dirty="0"/>
          </a:p>
        </p:txBody>
      </p:sp>
      <p:sp>
        <p:nvSpPr>
          <p:cNvPr id="19" name="TextBox 18"/>
          <p:cNvSpPr txBox="1"/>
          <p:nvPr/>
        </p:nvSpPr>
        <p:spPr>
          <a:xfrm>
            <a:off x="7484533" y="1588772"/>
            <a:ext cx="652643" cy="369332"/>
          </a:xfrm>
          <a:prstGeom prst="rect">
            <a:avLst/>
          </a:prstGeom>
          <a:noFill/>
        </p:spPr>
        <p:txBody>
          <a:bodyPr wrap="none" rtlCol="0">
            <a:spAutoFit/>
          </a:bodyPr>
          <a:lstStyle/>
          <a:p>
            <a:r>
              <a:rPr lang="en-US" b="1" dirty="0" smtClean="0"/>
              <a:t>2500</a:t>
            </a:r>
            <a:endParaRPr lang="en-US" b="1" dirty="0"/>
          </a:p>
        </p:txBody>
      </p:sp>
      <p:sp>
        <p:nvSpPr>
          <p:cNvPr id="21" name="TextBox 20"/>
          <p:cNvSpPr txBox="1"/>
          <p:nvPr/>
        </p:nvSpPr>
        <p:spPr>
          <a:xfrm>
            <a:off x="7299685" y="4350265"/>
            <a:ext cx="652643" cy="369332"/>
          </a:xfrm>
          <a:prstGeom prst="rect">
            <a:avLst/>
          </a:prstGeom>
          <a:noFill/>
        </p:spPr>
        <p:txBody>
          <a:bodyPr wrap="none" rtlCol="0">
            <a:spAutoFit/>
          </a:bodyPr>
          <a:lstStyle/>
          <a:p>
            <a:r>
              <a:rPr lang="en-US" b="1" dirty="0" smtClean="0"/>
              <a:t>3000</a:t>
            </a:r>
            <a:endParaRPr lang="en-US" b="1" dirty="0"/>
          </a:p>
        </p:txBody>
      </p:sp>
      <p:sp>
        <p:nvSpPr>
          <p:cNvPr id="22" name="TextBox 21"/>
          <p:cNvSpPr txBox="1"/>
          <p:nvPr/>
        </p:nvSpPr>
        <p:spPr>
          <a:xfrm>
            <a:off x="957442" y="6487067"/>
            <a:ext cx="652643" cy="369332"/>
          </a:xfrm>
          <a:prstGeom prst="rect">
            <a:avLst/>
          </a:prstGeom>
          <a:noFill/>
        </p:spPr>
        <p:txBody>
          <a:bodyPr wrap="none" rtlCol="0">
            <a:spAutoFit/>
          </a:bodyPr>
          <a:lstStyle/>
          <a:p>
            <a:r>
              <a:rPr lang="en-US" b="1" dirty="0" smtClean="0"/>
              <a:t>3000</a:t>
            </a:r>
            <a:endParaRPr lang="en-US" b="1" dirty="0"/>
          </a:p>
        </p:txBody>
      </p:sp>
      <p:sp>
        <p:nvSpPr>
          <p:cNvPr id="23" name="TextBox 22"/>
          <p:cNvSpPr txBox="1"/>
          <p:nvPr/>
        </p:nvSpPr>
        <p:spPr>
          <a:xfrm>
            <a:off x="6654799" y="3317331"/>
            <a:ext cx="652643" cy="369332"/>
          </a:xfrm>
          <a:prstGeom prst="rect">
            <a:avLst/>
          </a:prstGeom>
          <a:noFill/>
        </p:spPr>
        <p:txBody>
          <a:bodyPr wrap="none" rtlCol="0">
            <a:spAutoFit/>
          </a:bodyPr>
          <a:lstStyle/>
          <a:p>
            <a:r>
              <a:rPr lang="en-US" b="1" dirty="0" smtClean="0"/>
              <a:t>3000</a:t>
            </a:r>
            <a:endParaRPr lang="en-US" b="1" dirty="0"/>
          </a:p>
        </p:txBody>
      </p:sp>
      <p:sp>
        <p:nvSpPr>
          <p:cNvPr id="24" name="TextBox 23"/>
          <p:cNvSpPr txBox="1"/>
          <p:nvPr/>
        </p:nvSpPr>
        <p:spPr>
          <a:xfrm>
            <a:off x="774344" y="1582888"/>
            <a:ext cx="652643" cy="369332"/>
          </a:xfrm>
          <a:prstGeom prst="rect">
            <a:avLst/>
          </a:prstGeom>
          <a:noFill/>
        </p:spPr>
        <p:txBody>
          <a:bodyPr wrap="none" rtlCol="0">
            <a:spAutoFit/>
          </a:bodyPr>
          <a:lstStyle/>
          <a:p>
            <a:r>
              <a:rPr lang="en-US" b="1" dirty="0" smtClean="0"/>
              <a:t>2000</a:t>
            </a:r>
            <a:endParaRPr lang="en-US" b="1" dirty="0"/>
          </a:p>
        </p:txBody>
      </p:sp>
    </p:spTree>
    <p:extLst>
      <p:ext uri="{BB962C8B-B14F-4D97-AF65-F5344CB8AC3E}">
        <p14:creationId xmlns:p14="http://schemas.microsoft.com/office/powerpoint/2010/main" val="95123780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261268"/>
            <a:ext cx="8737600" cy="593195"/>
          </a:xfrm>
        </p:spPr>
        <p:txBody>
          <a:bodyPr>
            <a:normAutofit fontScale="90000"/>
          </a:bodyPr>
          <a:lstStyle/>
          <a:p>
            <a:pPr algn="ctr"/>
            <a:r>
              <a:rPr lang="en-US" dirty="0" smtClean="0"/>
              <a:t>Summer (</a:t>
            </a:r>
            <a:r>
              <a:rPr lang="en-US" dirty="0"/>
              <a:t>JJA) Cloud </a:t>
            </a:r>
            <a:r>
              <a:rPr lang="en-US" dirty="0" smtClean="0"/>
              <a:t>Cover, Des Moines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81615370"/>
              </p:ext>
            </p:extLst>
          </p:nvPr>
        </p:nvGraphicFramePr>
        <p:xfrm>
          <a:off x="457200" y="2210329"/>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9050019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87991"/>
            <a:ext cx="9144000" cy="931862"/>
          </a:xfrm>
        </p:spPr>
        <p:txBody>
          <a:bodyPr>
            <a:normAutofit fontScale="90000"/>
          </a:bodyPr>
          <a:lstStyle/>
          <a:p>
            <a:pPr algn="ctr"/>
            <a:r>
              <a:rPr lang="en-US" dirty="0" smtClean="0"/>
              <a:t>Summer (JJA) </a:t>
            </a:r>
            <a:r>
              <a:rPr lang="en-US" dirty="0"/>
              <a:t>Cloud Cover, Cedar Rapids</a:t>
            </a:r>
            <a:r>
              <a:rPr lang="en-US" dirty="0" smtClean="0"/>
              <a:t/>
            </a:r>
            <a:br>
              <a:rPr lang="en-US" dirty="0" smtClean="0"/>
            </a:br>
            <a:r>
              <a:rPr lang="en-US" dirty="0" smtClean="0"/>
              <a:t> </a:t>
            </a:r>
            <a:r>
              <a:rPr lang="en-US" sz="2700" dirty="0" smtClean="0"/>
              <a:t>(Pre ASOS Installation)</a:t>
            </a:r>
            <a:endParaRPr lang="en-US" sz="27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4216092"/>
              </p:ext>
            </p:extLst>
          </p:nvPr>
        </p:nvGraphicFramePr>
        <p:xfrm>
          <a:off x="457200" y="2176462"/>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116656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Summer (JJA) Cloud Cover, Mason City</a:t>
            </a:r>
            <a:br>
              <a:rPr lang="en-US" dirty="0" smtClean="0"/>
            </a:br>
            <a:r>
              <a:rPr lang="en-US" dirty="0" smtClean="0"/>
              <a:t> (</a:t>
            </a:r>
            <a:r>
              <a:rPr lang="en-US" sz="2700" dirty="0" smtClean="0"/>
              <a:t>Pre ASOS Installation)</a:t>
            </a:r>
            <a:endParaRPr lang="en-US" sz="27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5766034"/>
              </p:ext>
            </p:extLst>
          </p:nvPr>
        </p:nvGraphicFramePr>
        <p:xfrm>
          <a:off x="609600" y="2151062"/>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091747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5410" name="Object 2"/>
          <p:cNvGraphicFramePr>
            <a:graphicFrameLocks noChangeAspect="1"/>
          </p:cNvGraphicFramePr>
          <p:nvPr/>
        </p:nvGraphicFramePr>
        <p:xfrm>
          <a:off x="0" y="1069818"/>
          <a:ext cx="9143999" cy="5788182"/>
        </p:xfrm>
        <a:graphic>
          <a:graphicData uri="http://schemas.openxmlformats.org/presentationml/2006/ole">
            <mc:AlternateContent xmlns:mc="http://schemas.openxmlformats.org/markup-compatibility/2006">
              <mc:Choice xmlns:v="urn:schemas-microsoft-com:vml" Requires="v">
                <p:oleObj spid="_x0000_s294937" name="Document" r:id="rId3" imgW="5486400" imgH="3898900" progId="Word.Document.12">
                  <p:link updateAutomatic="1"/>
                </p:oleObj>
              </mc:Choice>
              <mc:Fallback>
                <p:oleObj name="Document" r:id="rId3" imgW="5486400" imgH="3898900"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69818"/>
                        <a:ext cx="9143999" cy="5788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9000013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144868"/>
            <a:ext cx="9144000" cy="4700427"/>
          </a:xfrm>
          <a:prstGeom prst="rect">
            <a:avLst/>
          </a:prstGeom>
          <a:noFill/>
          <a:ln w="9525">
            <a:noFill/>
            <a:miter lim="800000"/>
            <a:headEnd/>
            <a:tailEnd/>
          </a:ln>
        </p:spPr>
      </p:pic>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144829"/>
            <a:ext cx="9144000" cy="4700427"/>
          </a:xfrm>
          <a:prstGeom prst="rect">
            <a:avLst/>
          </a:prstGeom>
          <a:noFill/>
          <a:ln w="9525">
            <a:noFill/>
            <a:miter lim="800000"/>
            <a:headEnd/>
            <a:tailEnd/>
          </a:ln>
        </p:spPr>
      </p:pic>
      <p:sp>
        <p:nvSpPr>
          <p:cNvPr id="64516" name="TextBox 3"/>
          <p:cNvSpPr txBox="1">
            <a:spLocks noChangeArrowheads="1"/>
          </p:cNvSpPr>
          <p:nvPr/>
        </p:nvSpPr>
        <p:spPr bwMode="auto">
          <a:xfrm>
            <a:off x="831451" y="5475288"/>
            <a:ext cx="690514"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rPr>
              <a:t>30</a:t>
            </a:r>
            <a:r>
              <a:rPr lang="en-US" sz="1800" dirty="0" smtClean="0">
                <a:solidFill>
                  <a:srgbClr val="FF0000"/>
                </a:solidFill>
              </a:rPr>
              <a:t>.8”</a:t>
            </a:r>
            <a:endParaRPr lang="en-US" sz="1800" dirty="0">
              <a:solidFill>
                <a:srgbClr val="FF0000"/>
              </a:solidFill>
            </a:endParaRPr>
          </a:p>
        </p:txBody>
      </p:sp>
      <p:cxnSp>
        <p:nvCxnSpPr>
          <p:cNvPr id="64517" name="Straight Arrow Connector 5"/>
          <p:cNvCxnSpPr>
            <a:cxnSpLocks noChangeShapeType="1"/>
          </p:cNvCxnSpPr>
          <p:nvPr/>
        </p:nvCxnSpPr>
        <p:spPr bwMode="auto">
          <a:xfrm rot="16200000" flipV="1">
            <a:off x="590151" y="4737100"/>
            <a:ext cx="838200" cy="355600"/>
          </a:xfrm>
          <a:prstGeom prst="straightConnector1">
            <a:avLst/>
          </a:prstGeom>
          <a:noFill/>
          <a:ln w="28575">
            <a:solidFill>
              <a:srgbClr val="FF0000"/>
            </a:solidFill>
            <a:round/>
            <a:headEnd/>
            <a:tailEnd type="arrow" w="med" len="med"/>
          </a:ln>
        </p:spPr>
      </p:cxnSp>
      <p:sp>
        <p:nvSpPr>
          <p:cNvPr id="64518" name="TextBox 8"/>
          <p:cNvSpPr txBox="1">
            <a:spLocks noChangeArrowheads="1"/>
          </p:cNvSpPr>
          <p:nvPr/>
        </p:nvSpPr>
        <p:spPr bwMode="auto">
          <a:xfrm>
            <a:off x="7848600" y="4800600"/>
            <a:ext cx="690514" cy="369332"/>
          </a:xfrm>
          <a:prstGeom prst="rect">
            <a:avLst/>
          </a:prstGeom>
          <a:noFill/>
          <a:ln w="9525">
            <a:noFill/>
            <a:miter lim="800000"/>
            <a:headEnd/>
            <a:tailEnd/>
          </a:ln>
        </p:spPr>
        <p:txBody>
          <a:bodyPr wrap="none">
            <a:prstTxWarp prst="textNoShape">
              <a:avLst/>
            </a:prstTxWarp>
            <a:spAutoFit/>
          </a:bodyPr>
          <a:lstStyle/>
          <a:p>
            <a:r>
              <a:rPr lang="en-US" sz="1800" dirty="0" smtClean="0">
                <a:solidFill>
                  <a:srgbClr val="FF0000"/>
                </a:solidFill>
              </a:rPr>
              <a:t>34.0”</a:t>
            </a:r>
            <a:endParaRPr lang="en-US" sz="1800" dirty="0">
              <a:solidFill>
                <a:srgbClr val="FF0000"/>
              </a:solidFill>
            </a:endParaRPr>
          </a:p>
        </p:txBody>
      </p:sp>
      <p:cxnSp>
        <p:nvCxnSpPr>
          <p:cNvPr id="64519" name="Straight Arrow Connector 9"/>
          <p:cNvCxnSpPr>
            <a:cxnSpLocks noChangeShapeType="1"/>
          </p:cNvCxnSpPr>
          <p:nvPr/>
        </p:nvCxnSpPr>
        <p:spPr bwMode="auto">
          <a:xfrm rot="5400000" flipH="1" flipV="1">
            <a:off x="8178800" y="4292600"/>
            <a:ext cx="609600" cy="406400"/>
          </a:xfrm>
          <a:prstGeom prst="straightConnector1">
            <a:avLst/>
          </a:prstGeom>
          <a:noFill/>
          <a:ln w="28575">
            <a:solidFill>
              <a:srgbClr val="FF0000"/>
            </a:solidFill>
            <a:round/>
            <a:headEnd/>
            <a:tailEnd type="arrow" w="med" len="med"/>
          </a:ln>
        </p:spPr>
      </p:cxnSp>
      <p:sp>
        <p:nvSpPr>
          <p:cNvPr id="64520" name="TextBox 11"/>
          <p:cNvSpPr txBox="1">
            <a:spLocks noChangeArrowheads="1"/>
          </p:cNvSpPr>
          <p:nvPr/>
        </p:nvSpPr>
        <p:spPr bwMode="auto">
          <a:xfrm>
            <a:off x="3561184" y="5105400"/>
            <a:ext cx="1415697"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rPr>
              <a:t>10% </a:t>
            </a:r>
            <a:r>
              <a:rPr lang="en-US" dirty="0">
                <a:solidFill>
                  <a:srgbClr val="FF0000"/>
                </a:solidFill>
              </a:rPr>
              <a:t>increase</a:t>
            </a:r>
          </a:p>
        </p:txBody>
      </p:sp>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144829"/>
            <a:ext cx="9144000" cy="4700427"/>
          </a:xfrm>
          <a:prstGeom prst="rect">
            <a:avLst/>
          </a:prstGeom>
          <a:noFill/>
          <a:ln w="9525">
            <a:noFill/>
            <a:miter lim="800000"/>
            <a:headEnd/>
            <a:tailEnd/>
          </a:ln>
        </p:spPr>
      </p:pic>
      <p:sp>
        <p:nvSpPr>
          <p:cNvPr id="64516" name="TextBox 3"/>
          <p:cNvSpPr txBox="1">
            <a:spLocks noChangeArrowheads="1"/>
          </p:cNvSpPr>
          <p:nvPr/>
        </p:nvSpPr>
        <p:spPr bwMode="auto">
          <a:xfrm>
            <a:off x="831451" y="5475288"/>
            <a:ext cx="690514"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rPr>
              <a:t>30</a:t>
            </a:r>
            <a:r>
              <a:rPr lang="en-US" sz="1800" dirty="0" smtClean="0">
                <a:solidFill>
                  <a:srgbClr val="FF0000"/>
                </a:solidFill>
              </a:rPr>
              <a:t>.8”</a:t>
            </a:r>
            <a:endParaRPr lang="en-US" sz="1800" dirty="0">
              <a:solidFill>
                <a:srgbClr val="FF0000"/>
              </a:solidFill>
            </a:endParaRPr>
          </a:p>
        </p:txBody>
      </p:sp>
      <p:cxnSp>
        <p:nvCxnSpPr>
          <p:cNvPr id="64517" name="Straight Arrow Connector 5"/>
          <p:cNvCxnSpPr>
            <a:cxnSpLocks noChangeShapeType="1"/>
          </p:cNvCxnSpPr>
          <p:nvPr/>
        </p:nvCxnSpPr>
        <p:spPr bwMode="auto">
          <a:xfrm rot="16200000" flipV="1">
            <a:off x="590151" y="4737100"/>
            <a:ext cx="838200" cy="355600"/>
          </a:xfrm>
          <a:prstGeom prst="straightConnector1">
            <a:avLst/>
          </a:prstGeom>
          <a:noFill/>
          <a:ln w="28575">
            <a:solidFill>
              <a:srgbClr val="FF0000"/>
            </a:solidFill>
            <a:round/>
            <a:headEnd/>
            <a:tailEnd type="arrow" w="med" len="med"/>
          </a:ln>
        </p:spPr>
      </p:cxnSp>
      <p:sp>
        <p:nvSpPr>
          <p:cNvPr id="64518" name="TextBox 8"/>
          <p:cNvSpPr txBox="1">
            <a:spLocks noChangeArrowheads="1"/>
          </p:cNvSpPr>
          <p:nvPr/>
        </p:nvSpPr>
        <p:spPr bwMode="auto">
          <a:xfrm>
            <a:off x="7848600" y="4800600"/>
            <a:ext cx="690514" cy="369332"/>
          </a:xfrm>
          <a:prstGeom prst="rect">
            <a:avLst/>
          </a:prstGeom>
          <a:noFill/>
          <a:ln w="9525">
            <a:noFill/>
            <a:miter lim="800000"/>
            <a:headEnd/>
            <a:tailEnd/>
          </a:ln>
        </p:spPr>
        <p:txBody>
          <a:bodyPr wrap="none">
            <a:prstTxWarp prst="textNoShape">
              <a:avLst/>
            </a:prstTxWarp>
            <a:spAutoFit/>
          </a:bodyPr>
          <a:lstStyle/>
          <a:p>
            <a:r>
              <a:rPr lang="en-US" sz="1800" dirty="0" smtClean="0">
                <a:solidFill>
                  <a:srgbClr val="FF0000"/>
                </a:solidFill>
              </a:rPr>
              <a:t>34.0”</a:t>
            </a:r>
            <a:endParaRPr lang="en-US" sz="1800" dirty="0">
              <a:solidFill>
                <a:srgbClr val="FF0000"/>
              </a:solidFill>
            </a:endParaRPr>
          </a:p>
        </p:txBody>
      </p:sp>
      <p:cxnSp>
        <p:nvCxnSpPr>
          <p:cNvPr id="64519" name="Straight Arrow Connector 9"/>
          <p:cNvCxnSpPr>
            <a:cxnSpLocks noChangeShapeType="1"/>
          </p:cNvCxnSpPr>
          <p:nvPr/>
        </p:nvCxnSpPr>
        <p:spPr bwMode="auto">
          <a:xfrm rot="5400000" flipH="1" flipV="1">
            <a:off x="8178800" y="4292600"/>
            <a:ext cx="609600" cy="406400"/>
          </a:xfrm>
          <a:prstGeom prst="straightConnector1">
            <a:avLst/>
          </a:prstGeom>
          <a:noFill/>
          <a:ln w="28575">
            <a:solidFill>
              <a:srgbClr val="FF0000"/>
            </a:solidFill>
            <a:round/>
            <a:headEnd/>
            <a:tailEnd type="arrow" w="med" len="med"/>
          </a:ln>
        </p:spPr>
      </p:cxnSp>
      <p:sp>
        <p:nvSpPr>
          <p:cNvPr id="64520" name="TextBox 11"/>
          <p:cNvSpPr txBox="1">
            <a:spLocks noChangeArrowheads="1"/>
          </p:cNvSpPr>
          <p:nvPr/>
        </p:nvSpPr>
        <p:spPr bwMode="auto">
          <a:xfrm>
            <a:off x="3561184" y="5105400"/>
            <a:ext cx="1415697"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rPr>
              <a:t>10% </a:t>
            </a:r>
            <a:r>
              <a:rPr lang="en-US" dirty="0">
                <a:solidFill>
                  <a:srgbClr val="FF0000"/>
                </a:solidFill>
              </a:rPr>
              <a:t>increase</a:t>
            </a:r>
          </a:p>
        </p:txBody>
      </p:sp>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
        <p:nvSpPr>
          <p:cNvPr id="10" name="Oval 3"/>
          <p:cNvSpPr>
            <a:spLocks noChangeArrowheads="1"/>
          </p:cNvSpPr>
          <p:nvPr/>
        </p:nvSpPr>
        <p:spPr bwMode="auto">
          <a:xfrm>
            <a:off x="762000" y="2935288"/>
            <a:ext cx="1981200" cy="5334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11" name="TextBox 7"/>
          <p:cNvSpPr txBox="1">
            <a:spLocks noChangeArrowheads="1"/>
          </p:cNvSpPr>
          <p:nvPr/>
        </p:nvSpPr>
        <p:spPr bwMode="auto">
          <a:xfrm>
            <a:off x="1295400" y="2969155"/>
            <a:ext cx="867470" cy="369332"/>
          </a:xfrm>
          <a:prstGeom prst="rect">
            <a:avLst/>
          </a:prstGeom>
          <a:noFill/>
          <a:ln w="9525">
            <a:noFill/>
            <a:miter lim="800000"/>
            <a:headEnd/>
            <a:tailEnd/>
          </a:ln>
        </p:spPr>
        <p:txBody>
          <a:bodyPr wrap="none">
            <a:prstTxWarp prst="textNoShape">
              <a:avLst/>
            </a:prstTxWarp>
            <a:spAutoFit/>
          </a:bodyPr>
          <a:lstStyle/>
          <a:p>
            <a:r>
              <a:rPr lang="en-US" sz="1800" b="1" dirty="0">
                <a:solidFill>
                  <a:srgbClr val="FF0000"/>
                </a:solidFill>
              </a:rPr>
              <a:t>2 years</a:t>
            </a:r>
          </a:p>
        </p:txBody>
      </p:sp>
      <p:sp>
        <p:nvSpPr>
          <p:cNvPr id="12" name="TextBox 4"/>
          <p:cNvSpPr txBox="1">
            <a:spLocks noChangeArrowheads="1"/>
          </p:cNvSpPr>
          <p:nvPr/>
        </p:nvSpPr>
        <p:spPr bwMode="auto">
          <a:xfrm>
            <a:off x="3014134" y="2821781"/>
            <a:ext cx="2514600" cy="369332"/>
          </a:xfrm>
          <a:prstGeom prst="rect">
            <a:avLst/>
          </a:prstGeom>
          <a:noFill/>
          <a:ln w="9525">
            <a:noFill/>
            <a:miter lim="800000"/>
            <a:headEnd/>
            <a:tailEnd/>
          </a:ln>
        </p:spPr>
        <p:txBody>
          <a:bodyPr>
            <a:prstTxWarp prst="textNoShape">
              <a:avLst/>
            </a:prstTxWarp>
            <a:spAutoFit/>
          </a:bodyPr>
          <a:lstStyle/>
          <a:p>
            <a:r>
              <a:rPr lang="en-US" b="1" dirty="0">
                <a:solidFill>
                  <a:srgbClr val="FF0000"/>
                </a:solidFill>
              </a:rPr>
              <a:t>Totals above 40”</a:t>
            </a:r>
          </a:p>
        </p:txBody>
      </p:sp>
    </p:spTree>
    <p:extLst>
      <p:ext uri="{BB962C8B-B14F-4D97-AF65-F5344CB8AC3E}">
        <p14:creationId xmlns:p14="http://schemas.microsoft.com/office/powerpoint/2010/main" val="115668570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144829"/>
            <a:ext cx="9144000" cy="4700427"/>
          </a:xfrm>
          <a:prstGeom prst="rect">
            <a:avLst/>
          </a:prstGeom>
          <a:noFill/>
          <a:ln w="9525">
            <a:noFill/>
            <a:miter lim="800000"/>
            <a:headEnd/>
            <a:tailEnd/>
          </a:ln>
        </p:spPr>
      </p:pic>
      <p:sp>
        <p:nvSpPr>
          <p:cNvPr id="64516" name="TextBox 3"/>
          <p:cNvSpPr txBox="1">
            <a:spLocks noChangeArrowheads="1"/>
          </p:cNvSpPr>
          <p:nvPr/>
        </p:nvSpPr>
        <p:spPr bwMode="auto">
          <a:xfrm>
            <a:off x="831451" y="5475288"/>
            <a:ext cx="690514"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rPr>
              <a:t>30</a:t>
            </a:r>
            <a:r>
              <a:rPr lang="en-US" sz="1800" dirty="0" smtClean="0">
                <a:solidFill>
                  <a:srgbClr val="FF0000"/>
                </a:solidFill>
              </a:rPr>
              <a:t>.8”</a:t>
            </a:r>
            <a:endParaRPr lang="en-US" sz="1800" dirty="0">
              <a:solidFill>
                <a:srgbClr val="FF0000"/>
              </a:solidFill>
            </a:endParaRPr>
          </a:p>
        </p:txBody>
      </p:sp>
      <p:cxnSp>
        <p:nvCxnSpPr>
          <p:cNvPr id="64517" name="Straight Arrow Connector 5"/>
          <p:cNvCxnSpPr>
            <a:cxnSpLocks noChangeShapeType="1"/>
          </p:cNvCxnSpPr>
          <p:nvPr/>
        </p:nvCxnSpPr>
        <p:spPr bwMode="auto">
          <a:xfrm rot="16200000" flipV="1">
            <a:off x="590151" y="4737100"/>
            <a:ext cx="838200" cy="355600"/>
          </a:xfrm>
          <a:prstGeom prst="straightConnector1">
            <a:avLst/>
          </a:prstGeom>
          <a:noFill/>
          <a:ln w="28575">
            <a:solidFill>
              <a:srgbClr val="FF0000"/>
            </a:solidFill>
            <a:round/>
            <a:headEnd/>
            <a:tailEnd type="arrow" w="med" len="med"/>
          </a:ln>
        </p:spPr>
      </p:cxnSp>
      <p:sp>
        <p:nvSpPr>
          <p:cNvPr id="64518" name="TextBox 8"/>
          <p:cNvSpPr txBox="1">
            <a:spLocks noChangeArrowheads="1"/>
          </p:cNvSpPr>
          <p:nvPr/>
        </p:nvSpPr>
        <p:spPr bwMode="auto">
          <a:xfrm>
            <a:off x="7848600" y="4800600"/>
            <a:ext cx="690514" cy="369332"/>
          </a:xfrm>
          <a:prstGeom prst="rect">
            <a:avLst/>
          </a:prstGeom>
          <a:noFill/>
          <a:ln w="9525">
            <a:noFill/>
            <a:miter lim="800000"/>
            <a:headEnd/>
            <a:tailEnd/>
          </a:ln>
        </p:spPr>
        <p:txBody>
          <a:bodyPr wrap="none">
            <a:prstTxWarp prst="textNoShape">
              <a:avLst/>
            </a:prstTxWarp>
            <a:spAutoFit/>
          </a:bodyPr>
          <a:lstStyle/>
          <a:p>
            <a:r>
              <a:rPr lang="en-US" sz="1800" dirty="0" smtClean="0">
                <a:solidFill>
                  <a:srgbClr val="FF0000"/>
                </a:solidFill>
              </a:rPr>
              <a:t>34.0”</a:t>
            </a:r>
            <a:endParaRPr lang="en-US" sz="1800" dirty="0">
              <a:solidFill>
                <a:srgbClr val="FF0000"/>
              </a:solidFill>
            </a:endParaRPr>
          </a:p>
        </p:txBody>
      </p:sp>
      <p:cxnSp>
        <p:nvCxnSpPr>
          <p:cNvPr id="64519" name="Straight Arrow Connector 9"/>
          <p:cNvCxnSpPr>
            <a:cxnSpLocks noChangeShapeType="1"/>
          </p:cNvCxnSpPr>
          <p:nvPr/>
        </p:nvCxnSpPr>
        <p:spPr bwMode="auto">
          <a:xfrm rot="5400000" flipH="1" flipV="1">
            <a:off x="8178800" y="4292600"/>
            <a:ext cx="609600" cy="406400"/>
          </a:xfrm>
          <a:prstGeom prst="straightConnector1">
            <a:avLst/>
          </a:prstGeom>
          <a:noFill/>
          <a:ln w="28575">
            <a:solidFill>
              <a:srgbClr val="FF0000"/>
            </a:solidFill>
            <a:round/>
            <a:headEnd/>
            <a:tailEnd type="arrow" w="med" len="med"/>
          </a:ln>
        </p:spPr>
      </p:cxnSp>
      <p:sp>
        <p:nvSpPr>
          <p:cNvPr id="64520" name="TextBox 11"/>
          <p:cNvSpPr txBox="1">
            <a:spLocks noChangeArrowheads="1"/>
          </p:cNvSpPr>
          <p:nvPr/>
        </p:nvSpPr>
        <p:spPr bwMode="auto">
          <a:xfrm>
            <a:off x="3561184" y="5105400"/>
            <a:ext cx="1415697"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rPr>
              <a:t>10% </a:t>
            </a:r>
            <a:r>
              <a:rPr lang="en-US" dirty="0">
                <a:solidFill>
                  <a:srgbClr val="FF0000"/>
                </a:solidFill>
              </a:rPr>
              <a:t>increase</a:t>
            </a:r>
          </a:p>
        </p:txBody>
      </p:sp>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
        <p:nvSpPr>
          <p:cNvPr id="10" name="Oval 3"/>
          <p:cNvSpPr>
            <a:spLocks noChangeArrowheads="1"/>
          </p:cNvSpPr>
          <p:nvPr/>
        </p:nvSpPr>
        <p:spPr bwMode="auto">
          <a:xfrm>
            <a:off x="762000" y="2935288"/>
            <a:ext cx="1981200" cy="5334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11" name="TextBox 7"/>
          <p:cNvSpPr txBox="1">
            <a:spLocks noChangeArrowheads="1"/>
          </p:cNvSpPr>
          <p:nvPr/>
        </p:nvSpPr>
        <p:spPr bwMode="auto">
          <a:xfrm>
            <a:off x="1295400" y="2969155"/>
            <a:ext cx="867470" cy="369332"/>
          </a:xfrm>
          <a:prstGeom prst="rect">
            <a:avLst/>
          </a:prstGeom>
          <a:noFill/>
          <a:ln w="9525">
            <a:noFill/>
            <a:miter lim="800000"/>
            <a:headEnd/>
            <a:tailEnd/>
          </a:ln>
        </p:spPr>
        <p:txBody>
          <a:bodyPr wrap="none">
            <a:prstTxWarp prst="textNoShape">
              <a:avLst/>
            </a:prstTxWarp>
            <a:spAutoFit/>
          </a:bodyPr>
          <a:lstStyle/>
          <a:p>
            <a:r>
              <a:rPr lang="en-US" sz="1800" b="1" dirty="0">
                <a:solidFill>
                  <a:srgbClr val="FF0000"/>
                </a:solidFill>
              </a:rPr>
              <a:t>2 years</a:t>
            </a:r>
          </a:p>
        </p:txBody>
      </p:sp>
      <p:sp>
        <p:nvSpPr>
          <p:cNvPr id="12" name="TextBox 4"/>
          <p:cNvSpPr txBox="1">
            <a:spLocks noChangeArrowheads="1"/>
          </p:cNvSpPr>
          <p:nvPr/>
        </p:nvSpPr>
        <p:spPr bwMode="auto">
          <a:xfrm>
            <a:off x="3014134" y="2821781"/>
            <a:ext cx="2514600" cy="369332"/>
          </a:xfrm>
          <a:prstGeom prst="rect">
            <a:avLst/>
          </a:prstGeom>
          <a:noFill/>
          <a:ln w="9525">
            <a:noFill/>
            <a:miter lim="800000"/>
            <a:headEnd/>
            <a:tailEnd/>
          </a:ln>
        </p:spPr>
        <p:txBody>
          <a:bodyPr>
            <a:prstTxWarp prst="textNoShape">
              <a:avLst/>
            </a:prstTxWarp>
            <a:spAutoFit/>
          </a:bodyPr>
          <a:lstStyle/>
          <a:p>
            <a:r>
              <a:rPr lang="en-US" b="1" dirty="0">
                <a:solidFill>
                  <a:srgbClr val="FF0000"/>
                </a:solidFill>
              </a:rPr>
              <a:t>Totals above 40”</a:t>
            </a:r>
          </a:p>
        </p:txBody>
      </p:sp>
      <p:sp>
        <p:nvSpPr>
          <p:cNvPr id="13" name="Oval 3"/>
          <p:cNvSpPr>
            <a:spLocks noChangeArrowheads="1"/>
          </p:cNvSpPr>
          <p:nvPr/>
        </p:nvSpPr>
        <p:spPr bwMode="auto">
          <a:xfrm>
            <a:off x="5105400" y="2821781"/>
            <a:ext cx="3810000" cy="903552"/>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14" name="TextBox 5"/>
          <p:cNvSpPr txBox="1">
            <a:spLocks noChangeArrowheads="1"/>
          </p:cNvSpPr>
          <p:nvPr/>
        </p:nvSpPr>
        <p:spPr bwMode="auto">
          <a:xfrm>
            <a:off x="6400800" y="2969155"/>
            <a:ext cx="867470" cy="369332"/>
          </a:xfrm>
          <a:prstGeom prst="rect">
            <a:avLst/>
          </a:prstGeom>
          <a:noFill/>
          <a:ln w="9525">
            <a:noFill/>
            <a:miter lim="800000"/>
            <a:headEnd/>
            <a:tailEnd/>
          </a:ln>
        </p:spPr>
        <p:txBody>
          <a:bodyPr wrap="none">
            <a:prstTxWarp prst="textNoShape">
              <a:avLst/>
            </a:prstTxWarp>
            <a:spAutoFit/>
          </a:bodyPr>
          <a:lstStyle/>
          <a:p>
            <a:r>
              <a:rPr lang="en-US" b="1" dirty="0">
                <a:solidFill>
                  <a:srgbClr val="FF0000"/>
                </a:solidFill>
              </a:rPr>
              <a:t>8 years</a:t>
            </a:r>
          </a:p>
        </p:txBody>
      </p:sp>
    </p:spTree>
    <p:extLst>
      <p:ext uri="{BB962C8B-B14F-4D97-AF65-F5344CB8AC3E}">
        <p14:creationId xmlns:p14="http://schemas.microsoft.com/office/powerpoint/2010/main" val="277716869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1143000"/>
            <a:ext cx="7772400" cy="1143000"/>
          </a:xfrm>
        </p:spPr>
        <p:txBody>
          <a:bodyPr/>
          <a:lstStyle/>
          <a:p>
            <a:pPr>
              <a:defRPr/>
            </a:pPr>
            <a:r>
              <a:rPr lang="en-US" b="1" dirty="0">
                <a:latin typeface="Arial" pitchFamily="-112" charset="0"/>
              </a:rPr>
              <a:t>Outline</a:t>
            </a:r>
            <a:endParaRPr lang="en-US" dirty="0"/>
          </a:p>
        </p:txBody>
      </p:sp>
      <p:sp>
        <p:nvSpPr>
          <p:cNvPr id="19459" name="Rectangle 3"/>
          <p:cNvSpPr>
            <a:spLocks noGrp="1" noChangeArrowheads="1"/>
          </p:cNvSpPr>
          <p:nvPr>
            <p:ph type="body" idx="1"/>
          </p:nvPr>
        </p:nvSpPr>
        <p:spPr>
          <a:xfrm>
            <a:off x="2851150" y="2057400"/>
            <a:ext cx="6096000" cy="3581400"/>
          </a:xfrm>
        </p:spPr>
        <p:txBody>
          <a:bodyPr>
            <a:normAutofit/>
          </a:bodyPr>
          <a:lstStyle/>
          <a:p>
            <a:pPr>
              <a:lnSpc>
                <a:spcPct val="90000"/>
              </a:lnSpc>
              <a:buFont typeface="Wingdings" charset="2"/>
              <a:buChar char=""/>
              <a:defRPr/>
            </a:pPr>
            <a:r>
              <a:rPr lang="en-US" sz="2800" dirty="0" smtClean="0">
                <a:solidFill>
                  <a:srgbClr val="708F24"/>
                </a:solidFill>
                <a:latin typeface="Arial" charset="0"/>
              </a:rPr>
              <a:t>Observed changes in Midwest </a:t>
            </a:r>
            <a:r>
              <a:rPr lang="en-US" dirty="0" smtClean="0">
                <a:solidFill>
                  <a:srgbClr val="708F24"/>
                </a:solidFill>
                <a:latin typeface="Arial" charset="0"/>
              </a:rPr>
              <a:t>climate</a:t>
            </a:r>
          </a:p>
          <a:p>
            <a:pPr>
              <a:lnSpc>
                <a:spcPct val="90000"/>
              </a:lnSpc>
              <a:buFont typeface="Wingdings" charset="2"/>
              <a:buChar char=""/>
              <a:defRPr/>
            </a:pPr>
            <a:r>
              <a:rPr lang="en-US" sz="2800" dirty="0" smtClean="0">
                <a:solidFill>
                  <a:srgbClr val="708F24"/>
                </a:solidFill>
                <a:latin typeface="Arial" charset="0"/>
              </a:rPr>
              <a:t>Projected future changes in temperatures and precipitation</a:t>
            </a:r>
          </a:p>
          <a:p>
            <a:pPr>
              <a:lnSpc>
                <a:spcPct val="90000"/>
              </a:lnSpc>
              <a:buFont typeface="Wingdings" charset="2"/>
              <a:buChar char=""/>
              <a:defRPr/>
            </a:pPr>
            <a:r>
              <a:rPr lang="en-US" dirty="0" err="1" smtClean="0">
                <a:solidFill>
                  <a:srgbClr val="708F24"/>
                </a:solidFill>
                <a:latin typeface="Arial" charset="0"/>
              </a:rPr>
              <a:t>Ipwa</a:t>
            </a:r>
            <a:r>
              <a:rPr lang="en-US" dirty="0" smtClean="0">
                <a:solidFill>
                  <a:srgbClr val="708F24"/>
                </a:solidFill>
                <a:latin typeface="Arial" charset="0"/>
              </a:rPr>
              <a:t> farmer adaptation to climate change</a:t>
            </a:r>
          </a:p>
          <a:p>
            <a:pPr>
              <a:lnSpc>
                <a:spcPct val="90000"/>
              </a:lnSpc>
              <a:buFont typeface="Wingdings" charset="2"/>
              <a:buChar char=""/>
              <a:defRPr/>
            </a:pPr>
            <a:r>
              <a:rPr lang="en-US" dirty="0" err="1" smtClean="0">
                <a:solidFill>
                  <a:srgbClr val="708F24"/>
                </a:solidFill>
                <a:latin typeface="Arial" charset="0"/>
              </a:rPr>
              <a:t>AgMIP</a:t>
            </a:r>
            <a:r>
              <a:rPr lang="en-US" dirty="0" smtClean="0">
                <a:solidFill>
                  <a:srgbClr val="708F24"/>
                </a:solidFill>
                <a:latin typeface="Arial" charset="0"/>
              </a:rPr>
              <a:t>, CORDEX</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70660" name="TextBox 3"/>
          <p:cNvSpPr txBox="1">
            <a:spLocks noChangeArrowheads="1"/>
          </p:cNvSpPr>
          <p:nvPr/>
        </p:nvSpPr>
        <p:spPr bwMode="auto">
          <a:xfrm>
            <a:off x="1066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28.0”</a:t>
            </a:r>
          </a:p>
        </p:txBody>
      </p:sp>
      <p:sp>
        <p:nvSpPr>
          <p:cNvPr id="70661" name="TextBox 4"/>
          <p:cNvSpPr txBox="1">
            <a:spLocks noChangeArrowheads="1"/>
          </p:cNvSpPr>
          <p:nvPr/>
        </p:nvSpPr>
        <p:spPr bwMode="auto">
          <a:xfrm>
            <a:off x="7289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37.0”</a:t>
            </a:r>
          </a:p>
        </p:txBody>
      </p:sp>
      <p:cxnSp>
        <p:nvCxnSpPr>
          <p:cNvPr id="70662" name="Straight Arrow Connector 5"/>
          <p:cNvCxnSpPr>
            <a:cxnSpLocks noChangeShapeType="1"/>
          </p:cNvCxnSpPr>
          <p:nvPr/>
        </p:nvCxnSpPr>
        <p:spPr bwMode="auto">
          <a:xfrm rot="16200000" flipV="1">
            <a:off x="342900" y="5158226"/>
            <a:ext cx="1066800" cy="381000"/>
          </a:xfrm>
          <a:prstGeom prst="straightConnector1">
            <a:avLst/>
          </a:prstGeom>
          <a:noFill/>
          <a:ln w="28575">
            <a:solidFill>
              <a:srgbClr val="FF0000"/>
            </a:solidFill>
            <a:round/>
            <a:headEnd/>
            <a:tailEnd type="arrow" w="med" len="med"/>
          </a:ln>
        </p:spPr>
      </p:cxnSp>
      <p:cxnSp>
        <p:nvCxnSpPr>
          <p:cNvPr id="70663" name="Straight Arrow Connector 7"/>
          <p:cNvCxnSpPr>
            <a:cxnSpLocks noChangeShapeType="1"/>
          </p:cNvCxnSpPr>
          <p:nvPr/>
        </p:nvCxnSpPr>
        <p:spPr bwMode="auto">
          <a:xfrm rot="5400000" flipH="1" flipV="1">
            <a:off x="7411376" y="4724374"/>
            <a:ext cx="1480677" cy="834829"/>
          </a:xfrm>
          <a:prstGeom prst="straightConnector1">
            <a:avLst/>
          </a:prstGeom>
          <a:noFill/>
          <a:ln w="28575">
            <a:solidFill>
              <a:srgbClr val="FF0000"/>
            </a:solidFill>
            <a:round/>
            <a:headEnd/>
            <a:tailEnd type="arrow" w="med" len="med"/>
          </a:ln>
        </p:spPr>
      </p:cxnSp>
      <p:sp>
        <p:nvSpPr>
          <p:cNvPr id="70664" name="TextBox 9"/>
          <p:cNvSpPr txBox="1">
            <a:spLocks noChangeArrowheads="1"/>
          </p:cNvSpPr>
          <p:nvPr/>
        </p:nvSpPr>
        <p:spPr bwMode="auto">
          <a:xfrm>
            <a:off x="3581400" y="5790051"/>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32% increase</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
        <p:nvSpPr>
          <p:cNvPr id="10" name="Rectangle 9"/>
          <p:cNvSpPr/>
          <p:nvPr/>
        </p:nvSpPr>
        <p:spPr>
          <a:xfrm>
            <a:off x="8613579" y="35856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569129" y="37380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70660" name="TextBox 3"/>
          <p:cNvSpPr txBox="1">
            <a:spLocks noChangeArrowheads="1"/>
          </p:cNvSpPr>
          <p:nvPr/>
        </p:nvSpPr>
        <p:spPr bwMode="auto">
          <a:xfrm>
            <a:off x="1066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28.0”</a:t>
            </a:r>
          </a:p>
        </p:txBody>
      </p:sp>
      <p:sp>
        <p:nvSpPr>
          <p:cNvPr id="70661" name="TextBox 4"/>
          <p:cNvSpPr txBox="1">
            <a:spLocks noChangeArrowheads="1"/>
          </p:cNvSpPr>
          <p:nvPr/>
        </p:nvSpPr>
        <p:spPr bwMode="auto">
          <a:xfrm>
            <a:off x="7289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37.0”</a:t>
            </a:r>
          </a:p>
        </p:txBody>
      </p:sp>
      <p:cxnSp>
        <p:nvCxnSpPr>
          <p:cNvPr id="70662" name="Straight Arrow Connector 5"/>
          <p:cNvCxnSpPr>
            <a:cxnSpLocks noChangeShapeType="1"/>
          </p:cNvCxnSpPr>
          <p:nvPr/>
        </p:nvCxnSpPr>
        <p:spPr bwMode="auto">
          <a:xfrm rot="16200000" flipV="1">
            <a:off x="342900" y="5158226"/>
            <a:ext cx="1066800" cy="381000"/>
          </a:xfrm>
          <a:prstGeom prst="straightConnector1">
            <a:avLst/>
          </a:prstGeom>
          <a:noFill/>
          <a:ln w="28575">
            <a:solidFill>
              <a:srgbClr val="FF0000"/>
            </a:solidFill>
            <a:round/>
            <a:headEnd/>
            <a:tailEnd type="arrow" w="med" len="med"/>
          </a:ln>
        </p:spPr>
      </p:cxnSp>
      <p:cxnSp>
        <p:nvCxnSpPr>
          <p:cNvPr id="70663" name="Straight Arrow Connector 7"/>
          <p:cNvCxnSpPr>
            <a:cxnSpLocks noChangeShapeType="1"/>
          </p:cNvCxnSpPr>
          <p:nvPr/>
        </p:nvCxnSpPr>
        <p:spPr bwMode="auto">
          <a:xfrm rot="5400000" flipH="1" flipV="1">
            <a:off x="7411376" y="4724374"/>
            <a:ext cx="1480677" cy="834829"/>
          </a:xfrm>
          <a:prstGeom prst="straightConnector1">
            <a:avLst/>
          </a:prstGeom>
          <a:noFill/>
          <a:ln w="28575">
            <a:solidFill>
              <a:srgbClr val="FF0000"/>
            </a:solidFill>
            <a:round/>
            <a:headEnd/>
            <a:tailEnd type="arrow" w="med" len="med"/>
          </a:ln>
        </p:spPr>
      </p:cxnSp>
      <p:sp>
        <p:nvSpPr>
          <p:cNvPr id="70664" name="TextBox 9"/>
          <p:cNvSpPr txBox="1">
            <a:spLocks noChangeArrowheads="1"/>
          </p:cNvSpPr>
          <p:nvPr/>
        </p:nvSpPr>
        <p:spPr bwMode="auto">
          <a:xfrm>
            <a:off x="3581400" y="5790051"/>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32% increase</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
        <p:nvSpPr>
          <p:cNvPr id="10" name="Rectangle 9"/>
          <p:cNvSpPr/>
          <p:nvPr/>
        </p:nvSpPr>
        <p:spPr>
          <a:xfrm>
            <a:off x="8613579" y="35856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569129" y="37380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82600" y="3585634"/>
            <a:ext cx="1168400" cy="60960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778000" y="2857500"/>
            <a:ext cx="2319867" cy="646331"/>
          </a:xfrm>
          <a:prstGeom prst="rect">
            <a:avLst/>
          </a:prstGeom>
          <a:noFill/>
        </p:spPr>
        <p:txBody>
          <a:bodyPr wrap="square" rtlCol="0">
            <a:spAutoFit/>
          </a:bodyPr>
          <a:lstStyle/>
          <a:p>
            <a:pPr algn="ctr"/>
            <a:r>
              <a:rPr lang="en-US" b="1" dirty="0" smtClean="0">
                <a:solidFill>
                  <a:srgbClr val="FF0000"/>
                </a:solidFill>
              </a:rPr>
              <a:t>Years with more than 40 inches</a:t>
            </a:r>
            <a:endParaRPr lang="en-US" b="1" dirty="0">
              <a:solidFill>
                <a:srgbClr val="FF0000"/>
              </a:solidFill>
            </a:endParaRPr>
          </a:p>
        </p:txBody>
      </p:sp>
      <p:sp>
        <p:nvSpPr>
          <p:cNvPr id="15" name="TextBox 14"/>
          <p:cNvSpPr txBox="1"/>
          <p:nvPr/>
        </p:nvSpPr>
        <p:spPr>
          <a:xfrm>
            <a:off x="1217630" y="3726418"/>
            <a:ext cx="301660" cy="369332"/>
          </a:xfrm>
          <a:prstGeom prst="rect">
            <a:avLst/>
          </a:prstGeom>
          <a:noFill/>
        </p:spPr>
        <p:txBody>
          <a:bodyPr wrap="none" rtlCol="0">
            <a:spAutoFit/>
          </a:bodyPr>
          <a:lstStyle/>
          <a:p>
            <a:r>
              <a:rPr lang="en-US" b="1" dirty="0" smtClean="0">
                <a:solidFill>
                  <a:srgbClr val="FF0000"/>
                </a:solidFill>
              </a:rPr>
              <a:t>1</a:t>
            </a:r>
            <a:endParaRPr lang="en-US" b="1" dirty="0">
              <a:solidFill>
                <a:srgbClr val="FF0000"/>
              </a:solidFill>
            </a:endParaRPr>
          </a:p>
        </p:txBody>
      </p:sp>
    </p:spTree>
    <p:extLst>
      <p:ext uri="{BB962C8B-B14F-4D97-AF65-F5344CB8AC3E}">
        <p14:creationId xmlns:p14="http://schemas.microsoft.com/office/powerpoint/2010/main" val="155720244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70660" name="TextBox 3"/>
          <p:cNvSpPr txBox="1">
            <a:spLocks noChangeArrowheads="1"/>
          </p:cNvSpPr>
          <p:nvPr/>
        </p:nvSpPr>
        <p:spPr bwMode="auto">
          <a:xfrm>
            <a:off x="1066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28.0”</a:t>
            </a:r>
          </a:p>
        </p:txBody>
      </p:sp>
      <p:sp>
        <p:nvSpPr>
          <p:cNvPr id="70661" name="TextBox 4"/>
          <p:cNvSpPr txBox="1">
            <a:spLocks noChangeArrowheads="1"/>
          </p:cNvSpPr>
          <p:nvPr/>
        </p:nvSpPr>
        <p:spPr bwMode="auto">
          <a:xfrm>
            <a:off x="7289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37.0”</a:t>
            </a:r>
          </a:p>
        </p:txBody>
      </p:sp>
      <p:cxnSp>
        <p:nvCxnSpPr>
          <p:cNvPr id="70662" name="Straight Arrow Connector 5"/>
          <p:cNvCxnSpPr>
            <a:cxnSpLocks noChangeShapeType="1"/>
          </p:cNvCxnSpPr>
          <p:nvPr/>
        </p:nvCxnSpPr>
        <p:spPr bwMode="auto">
          <a:xfrm rot="16200000" flipV="1">
            <a:off x="342900" y="5158226"/>
            <a:ext cx="1066800" cy="381000"/>
          </a:xfrm>
          <a:prstGeom prst="straightConnector1">
            <a:avLst/>
          </a:prstGeom>
          <a:noFill/>
          <a:ln w="28575">
            <a:solidFill>
              <a:srgbClr val="FF0000"/>
            </a:solidFill>
            <a:round/>
            <a:headEnd/>
            <a:tailEnd type="arrow" w="med" len="med"/>
          </a:ln>
        </p:spPr>
      </p:cxnSp>
      <p:cxnSp>
        <p:nvCxnSpPr>
          <p:cNvPr id="70663" name="Straight Arrow Connector 7"/>
          <p:cNvCxnSpPr>
            <a:cxnSpLocks noChangeShapeType="1"/>
          </p:cNvCxnSpPr>
          <p:nvPr/>
        </p:nvCxnSpPr>
        <p:spPr bwMode="auto">
          <a:xfrm rot="5400000" flipH="1" flipV="1">
            <a:off x="7411376" y="4724374"/>
            <a:ext cx="1480677" cy="834829"/>
          </a:xfrm>
          <a:prstGeom prst="straightConnector1">
            <a:avLst/>
          </a:prstGeom>
          <a:noFill/>
          <a:ln w="28575">
            <a:solidFill>
              <a:srgbClr val="FF0000"/>
            </a:solidFill>
            <a:round/>
            <a:headEnd/>
            <a:tailEnd type="arrow" w="med" len="med"/>
          </a:ln>
        </p:spPr>
      </p:cxnSp>
      <p:sp>
        <p:nvSpPr>
          <p:cNvPr id="70664" name="TextBox 9"/>
          <p:cNvSpPr txBox="1">
            <a:spLocks noChangeArrowheads="1"/>
          </p:cNvSpPr>
          <p:nvPr/>
        </p:nvSpPr>
        <p:spPr bwMode="auto">
          <a:xfrm>
            <a:off x="3581400" y="5790051"/>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32% increase</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
        <p:nvSpPr>
          <p:cNvPr id="10" name="Rectangle 9"/>
          <p:cNvSpPr/>
          <p:nvPr/>
        </p:nvSpPr>
        <p:spPr>
          <a:xfrm>
            <a:off x="8613579" y="35856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569129" y="37380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82600" y="3585634"/>
            <a:ext cx="1168400" cy="60960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572000" y="2857500"/>
            <a:ext cx="4381500" cy="123825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778000" y="2857500"/>
            <a:ext cx="2319867" cy="646331"/>
          </a:xfrm>
          <a:prstGeom prst="rect">
            <a:avLst/>
          </a:prstGeom>
          <a:noFill/>
        </p:spPr>
        <p:txBody>
          <a:bodyPr wrap="square" rtlCol="0">
            <a:spAutoFit/>
          </a:bodyPr>
          <a:lstStyle/>
          <a:p>
            <a:pPr algn="ctr"/>
            <a:r>
              <a:rPr lang="en-US" b="1" dirty="0" smtClean="0">
                <a:solidFill>
                  <a:srgbClr val="FF0000"/>
                </a:solidFill>
              </a:rPr>
              <a:t>Years with more than 40 inches</a:t>
            </a:r>
            <a:endParaRPr lang="en-US" b="1" dirty="0">
              <a:solidFill>
                <a:srgbClr val="FF0000"/>
              </a:solidFill>
            </a:endParaRPr>
          </a:p>
        </p:txBody>
      </p:sp>
      <p:sp>
        <p:nvSpPr>
          <p:cNvPr id="15" name="TextBox 14"/>
          <p:cNvSpPr txBox="1"/>
          <p:nvPr/>
        </p:nvSpPr>
        <p:spPr>
          <a:xfrm>
            <a:off x="1217630" y="3726418"/>
            <a:ext cx="301660" cy="369332"/>
          </a:xfrm>
          <a:prstGeom prst="rect">
            <a:avLst/>
          </a:prstGeom>
          <a:noFill/>
        </p:spPr>
        <p:txBody>
          <a:bodyPr wrap="none" rtlCol="0">
            <a:spAutoFit/>
          </a:bodyPr>
          <a:lstStyle/>
          <a:p>
            <a:r>
              <a:rPr lang="en-US" b="1" dirty="0" smtClean="0">
                <a:solidFill>
                  <a:srgbClr val="FF0000"/>
                </a:solidFill>
              </a:rPr>
              <a:t>1</a:t>
            </a:r>
            <a:endParaRPr lang="en-US" b="1" dirty="0">
              <a:solidFill>
                <a:srgbClr val="FF0000"/>
              </a:solidFill>
            </a:endParaRPr>
          </a:p>
        </p:txBody>
      </p:sp>
      <p:sp>
        <p:nvSpPr>
          <p:cNvPr id="16" name="TextBox 15"/>
          <p:cNvSpPr txBox="1"/>
          <p:nvPr/>
        </p:nvSpPr>
        <p:spPr>
          <a:xfrm>
            <a:off x="5960533" y="3183467"/>
            <a:ext cx="418654" cy="369332"/>
          </a:xfrm>
          <a:prstGeom prst="rect">
            <a:avLst/>
          </a:prstGeom>
          <a:noFill/>
        </p:spPr>
        <p:txBody>
          <a:bodyPr wrap="none" rtlCol="0">
            <a:spAutoFit/>
          </a:bodyPr>
          <a:lstStyle/>
          <a:p>
            <a:r>
              <a:rPr lang="en-US" b="1" dirty="0" smtClean="0">
                <a:solidFill>
                  <a:srgbClr val="FF0000"/>
                </a:solidFill>
              </a:rPr>
              <a:t>11</a:t>
            </a:r>
            <a:endParaRPr lang="en-US" b="1"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w Point Increase.gif"/>
          <p:cNvPicPr>
            <a:picLocks noChangeAspect="1"/>
          </p:cNvPicPr>
          <p:nvPr/>
        </p:nvPicPr>
        <p:blipFill>
          <a:blip r:embed="rId2"/>
          <a:stretch>
            <a:fillRect/>
          </a:stretch>
        </p:blipFill>
        <p:spPr>
          <a:xfrm>
            <a:off x="0" y="1109544"/>
            <a:ext cx="9144000" cy="574845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descr="Extremes cover.tiff"/>
          <p:cNvPicPr>
            <a:picLocks noChangeAspect="1"/>
          </p:cNvPicPr>
          <p:nvPr/>
        </p:nvPicPr>
        <p:blipFill>
          <a:blip r:embed="rId2"/>
          <a:srcRect/>
          <a:stretch>
            <a:fillRect/>
          </a:stretch>
        </p:blipFill>
        <p:spPr bwMode="auto">
          <a:xfrm>
            <a:off x="0" y="1133562"/>
            <a:ext cx="4451015" cy="5724437"/>
          </a:xfrm>
          <a:prstGeom prst="rect">
            <a:avLst/>
          </a:prstGeom>
          <a:noFill/>
          <a:ln w="9525">
            <a:noFill/>
            <a:miter lim="800000"/>
            <a:headEnd/>
            <a:tailEnd/>
          </a:ln>
        </p:spPr>
      </p:pic>
      <p:sp>
        <p:nvSpPr>
          <p:cNvPr id="76803" name="TextBox 6"/>
          <p:cNvSpPr txBox="1">
            <a:spLocks noChangeArrowheads="1"/>
          </p:cNvSpPr>
          <p:nvPr/>
        </p:nvSpPr>
        <p:spPr bwMode="auto">
          <a:xfrm>
            <a:off x="4925070" y="1282215"/>
            <a:ext cx="3505200" cy="3140075"/>
          </a:xfrm>
          <a:prstGeom prst="rect">
            <a:avLst/>
          </a:prstGeom>
          <a:noFill/>
          <a:ln w="9525">
            <a:noFill/>
            <a:miter lim="800000"/>
            <a:headEnd/>
            <a:tailEnd/>
          </a:ln>
        </p:spPr>
        <p:txBody>
          <a:bodyPr>
            <a:prstTxWarp prst="textNoShape">
              <a:avLst/>
            </a:prstTxWarp>
            <a:spAutoFit/>
          </a:bodyPr>
          <a:lstStyle/>
          <a:p>
            <a:r>
              <a:rPr lang="en-US" sz="1800" dirty="0">
                <a:solidFill>
                  <a:srgbClr val="212189"/>
                </a:solidFill>
                <a:latin typeface="Calibri" pitchFamily="29" charset="0"/>
              </a:rPr>
              <a:t>“One of the clearest trends in the United States observational record is an increasing frequency and intensity of heavy precipitation events… Over the last century there was a 50% increase in the frequency of days with precipitation over 101.6 mm (four inches) in the upper </a:t>
            </a:r>
            <a:r>
              <a:rPr lang="en-US" sz="1800" dirty="0" err="1">
                <a:solidFill>
                  <a:srgbClr val="212189"/>
                </a:solidFill>
                <a:latin typeface="Calibri" pitchFamily="29" charset="0"/>
              </a:rPr>
              <a:t>midwestern</a:t>
            </a:r>
            <a:r>
              <a:rPr lang="en-US" sz="1800" dirty="0">
                <a:solidFill>
                  <a:srgbClr val="212189"/>
                </a:solidFill>
                <a:latin typeface="Calibri" pitchFamily="29" charset="0"/>
              </a:rPr>
              <a:t> U.S.; this trend is statistically significant “</a:t>
            </a:r>
          </a:p>
        </p:txBody>
      </p:sp>
      <p:pic>
        <p:nvPicPr>
          <p:cNvPr id="76804" name="Picture 4" descr="HeavyPrecipMap.tiff"/>
          <p:cNvPicPr>
            <a:picLocks noChangeAspect="1"/>
          </p:cNvPicPr>
          <p:nvPr/>
        </p:nvPicPr>
        <p:blipFill>
          <a:blip r:embed="rId3"/>
          <a:srcRect/>
          <a:stretch>
            <a:fillRect/>
          </a:stretch>
        </p:blipFill>
        <p:spPr bwMode="auto">
          <a:xfrm>
            <a:off x="6209142" y="4167199"/>
            <a:ext cx="2064073" cy="2188512"/>
          </a:xfrm>
          <a:prstGeom prst="rect">
            <a:avLst/>
          </a:prstGeom>
          <a:noFill/>
          <a:ln w="9525">
            <a:noFill/>
            <a:miter lim="800000"/>
            <a:headEnd/>
            <a:tailEnd/>
          </a:ln>
        </p:spPr>
      </p:pic>
      <p:sp>
        <p:nvSpPr>
          <p:cNvPr id="76805" name="TextBox 4"/>
          <p:cNvSpPr txBox="1">
            <a:spLocks noChangeArrowheads="1"/>
          </p:cNvSpPr>
          <p:nvPr/>
        </p:nvSpPr>
        <p:spPr bwMode="auto">
          <a:xfrm>
            <a:off x="5486400" y="6324600"/>
            <a:ext cx="3657600" cy="554038"/>
          </a:xfrm>
          <a:prstGeom prst="rect">
            <a:avLst/>
          </a:prstGeom>
          <a:noFill/>
          <a:ln w="9525">
            <a:noFill/>
            <a:miter lim="800000"/>
            <a:headEnd/>
            <a:tailEnd/>
          </a:ln>
        </p:spPr>
        <p:txBody>
          <a:bodyPr>
            <a:prstTxWarp prst="textNoShape">
              <a:avLst/>
            </a:prstTxWarp>
            <a:spAutoFit/>
          </a:bodyPr>
          <a:lstStyle/>
          <a:p>
            <a:r>
              <a:rPr lang="en-US" sz="1000">
                <a:solidFill>
                  <a:srgbClr val="B21524"/>
                </a:solidFill>
              </a:rPr>
              <a:t>Karl, T. R., J. M. Melillo, and T. C. Peterson, (eds.), 2009:  Global Climate Change Impacts in the United States. Cambridge University Press, 2009, 196pp.</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crp_precip_1895_ge3cm"/>
          <p:cNvPicPr>
            <a:picLocks noChangeAspect="1" noChangeArrowheads="1"/>
          </p:cNvPicPr>
          <p:nvPr/>
        </p:nvPicPr>
        <p:blipFill>
          <a:blip r:embed="rId3"/>
          <a:srcRect/>
          <a:stretch>
            <a:fillRect/>
          </a:stretch>
        </p:blipFill>
        <p:spPr bwMode="auto">
          <a:xfrm>
            <a:off x="0" y="1752600"/>
            <a:ext cx="9110663" cy="5105400"/>
          </a:xfrm>
          <a:prstGeom prst="rect">
            <a:avLst/>
          </a:prstGeom>
          <a:noFill/>
          <a:ln w="9525">
            <a:noFill/>
            <a:miter lim="800000"/>
            <a:headEnd/>
            <a:tailEnd/>
          </a:ln>
        </p:spPr>
      </p:pic>
      <p:sp>
        <p:nvSpPr>
          <p:cNvPr id="79876" name="TextBox 3"/>
          <p:cNvSpPr txBox="1">
            <a:spLocks noChangeArrowheads="1"/>
          </p:cNvSpPr>
          <p:nvPr/>
        </p:nvSpPr>
        <p:spPr bwMode="auto">
          <a:xfrm>
            <a:off x="1524002" y="58562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4.2 days</a:t>
            </a:r>
          </a:p>
        </p:txBody>
      </p:sp>
      <p:sp>
        <p:nvSpPr>
          <p:cNvPr id="79877" name="TextBox 9"/>
          <p:cNvSpPr txBox="1">
            <a:spLocks noChangeArrowheads="1"/>
          </p:cNvSpPr>
          <p:nvPr/>
        </p:nvSpPr>
        <p:spPr bwMode="auto">
          <a:xfrm>
            <a:off x="3581400" y="5856288"/>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57% increase</a:t>
            </a:r>
          </a:p>
        </p:txBody>
      </p:sp>
      <p:cxnSp>
        <p:nvCxnSpPr>
          <p:cNvPr id="79878" name="Straight Arrow Connector 7"/>
          <p:cNvCxnSpPr>
            <a:cxnSpLocks noChangeShapeType="1"/>
          </p:cNvCxnSpPr>
          <p:nvPr/>
        </p:nvCxnSpPr>
        <p:spPr bwMode="auto">
          <a:xfrm rot="5400000" flipH="1" flipV="1">
            <a:off x="7581900" y="4919663"/>
            <a:ext cx="1371600" cy="533400"/>
          </a:xfrm>
          <a:prstGeom prst="straightConnector1">
            <a:avLst/>
          </a:prstGeom>
          <a:noFill/>
          <a:ln w="28575">
            <a:solidFill>
              <a:srgbClr val="FF0000"/>
            </a:solidFill>
            <a:round/>
            <a:headEnd/>
            <a:tailEnd type="arrow" w="med" len="med"/>
          </a:ln>
        </p:spPr>
      </p:cxnSp>
      <p:sp>
        <p:nvSpPr>
          <p:cNvPr id="79879" name="TextBox 4"/>
          <p:cNvSpPr txBox="1">
            <a:spLocks noChangeArrowheads="1"/>
          </p:cNvSpPr>
          <p:nvPr/>
        </p:nvSpPr>
        <p:spPr bwMode="auto">
          <a:xfrm>
            <a:off x="6943725" y="57800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6.6 days</a:t>
            </a:r>
          </a:p>
        </p:txBody>
      </p:sp>
      <p:cxnSp>
        <p:nvCxnSpPr>
          <p:cNvPr id="79880" name="Straight Arrow Connector 7"/>
          <p:cNvCxnSpPr>
            <a:cxnSpLocks noChangeShapeType="1"/>
          </p:cNvCxnSpPr>
          <p:nvPr/>
        </p:nvCxnSpPr>
        <p:spPr bwMode="auto">
          <a:xfrm rot="10800000">
            <a:off x="609601" y="5143500"/>
            <a:ext cx="914400" cy="685800"/>
          </a:xfrm>
          <a:prstGeom prst="straightConnector1">
            <a:avLst/>
          </a:prstGeom>
          <a:noFill/>
          <a:ln w="28575">
            <a:solidFill>
              <a:srgbClr val="FF0000"/>
            </a:solidFill>
            <a:round/>
            <a:headEnd/>
            <a:tailEnd type="arrow" w="med" len="med"/>
          </a:ln>
        </p:spPr>
      </p:cxnSp>
      <p:sp>
        <p:nvSpPr>
          <p:cNvPr id="14"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
        <p:nvSpPr>
          <p:cNvPr id="17" name="Rectangle 16"/>
          <p:cNvSpPr/>
          <p:nvPr/>
        </p:nvSpPr>
        <p:spPr>
          <a:xfrm>
            <a:off x="8534400" y="3799416"/>
            <a:ext cx="85725" cy="97367"/>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8" name="Rectangle 17"/>
          <p:cNvSpPr/>
          <p:nvPr/>
        </p:nvSpPr>
        <p:spPr>
          <a:xfrm>
            <a:off x="8604250" y="2840566"/>
            <a:ext cx="85725" cy="97367"/>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2" name="TextBox 11"/>
          <p:cNvSpPr txBox="1"/>
          <p:nvPr/>
        </p:nvSpPr>
        <p:spPr>
          <a:xfrm>
            <a:off x="4677833" y="2198700"/>
            <a:ext cx="1274233" cy="369332"/>
          </a:xfrm>
          <a:prstGeom prst="rect">
            <a:avLst/>
          </a:prstGeom>
          <a:solidFill>
            <a:schemeClr val="bg1"/>
          </a:solidFill>
        </p:spPr>
        <p:txBody>
          <a:bodyPr wrap="square" rtlCol="0">
            <a:spAutoFit/>
          </a:bodyPr>
          <a:lstStyle/>
          <a:p>
            <a:r>
              <a:rPr lang="en-US" b="1" dirty="0" smtClean="0"/>
              <a:t>1.25 inches</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crp_precip_1895_ge3cm"/>
          <p:cNvPicPr>
            <a:picLocks noChangeAspect="1" noChangeArrowheads="1"/>
          </p:cNvPicPr>
          <p:nvPr/>
        </p:nvPicPr>
        <p:blipFill>
          <a:blip r:embed="rId3"/>
          <a:srcRect/>
          <a:stretch>
            <a:fillRect/>
          </a:stretch>
        </p:blipFill>
        <p:spPr bwMode="auto">
          <a:xfrm>
            <a:off x="0" y="1752600"/>
            <a:ext cx="9110663" cy="5105400"/>
          </a:xfrm>
          <a:prstGeom prst="rect">
            <a:avLst/>
          </a:prstGeom>
          <a:noFill/>
          <a:ln w="9525">
            <a:noFill/>
            <a:miter lim="800000"/>
            <a:headEnd/>
            <a:tailEnd/>
          </a:ln>
        </p:spPr>
      </p:pic>
      <p:sp>
        <p:nvSpPr>
          <p:cNvPr id="79876" name="TextBox 3"/>
          <p:cNvSpPr txBox="1">
            <a:spLocks noChangeArrowheads="1"/>
          </p:cNvSpPr>
          <p:nvPr/>
        </p:nvSpPr>
        <p:spPr bwMode="auto">
          <a:xfrm>
            <a:off x="1524002" y="58562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4.2 days</a:t>
            </a:r>
          </a:p>
        </p:txBody>
      </p:sp>
      <p:sp>
        <p:nvSpPr>
          <p:cNvPr id="79877" name="TextBox 9"/>
          <p:cNvSpPr txBox="1">
            <a:spLocks noChangeArrowheads="1"/>
          </p:cNvSpPr>
          <p:nvPr/>
        </p:nvSpPr>
        <p:spPr bwMode="auto">
          <a:xfrm>
            <a:off x="3581400" y="5856288"/>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57% increase</a:t>
            </a:r>
          </a:p>
        </p:txBody>
      </p:sp>
      <p:cxnSp>
        <p:nvCxnSpPr>
          <p:cNvPr id="79878" name="Straight Arrow Connector 7"/>
          <p:cNvCxnSpPr>
            <a:cxnSpLocks noChangeShapeType="1"/>
          </p:cNvCxnSpPr>
          <p:nvPr/>
        </p:nvCxnSpPr>
        <p:spPr bwMode="auto">
          <a:xfrm rot="5400000" flipH="1" flipV="1">
            <a:off x="7581900" y="4919663"/>
            <a:ext cx="1371600" cy="533400"/>
          </a:xfrm>
          <a:prstGeom prst="straightConnector1">
            <a:avLst/>
          </a:prstGeom>
          <a:noFill/>
          <a:ln w="28575">
            <a:solidFill>
              <a:srgbClr val="FF0000"/>
            </a:solidFill>
            <a:round/>
            <a:headEnd/>
            <a:tailEnd type="arrow" w="med" len="med"/>
          </a:ln>
        </p:spPr>
      </p:cxnSp>
      <p:sp>
        <p:nvSpPr>
          <p:cNvPr id="79879" name="TextBox 4"/>
          <p:cNvSpPr txBox="1">
            <a:spLocks noChangeArrowheads="1"/>
          </p:cNvSpPr>
          <p:nvPr/>
        </p:nvSpPr>
        <p:spPr bwMode="auto">
          <a:xfrm>
            <a:off x="6943725" y="57800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6.6 days</a:t>
            </a:r>
          </a:p>
        </p:txBody>
      </p:sp>
      <p:cxnSp>
        <p:nvCxnSpPr>
          <p:cNvPr id="79880" name="Straight Arrow Connector 7"/>
          <p:cNvCxnSpPr>
            <a:cxnSpLocks noChangeShapeType="1"/>
          </p:cNvCxnSpPr>
          <p:nvPr/>
        </p:nvCxnSpPr>
        <p:spPr bwMode="auto">
          <a:xfrm rot="10800000">
            <a:off x="609601" y="5143500"/>
            <a:ext cx="914400" cy="685800"/>
          </a:xfrm>
          <a:prstGeom prst="straightConnector1">
            <a:avLst/>
          </a:prstGeom>
          <a:noFill/>
          <a:ln w="28575">
            <a:solidFill>
              <a:srgbClr val="FF0000"/>
            </a:solidFill>
            <a:round/>
            <a:headEnd/>
            <a:tailEnd type="arrow" w="med" len="med"/>
          </a:ln>
        </p:spPr>
      </p:cxnSp>
      <p:sp>
        <p:nvSpPr>
          <p:cNvPr id="14"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
        <p:nvSpPr>
          <p:cNvPr id="17" name="Rectangle 16"/>
          <p:cNvSpPr/>
          <p:nvPr/>
        </p:nvSpPr>
        <p:spPr>
          <a:xfrm>
            <a:off x="8534400" y="3799416"/>
            <a:ext cx="85725" cy="97367"/>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8" name="Rectangle 17"/>
          <p:cNvSpPr/>
          <p:nvPr/>
        </p:nvSpPr>
        <p:spPr>
          <a:xfrm>
            <a:off x="8604250" y="2840566"/>
            <a:ext cx="85725" cy="97367"/>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2" name="TextBox 11"/>
          <p:cNvSpPr txBox="1"/>
          <p:nvPr/>
        </p:nvSpPr>
        <p:spPr>
          <a:xfrm>
            <a:off x="4677833" y="2198700"/>
            <a:ext cx="1274233" cy="369332"/>
          </a:xfrm>
          <a:prstGeom prst="rect">
            <a:avLst/>
          </a:prstGeom>
          <a:solidFill>
            <a:schemeClr val="bg1"/>
          </a:solidFill>
        </p:spPr>
        <p:txBody>
          <a:bodyPr wrap="square" rtlCol="0">
            <a:spAutoFit/>
          </a:bodyPr>
          <a:lstStyle/>
          <a:p>
            <a:r>
              <a:rPr lang="en-US" b="1" dirty="0" smtClean="0"/>
              <a:t>1.25 inches</a:t>
            </a:r>
            <a:endParaRPr lang="en-US" b="1" dirty="0"/>
          </a:p>
        </p:txBody>
      </p:sp>
      <p:sp>
        <p:nvSpPr>
          <p:cNvPr id="13" name="Oval 10"/>
          <p:cNvSpPr>
            <a:spLocks noChangeArrowheads="1"/>
          </p:cNvSpPr>
          <p:nvPr/>
        </p:nvSpPr>
        <p:spPr bwMode="auto">
          <a:xfrm>
            <a:off x="533400" y="3433763"/>
            <a:ext cx="1219200" cy="838200"/>
          </a:xfrm>
          <a:prstGeom prst="ellipse">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15" name="TextBox 11"/>
          <p:cNvSpPr txBox="1">
            <a:spLocks noChangeArrowheads="1"/>
          </p:cNvSpPr>
          <p:nvPr/>
        </p:nvSpPr>
        <p:spPr bwMode="auto">
          <a:xfrm>
            <a:off x="914400" y="3576637"/>
            <a:ext cx="355600"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2</a:t>
            </a:r>
          </a:p>
        </p:txBody>
      </p:sp>
      <p:sp>
        <p:nvSpPr>
          <p:cNvPr id="16" name="Oval 8"/>
          <p:cNvSpPr>
            <a:spLocks noChangeArrowheads="1"/>
          </p:cNvSpPr>
          <p:nvPr/>
        </p:nvSpPr>
        <p:spPr bwMode="auto">
          <a:xfrm>
            <a:off x="3886200" y="2374900"/>
            <a:ext cx="5224463" cy="1897063"/>
          </a:xfrm>
          <a:prstGeom prst="ellipse">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19" name="TextBox 12"/>
          <p:cNvSpPr txBox="1">
            <a:spLocks noChangeArrowheads="1"/>
          </p:cNvSpPr>
          <p:nvPr/>
        </p:nvSpPr>
        <p:spPr bwMode="auto">
          <a:xfrm>
            <a:off x="5943600" y="2735263"/>
            <a:ext cx="418654"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rPr>
              <a:t>13</a:t>
            </a:r>
            <a:endParaRPr lang="en-US" dirty="0">
              <a:solidFill>
                <a:srgbClr val="FF0000"/>
              </a:solidFill>
            </a:endParaRPr>
          </a:p>
        </p:txBody>
      </p:sp>
      <p:sp>
        <p:nvSpPr>
          <p:cNvPr id="20" name="TextBox 13"/>
          <p:cNvSpPr txBox="1">
            <a:spLocks noChangeArrowheads="1"/>
          </p:cNvSpPr>
          <p:nvPr/>
        </p:nvSpPr>
        <p:spPr bwMode="auto">
          <a:xfrm>
            <a:off x="990600" y="2735263"/>
            <a:ext cx="2743200" cy="830263"/>
          </a:xfrm>
          <a:prstGeom prst="rect">
            <a:avLst/>
          </a:prstGeom>
          <a:noFill/>
          <a:ln w="9525">
            <a:noFill/>
            <a:miter lim="800000"/>
            <a:headEnd/>
            <a:tailEnd/>
          </a:ln>
        </p:spPr>
        <p:txBody>
          <a:bodyPr>
            <a:prstTxWarp prst="textNoShape">
              <a:avLst/>
            </a:prstTxWarp>
            <a:spAutoFit/>
          </a:bodyPr>
          <a:lstStyle/>
          <a:p>
            <a:pPr algn="ctr"/>
            <a:r>
              <a:rPr lang="en-US" dirty="0">
                <a:solidFill>
                  <a:srgbClr val="FF0000"/>
                </a:solidFill>
              </a:rPr>
              <a:t>Years having more than 8 days</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6231467" y="2929467"/>
          <a:ext cx="0" cy="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nvGraphicFramePr>
        <p:xfrm>
          <a:off x="0" y="1117600"/>
          <a:ext cx="9144000" cy="57404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rot="18642146">
            <a:off x="8849884" y="3540974"/>
            <a:ext cx="91096" cy="65868"/>
          </a:xfrm>
          <a:prstGeom prst="rect">
            <a:avLst/>
          </a:prstGeom>
          <a:solidFill>
            <a:srgbClr val="708F2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rot="16200000" flipV="1">
            <a:off x="738718" y="4531783"/>
            <a:ext cx="577851" cy="416985"/>
          </a:xfrm>
          <a:prstGeom prst="straightConnector1">
            <a:avLst/>
          </a:prstGeom>
          <a:ln w="28575"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5400000" flipH="1" flipV="1">
            <a:off x="8401831" y="4590269"/>
            <a:ext cx="673101" cy="204764"/>
          </a:xfrm>
          <a:prstGeom prst="straightConnector1">
            <a:avLst/>
          </a:prstGeom>
          <a:ln w="28575"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236136" y="2406247"/>
            <a:ext cx="7399863" cy="523220"/>
          </a:xfrm>
          <a:prstGeom prst="rect">
            <a:avLst/>
          </a:prstGeom>
          <a:noFill/>
        </p:spPr>
        <p:txBody>
          <a:bodyPr wrap="square" rtlCol="0">
            <a:spAutoFit/>
          </a:bodyPr>
          <a:lstStyle/>
          <a:p>
            <a:r>
              <a:rPr lang="en-US" sz="2800" b="1" dirty="0" smtClean="0">
                <a:solidFill>
                  <a:srgbClr val="FF0000"/>
                </a:solidFill>
              </a:rPr>
              <a:t>Years with more than 40 inches:  43% Increase</a:t>
            </a:r>
            <a:endParaRPr lang="en-US" sz="2800" b="1"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1151466"/>
          <a:ext cx="9144000" cy="5706533"/>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510293" y="5796002"/>
            <a:ext cx="480307" cy="369332"/>
          </a:xfrm>
          <a:prstGeom prst="rect">
            <a:avLst/>
          </a:prstGeom>
          <a:noFill/>
        </p:spPr>
        <p:txBody>
          <a:bodyPr wrap="none" rtlCol="0">
            <a:spAutoFit/>
          </a:bodyPr>
          <a:lstStyle/>
          <a:p>
            <a:r>
              <a:rPr lang="en-US" b="1" dirty="0" smtClean="0">
                <a:solidFill>
                  <a:srgbClr val="FF0000"/>
                </a:solidFill>
              </a:rPr>
              <a:t>3.7</a:t>
            </a:r>
            <a:endParaRPr lang="en-US" b="1" dirty="0">
              <a:solidFill>
                <a:srgbClr val="FF0000"/>
              </a:solidFill>
            </a:endParaRPr>
          </a:p>
        </p:txBody>
      </p:sp>
      <p:sp>
        <p:nvSpPr>
          <p:cNvPr id="12" name="TextBox 11"/>
          <p:cNvSpPr txBox="1"/>
          <p:nvPr/>
        </p:nvSpPr>
        <p:spPr>
          <a:xfrm>
            <a:off x="8412779" y="5796002"/>
            <a:ext cx="480307" cy="369332"/>
          </a:xfrm>
          <a:prstGeom prst="rect">
            <a:avLst/>
          </a:prstGeom>
          <a:noFill/>
        </p:spPr>
        <p:txBody>
          <a:bodyPr wrap="none" rtlCol="0">
            <a:spAutoFit/>
          </a:bodyPr>
          <a:lstStyle/>
          <a:p>
            <a:r>
              <a:rPr lang="en-US" b="1" dirty="0" smtClean="0">
                <a:solidFill>
                  <a:srgbClr val="FF0000"/>
                </a:solidFill>
              </a:rPr>
              <a:t>5.2</a:t>
            </a:r>
            <a:endParaRPr lang="en-US" b="1" dirty="0">
              <a:solidFill>
                <a:srgbClr val="FF0000"/>
              </a:solidFill>
            </a:endParaRPr>
          </a:p>
        </p:txBody>
      </p:sp>
      <p:cxnSp>
        <p:nvCxnSpPr>
          <p:cNvPr id="13" name="Straight Arrow Connector 12"/>
          <p:cNvCxnSpPr>
            <a:stCxn id="11" idx="0"/>
          </p:cNvCxnSpPr>
          <p:nvPr/>
        </p:nvCxnSpPr>
        <p:spPr>
          <a:xfrm rot="5400000" flipH="1" flipV="1">
            <a:off x="495590" y="5300991"/>
            <a:ext cx="749869" cy="24015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2" idx="0"/>
          </p:cNvCxnSpPr>
          <p:nvPr/>
        </p:nvCxnSpPr>
        <p:spPr>
          <a:xfrm rot="16200000" flipV="1">
            <a:off x="7818685" y="4961753"/>
            <a:ext cx="1291735" cy="37676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890616" y="5796003"/>
            <a:ext cx="1789852" cy="369332"/>
          </a:xfrm>
          <a:prstGeom prst="rect">
            <a:avLst/>
          </a:prstGeom>
          <a:noFill/>
        </p:spPr>
        <p:txBody>
          <a:bodyPr wrap="square" rtlCol="0">
            <a:spAutoFit/>
          </a:bodyPr>
          <a:lstStyle/>
          <a:p>
            <a:r>
              <a:rPr lang="en-US" b="1" dirty="0" smtClean="0">
                <a:solidFill>
                  <a:srgbClr val="FF0000"/>
                </a:solidFill>
              </a:rPr>
              <a:t>41% Increase</a:t>
            </a:r>
            <a:endParaRPr lang="en-US" b="1"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Temps vs year.tif"/>
          <p:cNvPicPr>
            <a:picLocks noChangeAspect="1"/>
          </p:cNvPicPr>
          <p:nvPr/>
        </p:nvPicPr>
        <p:blipFill>
          <a:blip r:embed="rId2"/>
          <a:srcRect/>
          <a:stretch>
            <a:fillRect/>
          </a:stretch>
        </p:blipFill>
        <p:spPr bwMode="auto">
          <a:xfrm>
            <a:off x="598404" y="2374774"/>
            <a:ext cx="5713495" cy="4483226"/>
          </a:xfrm>
          <a:prstGeom prst="rect">
            <a:avLst/>
          </a:prstGeom>
          <a:noFill/>
          <a:ln w="9525">
            <a:noFill/>
            <a:miter lim="800000"/>
            <a:headEnd/>
            <a:tailEnd/>
          </a:ln>
        </p:spPr>
      </p:pic>
      <p:sp>
        <p:nvSpPr>
          <p:cNvPr id="26627" name="TextBox 2"/>
          <p:cNvSpPr txBox="1">
            <a:spLocks noChangeArrowheads="1"/>
          </p:cNvSpPr>
          <p:nvPr/>
        </p:nvSpPr>
        <p:spPr bwMode="auto">
          <a:xfrm>
            <a:off x="177800" y="1178292"/>
            <a:ext cx="8712200" cy="1077913"/>
          </a:xfrm>
          <a:prstGeom prst="rect">
            <a:avLst/>
          </a:prstGeom>
          <a:noFill/>
          <a:ln w="9525">
            <a:noFill/>
            <a:miter lim="800000"/>
            <a:headEnd/>
            <a:tailEnd/>
          </a:ln>
        </p:spPr>
        <p:txBody>
          <a:bodyPr>
            <a:prstTxWarp prst="textNoShape">
              <a:avLst/>
            </a:prstTxWarp>
            <a:spAutoFit/>
          </a:bodyPr>
          <a:lstStyle/>
          <a:p>
            <a:pPr>
              <a:defRPr/>
            </a:pPr>
            <a:r>
              <a:rPr lang="en-US" sz="3200" b="1" dirty="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Three</a:t>
            </a:r>
            <a:r>
              <a:rPr lang="en-US" sz="3200" b="1" dirty="0" smtClean="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 separate </a:t>
            </a:r>
            <a:r>
              <a:rPr lang="en-US" sz="3200" b="1" dirty="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analyses of the temperature record – Trends are in close agreement</a:t>
            </a:r>
          </a:p>
        </p:txBody>
      </p:sp>
      <p:sp>
        <p:nvSpPr>
          <p:cNvPr id="5" name="TextBox 4"/>
          <p:cNvSpPr txBox="1"/>
          <p:nvPr/>
        </p:nvSpPr>
        <p:spPr>
          <a:xfrm>
            <a:off x="6557432" y="3810000"/>
            <a:ext cx="2065867" cy="1938992"/>
          </a:xfrm>
          <a:prstGeom prst="rect">
            <a:avLst/>
          </a:prstGeom>
          <a:noFill/>
        </p:spPr>
        <p:txBody>
          <a:bodyPr wrap="square" rtlCol="0">
            <a:spAutoFit/>
          </a:bodyPr>
          <a:lstStyle/>
          <a:p>
            <a:r>
              <a:rPr lang="en-US" sz="2400" b="1" dirty="0" smtClean="0">
                <a:solidFill>
                  <a:srgbClr val="FF0000"/>
                </a:solidFill>
              </a:rPr>
              <a:t>2010 has tied 2005 as the warmest year on record since 1880</a:t>
            </a:r>
            <a:endParaRPr lang="en-US" sz="2400" b="1" dirty="0">
              <a:solidFill>
                <a:srgbClr val="FF0000"/>
              </a:solidFill>
            </a:endParaRPr>
          </a:p>
        </p:txBody>
      </p:sp>
      <p:sp>
        <p:nvSpPr>
          <p:cNvPr id="6" name="Rectangle 5"/>
          <p:cNvSpPr/>
          <p:nvPr/>
        </p:nvSpPr>
        <p:spPr>
          <a:xfrm>
            <a:off x="5865812" y="2853266"/>
            <a:ext cx="73025" cy="55033"/>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rot="16200000" flipV="1">
            <a:off x="5956300" y="2971800"/>
            <a:ext cx="863600" cy="812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1151466"/>
          <a:ext cx="9144000" cy="570653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13"/>
          <p:cNvSpPr txBox="1">
            <a:spLocks noChangeArrowheads="1"/>
          </p:cNvSpPr>
          <p:nvPr/>
        </p:nvSpPr>
        <p:spPr bwMode="auto">
          <a:xfrm>
            <a:off x="322878" y="1996598"/>
            <a:ext cx="4061707" cy="461665"/>
          </a:xfrm>
          <a:prstGeom prst="rect">
            <a:avLst/>
          </a:prstGeom>
          <a:noFill/>
          <a:ln w="9525">
            <a:noFill/>
            <a:miter lim="800000"/>
            <a:headEnd/>
            <a:tailEnd/>
          </a:ln>
        </p:spPr>
        <p:txBody>
          <a:bodyPr wrap="square">
            <a:prstTxWarp prst="textNoShape">
              <a:avLst/>
            </a:prstTxWarp>
            <a:spAutoFit/>
          </a:bodyPr>
          <a:lstStyle/>
          <a:p>
            <a:pPr algn="ctr"/>
            <a:r>
              <a:rPr lang="en-US" sz="2400" b="1" dirty="0">
                <a:solidFill>
                  <a:srgbClr val="FF0000"/>
                </a:solidFill>
              </a:rPr>
              <a:t>Years having more than 8 days</a:t>
            </a:r>
          </a:p>
        </p:txBody>
      </p:sp>
      <p:sp>
        <p:nvSpPr>
          <p:cNvPr id="4" name="Oval 3"/>
          <p:cNvSpPr/>
          <p:nvPr/>
        </p:nvSpPr>
        <p:spPr>
          <a:xfrm>
            <a:off x="1062568" y="2674286"/>
            <a:ext cx="1820333" cy="60960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4902200" y="1816100"/>
            <a:ext cx="3750733" cy="163830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879600" y="2750784"/>
            <a:ext cx="301660" cy="369332"/>
          </a:xfrm>
          <a:prstGeom prst="rect">
            <a:avLst/>
          </a:prstGeom>
          <a:noFill/>
        </p:spPr>
        <p:txBody>
          <a:bodyPr wrap="none" rtlCol="0">
            <a:spAutoFit/>
          </a:bodyPr>
          <a:lstStyle/>
          <a:p>
            <a:r>
              <a:rPr lang="en-US" b="1" dirty="0" smtClean="0">
                <a:solidFill>
                  <a:srgbClr val="FF0000"/>
                </a:solidFill>
              </a:rPr>
              <a:t>2</a:t>
            </a:r>
            <a:endParaRPr lang="en-US" b="1" dirty="0">
              <a:solidFill>
                <a:srgbClr val="FF0000"/>
              </a:solidFill>
            </a:endParaRPr>
          </a:p>
        </p:txBody>
      </p:sp>
      <p:sp>
        <p:nvSpPr>
          <p:cNvPr id="7" name="TextBox 6"/>
          <p:cNvSpPr txBox="1"/>
          <p:nvPr/>
        </p:nvSpPr>
        <p:spPr>
          <a:xfrm>
            <a:off x="6612466" y="2304954"/>
            <a:ext cx="301660" cy="369332"/>
          </a:xfrm>
          <a:prstGeom prst="rect">
            <a:avLst/>
          </a:prstGeom>
          <a:noFill/>
        </p:spPr>
        <p:txBody>
          <a:bodyPr wrap="none" rtlCol="0">
            <a:spAutoFit/>
          </a:bodyPr>
          <a:lstStyle/>
          <a:p>
            <a:r>
              <a:rPr lang="en-US" b="1" dirty="0" smtClean="0">
                <a:solidFill>
                  <a:srgbClr val="FF0000"/>
                </a:solidFill>
              </a:rPr>
              <a:t>7</a:t>
            </a:r>
            <a:endParaRPr lang="en-US" b="1" dirty="0">
              <a:solidFill>
                <a:srgbClr val="FF0000"/>
              </a:solidFill>
            </a:endParaRPr>
          </a:p>
        </p:txBody>
      </p:sp>
      <p:sp>
        <p:nvSpPr>
          <p:cNvPr id="11" name="TextBox 10"/>
          <p:cNvSpPr txBox="1"/>
          <p:nvPr/>
        </p:nvSpPr>
        <p:spPr>
          <a:xfrm>
            <a:off x="510293" y="5796002"/>
            <a:ext cx="480307" cy="369332"/>
          </a:xfrm>
          <a:prstGeom prst="rect">
            <a:avLst/>
          </a:prstGeom>
          <a:noFill/>
        </p:spPr>
        <p:txBody>
          <a:bodyPr wrap="none" rtlCol="0">
            <a:spAutoFit/>
          </a:bodyPr>
          <a:lstStyle/>
          <a:p>
            <a:r>
              <a:rPr lang="en-US" b="1" dirty="0" smtClean="0">
                <a:solidFill>
                  <a:srgbClr val="FF0000"/>
                </a:solidFill>
              </a:rPr>
              <a:t>3.7</a:t>
            </a:r>
            <a:endParaRPr lang="en-US" b="1" dirty="0">
              <a:solidFill>
                <a:srgbClr val="FF0000"/>
              </a:solidFill>
            </a:endParaRPr>
          </a:p>
        </p:txBody>
      </p:sp>
      <p:sp>
        <p:nvSpPr>
          <p:cNvPr id="12" name="TextBox 11"/>
          <p:cNvSpPr txBox="1"/>
          <p:nvPr/>
        </p:nvSpPr>
        <p:spPr>
          <a:xfrm>
            <a:off x="8412779" y="5796002"/>
            <a:ext cx="480307" cy="369332"/>
          </a:xfrm>
          <a:prstGeom prst="rect">
            <a:avLst/>
          </a:prstGeom>
          <a:noFill/>
        </p:spPr>
        <p:txBody>
          <a:bodyPr wrap="none" rtlCol="0">
            <a:spAutoFit/>
          </a:bodyPr>
          <a:lstStyle/>
          <a:p>
            <a:r>
              <a:rPr lang="en-US" b="1" dirty="0" smtClean="0">
                <a:solidFill>
                  <a:srgbClr val="FF0000"/>
                </a:solidFill>
              </a:rPr>
              <a:t>5.2</a:t>
            </a:r>
            <a:endParaRPr lang="en-US" b="1" dirty="0">
              <a:solidFill>
                <a:srgbClr val="FF0000"/>
              </a:solidFill>
            </a:endParaRPr>
          </a:p>
        </p:txBody>
      </p:sp>
      <p:cxnSp>
        <p:nvCxnSpPr>
          <p:cNvPr id="13" name="Straight Arrow Connector 12"/>
          <p:cNvCxnSpPr>
            <a:stCxn id="11" idx="0"/>
          </p:cNvCxnSpPr>
          <p:nvPr/>
        </p:nvCxnSpPr>
        <p:spPr>
          <a:xfrm rot="5400000" flipH="1" flipV="1">
            <a:off x="495590" y="5300991"/>
            <a:ext cx="749869" cy="24015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2" idx="0"/>
          </p:cNvCxnSpPr>
          <p:nvPr/>
        </p:nvCxnSpPr>
        <p:spPr>
          <a:xfrm rot="16200000" flipV="1">
            <a:off x="7818685" y="4961753"/>
            <a:ext cx="1291735" cy="37676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890616" y="5796003"/>
            <a:ext cx="1789852" cy="369332"/>
          </a:xfrm>
          <a:prstGeom prst="rect">
            <a:avLst/>
          </a:prstGeom>
          <a:noFill/>
        </p:spPr>
        <p:txBody>
          <a:bodyPr wrap="square" rtlCol="0">
            <a:spAutoFit/>
          </a:bodyPr>
          <a:lstStyle/>
          <a:p>
            <a:r>
              <a:rPr lang="en-US" b="1" dirty="0" smtClean="0">
                <a:solidFill>
                  <a:srgbClr val="FF0000"/>
                </a:solidFill>
              </a:rPr>
              <a:t>41% Increase</a:t>
            </a:r>
            <a:endParaRPr lang="en-US" b="1" dirty="0">
              <a:solidFill>
                <a:srgbClr val="FF0000"/>
              </a:solidFill>
            </a:endParaRPr>
          </a:p>
        </p:txBody>
      </p:sp>
      <p:sp>
        <p:nvSpPr>
          <p:cNvPr id="21" name="TextBox 20"/>
          <p:cNvSpPr txBox="1"/>
          <p:nvPr/>
        </p:nvSpPr>
        <p:spPr>
          <a:xfrm rot="21247943">
            <a:off x="3121288" y="2566119"/>
            <a:ext cx="1556836" cy="369332"/>
          </a:xfrm>
          <a:prstGeom prst="rect">
            <a:avLst/>
          </a:prstGeom>
          <a:noFill/>
        </p:spPr>
        <p:txBody>
          <a:bodyPr wrap="none" rtlCol="0">
            <a:spAutoFit/>
          </a:bodyPr>
          <a:lstStyle/>
          <a:p>
            <a:r>
              <a:rPr lang="en-US" b="1" dirty="0" smtClean="0">
                <a:solidFill>
                  <a:srgbClr val="FF0000"/>
                </a:solidFill>
              </a:rPr>
              <a:t>350% Increase</a:t>
            </a:r>
            <a:endParaRPr lang="en-US" b="1"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9400" y="1125696"/>
            <a:ext cx="7472600" cy="523220"/>
          </a:xfrm>
          <a:prstGeom prst="rect">
            <a:avLst/>
          </a:prstGeom>
          <a:noFill/>
        </p:spPr>
        <p:txBody>
          <a:bodyPr wrap="square" rtlCol="0">
            <a:spAutoFit/>
          </a:bodyPr>
          <a:lstStyle/>
          <a:p>
            <a:r>
              <a:rPr lang="en-US" sz="2800" b="1" dirty="0" smtClean="0">
                <a:solidFill>
                  <a:srgbClr val="0067AC"/>
                </a:solidFill>
              </a:rPr>
              <a:t>Amplification of the Seasonality of Precipitation</a:t>
            </a:r>
            <a:endParaRPr lang="en-US" sz="2800" b="1" dirty="0">
              <a:solidFill>
                <a:srgbClr val="0067AC"/>
              </a:solidFill>
            </a:endParaRPr>
          </a:p>
        </p:txBody>
      </p:sp>
      <p:sp>
        <p:nvSpPr>
          <p:cNvPr id="9" name="TextBox 8"/>
          <p:cNvSpPr txBox="1"/>
          <p:nvPr/>
        </p:nvSpPr>
        <p:spPr>
          <a:xfrm>
            <a:off x="0" y="1513505"/>
            <a:ext cx="909399" cy="338554"/>
          </a:xfrm>
          <a:prstGeom prst="rect">
            <a:avLst/>
          </a:prstGeom>
          <a:noFill/>
        </p:spPr>
        <p:txBody>
          <a:bodyPr wrap="square" rtlCol="0">
            <a:spAutoFit/>
          </a:bodyPr>
          <a:lstStyle/>
          <a:p>
            <a:r>
              <a:rPr lang="en-US" sz="1600" b="1" dirty="0" smtClean="0">
                <a:solidFill>
                  <a:srgbClr val="0067AC"/>
                </a:solidFill>
              </a:rPr>
              <a:t>Spring</a:t>
            </a:r>
            <a:endParaRPr lang="en-US" sz="1600" b="1" dirty="0">
              <a:solidFill>
                <a:srgbClr val="0067AC"/>
              </a:solidFill>
            </a:endParaRPr>
          </a:p>
        </p:txBody>
      </p:sp>
      <p:sp>
        <p:nvSpPr>
          <p:cNvPr id="10" name="TextBox 9"/>
          <p:cNvSpPr txBox="1"/>
          <p:nvPr/>
        </p:nvSpPr>
        <p:spPr>
          <a:xfrm>
            <a:off x="4555068" y="4409952"/>
            <a:ext cx="909399" cy="338554"/>
          </a:xfrm>
          <a:prstGeom prst="rect">
            <a:avLst/>
          </a:prstGeom>
          <a:noFill/>
        </p:spPr>
        <p:txBody>
          <a:bodyPr wrap="square" rtlCol="0">
            <a:spAutoFit/>
          </a:bodyPr>
          <a:lstStyle/>
          <a:p>
            <a:r>
              <a:rPr lang="en-US" sz="1600" b="1" dirty="0" smtClean="0">
                <a:solidFill>
                  <a:srgbClr val="0067AC"/>
                </a:solidFill>
              </a:rPr>
              <a:t>Winter</a:t>
            </a:r>
            <a:endParaRPr lang="en-US" sz="1600" b="1" dirty="0">
              <a:solidFill>
                <a:srgbClr val="0067AC"/>
              </a:solidFill>
            </a:endParaRPr>
          </a:p>
        </p:txBody>
      </p:sp>
      <p:sp>
        <p:nvSpPr>
          <p:cNvPr id="11" name="TextBox 10"/>
          <p:cNvSpPr txBox="1"/>
          <p:nvPr/>
        </p:nvSpPr>
        <p:spPr>
          <a:xfrm>
            <a:off x="0" y="4429973"/>
            <a:ext cx="909399" cy="338554"/>
          </a:xfrm>
          <a:prstGeom prst="rect">
            <a:avLst/>
          </a:prstGeom>
          <a:noFill/>
        </p:spPr>
        <p:txBody>
          <a:bodyPr wrap="square" rtlCol="0">
            <a:spAutoFit/>
          </a:bodyPr>
          <a:lstStyle/>
          <a:p>
            <a:r>
              <a:rPr lang="en-US" sz="1600" b="1" dirty="0" smtClean="0">
                <a:solidFill>
                  <a:srgbClr val="0067AC"/>
                </a:solidFill>
              </a:rPr>
              <a:t>Summer</a:t>
            </a:r>
            <a:endParaRPr lang="en-US" sz="1600" b="1" dirty="0">
              <a:solidFill>
                <a:srgbClr val="0067AC"/>
              </a:solidFill>
            </a:endParaRPr>
          </a:p>
        </p:txBody>
      </p:sp>
      <p:sp>
        <p:nvSpPr>
          <p:cNvPr id="12" name="TextBox 11"/>
          <p:cNvSpPr txBox="1"/>
          <p:nvPr/>
        </p:nvSpPr>
        <p:spPr>
          <a:xfrm>
            <a:off x="4603366" y="1547371"/>
            <a:ext cx="909399" cy="338554"/>
          </a:xfrm>
          <a:prstGeom prst="rect">
            <a:avLst/>
          </a:prstGeom>
          <a:noFill/>
        </p:spPr>
        <p:txBody>
          <a:bodyPr wrap="square" rtlCol="0">
            <a:spAutoFit/>
          </a:bodyPr>
          <a:lstStyle/>
          <a:p>
            <a:r>
              <a:rPr lang="en-US" sz="1600" b="1" dirty="0" smtClean="0">
                <a:solidFill>
                  <a:srgbClr val="0067AC"/>
                </a:solidFill>
              </a:rPr>
              <a:t>Fall</a:t>
            </a:r>
            <a:endParaRPr lang="en-US" sz="1600" b="1" dirty="0">
              <a:solidFill>
                <a:srgbClr val="0067AC"/>
              </a:solidFill>
            </a:endParaRPr>
          </a:p>
        </p:txBody>
      </p:sp>
      <p:pic>
        <p:nvPicPr>
          <p:cNvPr id="13" name="Picture 12"/>
          <p:cNvPicPr>
            <a:picLocks noChangeAspect="1" noChangeArrowheads="1"/>
          </p:cNvPicPr>
          <p:nvPr/>
        </p:nvPicPr>
        <p:blipFill>
          <a:blip r:embed="rId2" cstate="print"/>
          <a:srcRect/>
          <a:stretch>
            <a:fillRect/>
          </a:stretch>
        </p:blipFill>
        <p:spPr bwMode="auto">
          <a:xfrm>
            <a:off x="0" y="1845561"/>
            <a:ext cx="4683631" cy="2171871"/>
          </a:xfrm>
          <a:prstGeom prst="rect">
            <a:avLst/>
          </a:prstGeom>
          <a:noFill/>
          <a:ln w="9525">
            <a:noFill/>
            <a:miter lim="800000"/>
            <a:headEnd/>
            <a:tailEnd/>
          </a:ln>
          <a:effectLst/>
        </p:spPr>
      </p:pic>
      <p:pic>
        <p:nvPicPr>
          <p:cNvPr id="14" name="Picture 13"/>
          <p:cNvPicPr>
            <a:picLocks noChangeAspect="1" noChangeArrowheads="1"/>
          </p:cNvPicPr>
          <p:nvPr/>
        </p:nvPicPr>
        <p:blipFill>
          <a:blip r:embed="rId3" cstate="print"/>
          <a:srcRect/>
          <a:stretch>
            <a:fillRect/>
          </a:stretch>
        </p:blipFill>
        <p:spPr bwMode="auto">
          <a:xfrm>
            <a:off x="4622800" y="1845561"/>
            <a:ext cx="4521200" cy="2171871"/>
          </a:xfrm>
          <a:prstGeom prst="rect">
            <a:avLst/>
          </a:prstGeom>
          <a:noFill/>
          <a:ln w="9525">
            <a:noFill/>
            <a:miter lim="800000"/>
            <a:headEnd/>
            <a:tailEnd/>
          </a:ln>
          <a:effectLst/>
        </p:spPr>
      </p:pic>
      <p:pic>
        <p:nvPicPr>
          <p:cNvPr id="15" name="Picture 14"/>
          <p:cNvPicPr>
            <a:picLocks noChangeAspect="1" noChangeArrowheads="1"/>
          </p:cNvPicPr>
          <p:nvPr/>
        </p:nvPicPr>
        <p:blipFill>
          <a:blip r:embed="rId4" cstate="print"/>
          <a:srcRect/>
          <a:stretch>
            <a:fillRect/>
          </a:stretch>
        </p:blipFill>
        <p:spPr bwMode="auto">
          <a:xfrm>
            <a:off x="8239" y="4727170"/>
            <a:ext cx="4595127" cy="2130830"/>
          </a:xfrm>
          <a:prstGeom prst="rect">
            <a:avLst/>
          </a:prstGeom>
          <a:noFill/>
          <a:ln w="9525">
            <a:noFill/>
            <a:miter lim="800000"/>
            <a:headEnd/>
            <a:tailEnd/>
          </a:ln>
          <a:effectLst/>
        </p:spPr>
      </p:pic>
      <p:pic>
        <p:nvPicPr>
          <p:cNvPr id="16" name="Picture 15"/>
          <p:cNvPicPr>
            <a:picLocks noChangeAspect="1" noChangeArrowheads="1"/>
          </p:cNvPicPr>
          <p:nvPr/>
        </p:nvPicPr>
        <p:blipFill>
          <a:blip r:embed="rId5" cstate="print"/>
          <a:srcRect/>
          <a:stretch>
            <a:fillRect/>
          </a:stretch>
        </p:blipFill>
        <p:spPr bwMode="auto">
          <a:xfrm>
            <a:off x="4548873" y="4727170"/>
            <a:ext cx="4595127" cy="2130830"/>
          </a:xfrm>
          <a:prstGeom prst="rect">
            <a:avLst/>
          </a:prstGeom>
          <a:noFill/>
          <a:ln w="9525">
            <a:noFill/>
            <a:miter lim="800000"/>
            <a:headEnd/>
            <a:tailEnd/>
          </a:ln>
          <a:effectLst/>
        </p:spPr>
      </p:pic>
    </p:spTree>
    <p:extLst>
      <p:ext uri="{BB962C8B-B14F-4D97-AF65-F5344CB8AC3E}">
        <p14:creationId xmlns:p14="http://schemas.microsoft.com/office/powerpoint/2010/main" val="204763410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9400" y="1125696"/>
            <a:ext cx="7472600" cy="523220"/>
          </a:xfrm>
          <a:prstGeom prst="rect">
            <a:avLst/>
          </a:prstGeom>
          <a:noFill/>
        </p:spPr>
        <p:txBody>
          <a:bodyPr wrap="square" rtlCol="0">
            <a:spAutoFit/>
          </a:bodyPr>
          <a:lstStyle/>
          <a:p>
            <a:r>
              <a:rPr lang="en-US" sz="2800" b="1" dirty="0" smtClean="0">
                <a:solidFill>
                  <a:srgbClr val="0067AC"/>
                </a:solidFill>
              </a:rPr>
              <a:t>Amplification of the Seasonality of Precipitation</a:t>
            </a:r>
            <a:endParaRPr lang="en-US" sz="2800" b="1" dirty="0">
              <a:solidFill>
                <a:srgbClr val="0067AC"/>
              </a:solidFill>
            </a:endParaRPr>
          </a:p>
        </p:txBody>
      </p:sp>
      <p:sp>
        <p:nvSpPr>
          <p:cNvPr id="9" name="TextBox 8"/>
          <p:cNvSpPr txBox="1"/>
          <p:nvPr/>
        </p:nvSpPr>
        <p:spPr>
          <a:xfrm>
            <a:off x="0" y="1513505"/>
            <a:ext cx="909399" cy="338554"/>
          </a:xfrm>
          <a:prstGeom prst="rect">
            <a:avLst/>
          </a:prstGeom>
          <a:noFill/>
        </p:spPr>
        <p:txBody>
          <a:bodyPr wrap="square" rtlCol="0">
            <a:spAutoFit/>
          </a:bodyPr>
          <a:lstStyle/>
          <a:p>
            <a:r>
              <a:rPr lang="en-US" sz="1600" b="1" dirty="0" smtClean="0">
                <a:solidFill>
                  <a:srgbClr val="0067AC"/>
                </a:solidFill>
              </a:rPr>
              <a:t>Spring</a:t>
            </a:r>
            <a:endParaRPr lang="en-US" sz="1600" b="1" dirty="0">
              <a:solidFill>
                <a:srgbClr val="0067AC"/>
              </a:solidFill>
            </a:endParaRPr>
          </a:p>
        </p:txBody>
      </p:sp>
      <p:sp>
        <p:nvSpPr>
          <p:cNvPr id="10" name="TextBox 9"/>
          <p:cNvSpPr txBox="1"/>
          <p:nvPr/>
        </p:nvSpPr>
        <p:spPr>
          <a:xfrm>
            <a:off x="4555068" y="4409952"/>
            <a:ext cx="909399" cy="338554"/>
          </a:xfrm>
          <a:prstGeom prst="rect">
            <a:avLst/>
          </a:prstGeom>
          <a:noFill/>
        </p:spPr>
        <p:txBody>
          <a:bodyPr wrap="square" rtlCol="0">
            <a:spAutoFit/>
          </a:bodyPr>
          <a:lstStyle/>
          <a:p>
            <a:r>
              <a:rPr lang="en-US" sz="1600" b="1" dirty="0" smtClean="0">
                <a:solidFill>
                  <a:srgbClr val="0067AC"/>
                </a:solidFill>
              </a:rPr>
              <a:t>Winter</a:t>
            </a:r>
            <a:endParaRPr lang="en-US" sz="1600" b="1" dirty="0">
              <a:solidFill>
                <a:srgbClr val="0067AC"/>
              </a:solidFill>
            </a:endParaRPr>
          </a:p>
        </p:txBody>
      </p:sp>
      <p:sp>
        <p:nvSpPr>
          <p:cNvPr id="11" name="TextBox 10"/>
          <p:cNvSpPr txBox="1"/>
          <p:nvPr/>
        </p:nvSpPr>
        <p:spPr>
          <a:xfrm>
            <a:off x="0" y="4429973"/>
            <a:ext cx="909399" cy="338554"/>
          </a:xfrm>
          <a:prstGeom prst="rect">
            <a:avLst/>
          </a:prstGeom>
          <a:noFill/>
        </p:spPr>
        <p:txBody>
          <a:bodyPr wrap="square" rtlCol="0">
            <a:spAutoFit/>
          </a:bodyPr>
          <a:lstStyle/>
          <a:p>
            <a:r>
              <a:rPr lang="en-US" sz="1600" b="1" dirty="0" smtClean="0">
                <a:solidFill>
                  <a:srgbClr val="0067AC"/>
                </a:solidFill>
              </a:rPr>
              <a:t>Summer</a:t>
            </a:r>
            <a:endParaRPr lang="en-US" sz="1600" b="1" dirty="0">
              <a:solidFill>
                <a:srgbClr val="0067AC"/>
              </a:solidFill>
            </a:endParaRPr>
          </a:p>
        </p:txBody>
      </p:sp>
      <p:sp>
        <p:nvSpPr>
          <p:cNvPr id="12" name="TextBox 11"/>
          <p:cNvSpPr txBox="1"/>
          <p:nvPr/>
        </p:nvSpPr>
        <p:spPr>
          <a:xfrm>
            <a:off x="4603366" y="1547371"/>
            <a:ext cx="909399" cy="338554"/>
          </a:xfrm>
          <a:prstGeom prst="rect">
            <a:avLst/>
          </a:prstGeom>
          <a:noFill/>
        </p:spPr>
        <p:txBody>
          <a:bodyPr wrap="square" rtlCol="0">
            <a:spAutoFit/>
          </a:bodyPr>
          <a:lstStyle/>
          <a:p>
            <a:r>
              <a:rPr lang="en-US" sz="1600" b="1" dirty="0" smtClean="0">
                <a:solidFill>
                  <a:srgbClr val="0067AC"/>
                </a:solidFill>
              </a:rPr>
              <a:t>Fall</a:t>
            </a:r>
            <a:endParaRPr lang="en-US" sz="1600" b="1" dirty="0">
              <a:solidFill>
                <a:srgbClr val="0067AC"/>
              </a:solidFill>
            </a:endParaRPr>
          </a:p>
        </p:txBody>
      </p:sp>
      <p:pic>
        <p:nvPicPr>
          <p:cNvPr id="13" name="Picture 12"/>
          <p:cNvPicPr>
            <a:picLocks noChangeAspect="1" noChangeArrowheads="1"/>
          </p:cNvPicPr>
          <p:nvPr/>
        </p:nvPicPr>
        <p:blipFill>
          <a:blip r:embed="rId2" cstate="print"/>
          <a:srcRect/>
          <a:stretch>
            <a:fillRect/>
          </a:stretch>
        </p:blipFill>
        <p:spPr bwMode="auto">
          <a:xfrm>
            <a:off x="0" y="1845561"/>
            <a:ext cx="4683631" cy="2171871"/>
          </a:xfrm>
          <a:prstGeom prst="rect">
            <a:avLst/>
          </a:prstGeom>
          <a:noFill/>
          <a:ln w="9525">
            <a:noFill/>
            <a:miter lim="800000"/>
            <a:headEnd/>
            <a:tailEnd/>
          </a:ln>
          <a:effectLst/>
        </p:spPr>
      </p:pic>
      <p:pic>
        <p:nvPicPr>
          <p:cNvPr id="14" name="Picture 13"/>
          <p:cNvPicPr>
            <a:picLocks noChangeAspect="1" noChangeArrowheads="1"/>
          </p:cNvPicPr>
          <p:nvPr/>
        </p:nvPicPr>
        <p:blipFill>
          <a:blip r:embed="rId3" cstate="print"/>
          <a:srcRect/>
          <a:stretch>
            <a:fillRect/>
          </a:stretch>
        </p:blipFill>
        <p:spPr bwMode="auto">
          <a:xfrm>
            <a:off x="4622800" y="1845561"/>
            <a:ext cx="4521200" cy="2171871"/>
          </a:xfrm>
          <a:prstGeom prst="rect">
            <a:avLst/>
          </a:prstGeom>
          <a:noFill/>
          <a:ln w="9525">
            <a:noFill/>
            <a:miter lim="800000"/>
            <a:headEnd/>
            <a:tailEnd/>
          </a:ln>
          <a:effectLst/>
        </p:spPr>
      </p:pic>
      <p:pic>
        <p:nvPicPr>
          <p:cNvPr id="15" name="Picture 14"/>
          <p:cNvPicPr>
            <a:picLocks noChangeAspect="1" noChangeArrowheads="1"/>
          </p:cNvPicPr>
          <p:nvPr/>
        </p:nvPicPr>
        <p:blipFill>
          <a:blip r:embed="rId4" cstate="print"/>
          <a:srcRect/>
          <a:stretch>
            <a:fillRect/>
          </a:stretch>
        </p:blipFill>
        <p:spPr bwMode="auto">
          <a:xfrm>
            <a:off x="8239" y="4727170"/>
            <a:ext cx="4595127" cy="2130830"/>
          </a:xfrm>
          <a:prstGeom prst="rect">
            <a:avLst/>
          </a:prstGeom>
          <a:noFill/>
          <a:ln w="9525">
            <a:noFill/>
            <a:miter lim="800000"/>
            <a:headEnd/>
            <a:tailEnd/>
          </a:ln>
          <a:effectLst/>
        </p:spPr>
      </p:pic>
      <p:pic>
        <p:nvPicPr>
          <p:cNvPr id="16" name="Picture 15"/>
          <p:cNvPicPr>
            <a:picLocks noChangeAspect="1" noChangeArrowheads="1"/>
          </p:cNvPicPr>
          <p:nvPr/>
        </p:nvPicPr>
        <p:blipFill>
          <a:blip r:embed="rId5" cstate="print"/>
          <a:srcRect/>
          <a:stretch>
            <a:fillRect/>
          </a:stretch>
        </p:blipFill>
        <p:spPr bwMode="auto">
          <a:xfrm>
            <a:off x="4548873" y="4727170"/>
            <a:ext cx="4595127" cy="2130830"/>
          </a:xfrm>
          <a:prstGeom prst="rect">
            <a:avLst/>
          </a:prstGeom>
          <a:noFill/>
          <a:ln w="9525">
            <a:noFill/>
            <a:miter lim="800000"/>
            <a:headEnd/>
            <a:tailEnd/>
          </a:ln>
          <a:effectLst/>
        </p:spPr>
      </p:pic>
      <p:cxnSp>
        <p:nvCxnSpPr>
          <p:cNvPr id="3" name="Straight Connector 2"/>
          <p:cNvCxnSpPr/>
          <p:nvPr/>
        </p:nvCxnSpPr>
        <p:spPr>
          <a:xfrm>
            <a:off x="1507067" y="2082800"/>
            <a:ext cx="7112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992284" y="4965700"/>
            <a:ext cx="7112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507067" y="4965700"/>
            <a:ext cx="7112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926667" y="2082800"/>
            <a:ext cx="7112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649250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9400" y="1125696"/>
            <a:ext cx="7472600" cy="523220"/>
          </a:xfrm>
          <a:prstGeom prst="rect">
            <a:avLst/>
          </a:prstGeom>
          <a:noFill/>
        </p:spPr>
        <p:txBody>
          <a:bodyPr wrap="square" rtlCol="0">
            <a:spAutoFit/>
          </a:bodyPr>
          <a:lstStyle/>
          <a:p>
            <a:r>
              <a:rPr lang="en-US" sz="2800" b="1" dirty="0" smtClean="0">
                <a:solidFill>
                  <a:srgbClr val="0067AC"/>
                </a:solidFill>
              </a:rPr>
              <a:t>Amplification of the Seasonality of Precipitation</a:t>
            </a:r>
            <a:endParaRPr lang="en-US" sz="2800" b="1" dirty="0">
              <a:solidFill>
                <a:srgbClr val="0067AC"/>
              </a:solidFill>
            </a:endParaRPr>
          </a:p>
        </p:txBody>
      </p:sp>
      <p:sp>
        <p:nvSpPr>
          <p:cNvPr id="9" name="TextBox 8"/>
          <p:cNvSpPr txBox="1"/>
          <p:nvPr/>
        </p:nvSpPr>
        <p:spPr>
          <a:xfrm>
            <a:off x="0" y="1513505"/>
            <a:ext cx="909399" cy="338554"/>
          </a:xfrm>
          <a:prstGeom prst="rect">
            <a:avLst/>
          </a:prstGeom>
          <a:noFill/>
        </p:spPr>
        <p:txBody>
          <a:bodyPr wrap="square" rtlCol="0">
            <a:spAutoFit/>
          </a:bodyPr>
          <a:lstStyle/>
          <a:p>
            <a:r>
              <a:rPr lang="en-US" sz="1600" b="1" dirty="0" smtClean="0">
                <a:solidFill>
                  <a:srgbClr val="0067AC"/>
                </a:solidFill>
              </a:rPr>
              <a:t>Spring</a:t>
            </a:r>
            <a:endParaRPr lang="en-US" sz="1600" b="1" dirty="0">
              <a:solidFill>
                <a:srgbClr val="0067AC"/>
              </a:solidFill>
            </a:endParaRPr>
          </a:p>
        </p:txBody>
      </p:sp>
      <p:sp>
        <p:nvSpPr>
          <p:cNvPr id="10" name="TextBox 9"/>
          <p:cNvSpPr txBox="1"/>
          <p:nvPr/>
        </p:nvSpPr>
        <p:spPr>
          <a:xfrm>
            <a:off x="4555068" y="4409952"/>
            <a:ext cx="909399" cy="338554"/>
          </a:xfrm>
          <a:prstGeom prst="rect">
            <a:avLst/>
          </a:prstGeom>
          <a:noFill/>
        </p:spPr>
        <p:txBody>
          <a:bodyPr wrap="square" rtlCol="0">
            <a:spAutoFit/>
          </a:bodyPr>
          <a:lstStyle/>
          <a:p>
            <a:r>
              <a:rPr lang="en-US" sz="1600" b="1" dirty="0" smtClean="0">
                <a:solidFill>
                  <a:srgbClr val="0067AC"/>
                </a:solidFill>
              </a:rPr>
              <a:t>Winter</a:t>
            </a:r>
            <a:endParaRPr lang="en-US" sz="1600" b="1" dirty="0">
              <a:solidFill>
                <a:srgbClr val="0067AC"/>
              </a:solidFill>
            </a:endParaRPr>
          </a:p>
        </p:txBody>
      </p:sp>
      <p:sp>
        <p:nvSpPr>
          <p:cNvPr id="11" name="TextBox 10"/>
          <p:cNvSpPr txBox="1"/>
          <p:nvPr/>
        </p:nvSpPr>
        <p:spPr>
          <a:xfrm>
            <a:off x="0" y="4429973"/>
            <a:ext cx="909399" cy="338554"/>
          </a:xfrm>
          <a:prstGeom prst="rect">
            <a:avLst/>
          </a:prstGeom>
          <a:noFill/>
        </p:spPr>
        <p:txBody>
          <a:bodyPr wrap="square" rtlCol="0">
            <a:spAutoFit/>
          </a:bodyPr>
          <a:lstStyle/>
          <a:p>
            <a:r>
              <a:rPr lang="en-US" sz="1600" b="1" dirty="0" smtClean="0">
                <a:solidFill>
                  <a:srgbClr val="0067AC"/>
                </a:solidFill>
              </a:rPr>
              <a:t>Summer</a:t>
            </a:r>
            <a:endParaRPr lang="en-US" sz="1600" b="1" dirty="0">
              <a:solidFill>
                <a:srgbClr val="0067AC"/>
              </a:solidFill>
            </a:endParaRPr>
          </a:p>
        </p:txBody>
      </p:sp>
      <p:sp>
        <p:nvSpPr>
          <p:cNvPr id="12" name="TextBox 11"/>
          <p:cNvSpPr txBox="1"/>
          <p:nvPr/>
        </p:nvSpPr>
        <p:spPr>
          <a:xfrm>
            <a:off x="4603366" y="1547371"/>
            <a:ext cx="909399" cy="338554"/>
          </a:xfrm>
          <a:prstGeom prst="rect">
            <a:avLst/>
          </a:prstGeom>
          <a:noFill/>
        </p:spPr>
        <p:txBody>
          <a:bodyPr wrap="square" rtlCol="0">
            <a:spAutoFit/>
          </a:bodyPr>
          <a:lstStyle/>
          <a:p>
            <a:r>
              <a:rPr lang="en-US" sz="1600" b="1" dirty="0" smtClean="0">
                <a:solidFill>
                  <a:srgbClr val="0067AC"/>
                </a:solidFill>
              </a:rPr>
              <a:t>Fall</a:t>
            </a:r>
            <a:endParaRPr lang="en-US" sz="1600" b="1" dirty="0">
              <a:solidFill>
                <a:srgbClr val="0067AC"/>
              </a:solidFill>
            </a:endParaRPr>
          </a:p>
        </p:txBody>
      </p:sp>
      <p:pic>
        <p:nvPicPr>
          <p:cNvPr id="13" name="Picture 12"/>
          <p:cNvPicPr>
            <a:picLocks noChangeAspect="1" noChangeArrowheads="1"/>
          </p:cNvPicPr>
          <p:nvPr/>
        </p:nvPicPr>
        <p:blipFill>
          <a:blip r:embed="rId2" cstate="print"/>
          <a:srcRect/>
          <a:stretch>
            <a:fillRect/>
          </a:stretch>
        </p:blipFill>
        <p:spPr bwMode="auto">
          <a:xfrm>
            <a:off x="0" y="1845561"/>
            <a:ext cx="4683631" cy="2171871"/>
          </a:xfrm>
          <a:prstGeom prst="rect">
            <a:avLst/>
          </a:prstGeom>
          <a:noFill/>
          <a:ln w="9525">
            <a:noFill/>
            <a:miter lim="800000"/>
            <a:headEnd/>
            <a:tailEnd/>
          </a:ln>
          <a:effectLst/>
        </p:spPr>
      </p:pic>
      <p:pic>
        <p:nvPicPr>
          <p:cNvPr id="14" name="Picture 13"/>
          <p:cNvPicPr>
            <a:picLocks noChangeAspect="1" noChangeArrowheads="1"/>
          </p:cNvPicPr>
          <p:nvPr/>
        </p:nvPicPr>
        <p:blipFill>
          <a:blip r:embed="rId3" cstate="print"/>
          <a:srcRect/>
          <a:stretch>
            <a:fillRect/>
          </a:stretch>
        </p:blipFill>
        <p:spPr bwMode="auto">
          <a:xfrm>
            <a:off x="4622800" y="1845561"/>
            <a:ext cx="4521200" cy="2171871"/>
          </a:xfrm>
          <a:prstGeom prst="rect">
            <a:avLst/>
          </a:prstGeom>
          <a:noFill/>
          <a:ln w="9525">
            <a:noFill/>
            <a:miter lim="800000"/>
            <a:headEnd/>
            <a:tailEnd/>
          </a:ln>
          <a:effectLst/>
        </p:spPr>
      </p:pic>
      <p:pic>
        <p:nvPicPr>
          <p:cNvPr id="15" name="Picture 14"/>
          <p:cNvPicPr>
            <a:picLocks noChangeAspect="1" noChangeArrowheads="1"/>
          </p:cNvPicPr>
          <p:nvPr/>
        </p:nvPicPr>
        <p:blipFill>
          <a:blip r:embed="rId4" cstate="print"/>
          <a:srcRect/>
          <a:stretch>
            <a:fillRect/>
          </a:stretch>
        </p:blipFill>
        <p:spPr bwMode="auto">
          <a:xfrm>
            <a:off x="8239" y="4727170"/>
            <a:ext cx="4595127" cy="2130830"/>
          </a:xfrm>
          <a:prstGeom prst="rect">
            <a:avLst/>
          </a:prstGeom>
          <a:noFill/>
          <a:ln w="9525">
            <a:noFill/>
            <a:miter lim="800000"/>
            <a:headEnd/>
            <a:tailEnd/>
          </a:ln>
          <a:effectLst/>
        </p:spPr>
      </p:pic>
      <p:pic>
        <p:nvPicPr>
          <p:cNvPr id="16" name="Picture 15"/>
          <p:cNvPicPr>
            <a:picLocks noChangeAspect="1" noChangeArrowheads="1"/>
          </p:cNvPicPr>
          <p:nvPr/>
        </p:nvPicPr>
        <p:blipFill>
          <a:blip r:embed="rId5" cstate="print"/>
          <a:srcRect/>
          <a:stretch>
            <a:fillRect/>
          </a:stretch>
        </p:blipFill>
        <p:spPr bwMode="auto">
          <a:xfrm>
            <a:off x="4548873" y="4727170"/>
            <a:ext cx="4595127" cy="2130830"/>
          </a:xfrm>
          <a:prstGeom prst="rect">
            <a:avLst/>
          </a:prstGeom>
          <a:noFill/>
          <a:ln w="9525">
            <a:noFill/>
            <a:miter lim="800000"/>
            <a:headEnd/>
            <a:tailEnd/>
          </a:ln>
          <a:effectLst/>
        </p:spPr>
      </p:pic>
      <p:sp>
        <p:nvSpPr>
          <p:cNvPr id="2" name="Oval 1"/>
          <p:cNvSpPr/>
          <p:nvPr/>
        </p:nvSpPr>
        <p:spPr>
          <a:xfrm>
            <a:off x="1009651" y="1885925"/>
            <a:ext cx="508000" cy="237067"/>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202838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9400" y="1125696"/>
            <a:ext cx="7472600" cy="523220"/>
          </a:xfrm>
          <a:prstGeom prst="rect">
            <a:avLst/>
          </a:prstGeom>
          <a:noFill/>
        </p:spPr>
        <p:txBody>
          <a:bodyPr wrap="square" rtlCol="0">
            <a:spAutoFit/>
          </a:bodyPr>
          <a:lstStyle/>
          <a:p>
            <a:r>
              <a:rPr lang="en-US" sz="2800" b="1" dirty="0" smtClean="0">
                <a:solidFill>
                  <a:srgbClr val="0067AC"/>
                </a:solidFill>
              </a:rPr>
              <a:t>Amplification of the Seasonality of Precipitation</a:t>
            </a:r>
            <a:endParaRPr lang="en-US" sz="2800" b="1" dirty="0">
              <a:solidFill>
                <a:srgbClr val="0067AC"/>
              </a:solidFill>
            </a:endParaRPr>
          </a:p>
        </p:txBody>
      </p:sp>
      <p:sp>
        <p:nvSpPr>
          <p:cNvPr id="9" name="TextBox 8"/>
          <p:cNvSpPr txBox="1"/>
          <p:nvPr/>
        </p:nvSpPr>
        <p:spPr>
          <a:xfrm>
            <a:off x="0" y="1513505"/>
            <a:ext cx="909399" cy="338554"/>
          </a:xfrm>
          <a:prstGeom prst="rect">
            <a:avLst/>
          </a:prstGeom>
          <a:noFill/>
        </p:spPr>
        <p:txBody>
          <a:bodyPr wrap="square" rtlCol="0">
            <a:spAutoFit/>
          </a:bodyPr>
          <a:lstStyle/>
          <a:p>
            <a:r>
              <a:rPr lang="en-US" sz="1600" b="1" dirty="0" smtClean="0">
                <a:solidFill>
                  <a:srgbClr val="0067AC"/>
                </a:solidFill>
              </a:rPr>
              <a:t>Spring</a:t>
            </a:r>
            <a:endParaRPr lang="en-US" sz="1600" b="1" dirty="0">
              <a:solidFill>
                <a:srgbClr val="0067AC"/>
              </a:solidFill>
            </a:endParaRPr>
          </a:p>
        </p:txBody>
      </p:sp>
      <p:sp>
        <p:nvSpPr>
          <p:cNvPr id="10" name="TextBox 9"/>
          <p:cNvSpPr txBox="1"/>
          <p:nvPr/>
        </p:nvSpPr>
        <p:spPr>
          <a:xfrm>
            <a:off x="4555068" y="4409952"/>
            <a:ext cx="909399" cy="338554"/>
          </a:xfrm>
          <a:prstGeom prst="rect">
            <a:avLst/>
          </a:prstGeom>
          <a:noFill/>
        </p:spPr>
        <p:txBody>
          <a:bodyPr wrap="square" rtlCol="0">
            <a:spAutoFit/>
          </a:bodyPr>
          <a:lstStyle/>
          <a:p>
            <a:r>
              <a:rPr lang="en-US" sz="1600" b="1" dirty="0" smtClean="0">
                <a:solidFill>
                  <a:srgbClr val="0067AC"/>
                </a:solidFill>
              </a:rPr>
              <a:t>Winter</a:t>
            </a:r>
            <a:endParaRPr lang="en-US" sz="1600" b="1" dirty="0">
              <a:solidFill>
                <a:srgbClr val="0067AC"/>
              </a:solidFill>
            </a:endParaRPr>
          </a:p>
        </p:txBody>
      </p:sp>
      <p:sp>
        <p:nvSpPr>
          <p:cNvPr id="11" name="TextBox 10"/>
          <p:cNvSpPr txBox="1"/>
          <p:nvPr/>
        </p:nvSpPr>
        <p:spPr>
          <a:xfrm>
            <a:off x="0" y="4429973"/>
            <a:ext cx="909399" cy="338554"/>
          </a:xfrm>
          <a:prstGeom prst="rect">
            <a:avLst/>
          </a:prstGeom>
          <a:noFill/>
        </p:spPr>
        <p:txBody>
          <a:bodyPr wrap="square" rtlCol="0">
            <a:spAutoFit/>
          </a:bodyPr>
          <a:lstStyle/>
          <a:p>
            <a:r>
              <a:rPr lang="en-US" sz="1600" b="1" dirty="0" smtClean="0">
                <a:solidFill>
                  <a:srgbClr val="0067AC"/>
                </a:solidFill>
              </a:rPr>
              <a:t>Summer</a:t>
            </a:r>
            <a:endParaRPr lang="en-US" sz="1600" b="1" dirty="0">
              <a:solidFill>
                <a:srgbClr val="0067AC"/>
              </a:solidFill>
            </a:endParaRPr>
          </a:p>
        </p:txBody>
      </p:sp>
      <p:sp>
        <p:nvSpPr>
          <p:cNvPr id="12" name="TextBox 11"/>
          <p:cNvSpPr txBox="1"/>
          <p:nvPr/>
        </p:nvSpPr>
        <p:spPr>
          <a:xfrm>
            <a:off x="4603366" y="1547371"/>
            <a:ext cx="909399" cy="338554"/>
          </a:xfrm>
          <a:prstGeom prst="rect">
            <a:avLst/>
          </a:prstGeom>
          <a:noFill/>
        </p:spPr>
        <p:txBody>
          <a:bodyPr wrap="square" rtlCol="0">
            <a:spAutoFit/>
          </a:bodyPr>
          <a:lstStyle/>
          <a:p>
            <a:r>
              <a:rPr lang="en-US" sz="1600" b="1" dirty="0" smtClean="0">
                <a:solidFill>
                  <a:srgbClr val="0067AC"/>
                </a:solidFill>
              </a:rPr>
              <a:t>Fall</a:t>
            </a:r>
            <a:endParaRPr lang="en-US" sz="1600" b="1" dirty="0">
              <a:solidFill>
                <a:srgbClr val="0067AC"/>
              </a:solidFill>
            </a:endParaRPr>
          </a:p>
        </p:txBody>
      </p:sp>
      <p:pic>
        <p:nvPicPr>
          <p:cNvPr id="13" name="Picture 12"/>
          <p:cNvPicPr>
            <a:picLocks noChangeAspect="1" noChangeArrowheads="1"/>
          </p:cNvPicPr>
          <p:nvPr/>
        </p:nvPicPr>
        <p:blipFill>
          <a:blip r:embed="rId2" cstate="print"/>
          <a:srcRect/>
          <a:stretch>
            <a:fillRect/>
          </a:stretch>
        </p:blipFill>
        <p:spPr bwMode="auto">
          <a:xfrm>
            <a:off x="0" y="1845561"/>
            <a:ext cx="4683631" cy="2171871"/>
          </a:xfrm>
          <a:prstGeom prst="rect">
            <a:avLst/>
          </a:prstGeom>
          <a:noFill/>
          <a:ln w="9525">
            <a:noFill/>
            <a:miter lim="800000"/>
            <a:headEnd/>
            <a:tailEnd/>
          </a:ln>
          <a:effectLst/>
        </p:spPr>
      </p:pic>
      <p:pic>
        <p:nvPicPr>
          <p:cNvPr id="14" name="Picture 13"/>
          <p:cNvPicPr>
            <a:picLocks noChangeAspect="1" noChangeArrowheads="1"/>
          </p:cNvPicPr>
          <p:nvPr/>
        </p:nvPicPr>
        <p:blipFill>
          <a:blip r:embed="rId3" cstate="print"/>
          <a:srcRect/>
          <a:stretch>
            <a:fillRect/>
          </a:stretch>
        </p:blipFill>
        <p:spPr bwMode="auto">
          <a:xfrm>
            <a:off x="4622800" y="1845561"/>
            <a:ext cx="4521200" cy="2171871"/>
          </a:xfrm>
          <a:prstGeom prst="rect">
            <a:avLst/>
          </a:prstGeom>
          <a:noFill/>
          <a:ln w="9525">
            <a:noFill/>
            <a:miter lim="800000"/>
            <a:headEnd/>
            <a:tailEnd/>
          </a:ln>
          <a:effectLst/>
        </p:spPr>
      </p:pic>
      <p:pic>
        <p:nvPicPr>
          <p:cNvPr id="15" name="Picture 14"/>
          <p:cNvPicPr>
            <a:picLocks noChangeAspect="1" noChangeArrowheads="1"/>
          </p:cNvPicPr>
          <p:nvPr/>
        </p:nvPicPr>
        <p:blipFill>
          <a:blip r:embed="rId4" cstate="print"/>
          <a:srcRect/>
          <a:stretch>
            <a:fillRect/>
          </a:stretch>
        </p:blipFill>
        <p:spPr bwMode="auto">
          <a:xfrm>
            <a:off x="8239" y="4727170"/>
            <a:ext cx="4595127" cy="2130830"/>
          </a:xfrm>
          <a:prstGeom prst="rect">
            <a:avLst/>
          </a:prstGeom>
          <a:noFill/>
          <a:ln w="9525">
            <a:noFill/>
            <a:miter lim="800000"/>
            <a:headEnd/>
            <a:tailEnd/>
          </a:ln>
          <a:effectLst/>
        </p:spPr>
      </p:pic>
      <p:pic>
        <p:nvPicPr>
          <p:cNvPr id="16" name="Picture 15"/>
          <p:cNvPicPr>
            <a:picLocks noChangeAspect="1" noChangeArrowheads="1"/>
          </p:cNvPicPr>
          <p:nvPr/>
        </p:nvPicPr>
        <p:blipFill>
          <a:blip r:embed="rId5" cstate="print"/>
          <a:srcRect/>
          <a:stretch>
            <a:fillRect/>
          </a:stretch>
        </p:blipFill>
        <p:spPr bwMode="auto">
          <a:xfrm>
            <a:off x="4548873" y="4727170"/>
            <a:ext cx="4595127" cy="2130830"/>
          </a:xfrm>
          <a:prstGeom prst="rect">
            <a:avLst/>
          </a:prstGeom>
          <a:noFill/>
          <a:ln w="9525">
            <a:noFill/>
            <a:miter lim="800000"/>
            <a:headEnd/>
            <a:tailEnd/>
          </a:ln>
          <a:effectLst/>
        </p:spPr>
      </p:pic>
      <p:sp>
        <p:nvSpPr>
          <p:cNvPr id="18" name="Oval 17"/>
          <p:cNvSpPr/>
          <p:nvPr/>
        </p:nvSpPr>
        <p:spPr>
          <a:xfrm>
            <a:off x="915750" y="4774852"/>
            <a:ext cx="608251" cy="237067"/>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675908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9400" y="1125696"/>
            <a:ext cx="7472600" cy="523220"/>
          </a:xfrm>
          <a:prstGeom prst="rect">
            <a:avLst/>
          </a:prstGeom>
          <a:noFill/>
        </p:spPr>
        <p:txBody>
          <a:bodyPr wrap="square" rtlCol="0">
            <a:spAutoFit/>
          </a:bodyPr>
          <a:lstStyle/>
          <a:p>
            <a:r>
              <a:rPr lang="en-US" sz="2800" b="1" dirty="0" smtClean="0">
                <a:solidFill>
                  <a:srgbClr val="0067AC"/>
                </a:solidFill>
              </a:rPr>
              <a:t>Amplification of the Seasonality of Precipitation</a:t>
            </a:r>
            <a:endParaRPr lang="en-US" sz="2800" b="1" dirty="0">
              <a:solidFill>
                <a:srgbClr val="0067AC"/>
              </a:solidFill>
            </a:endParaRPr>
          </a:p>
        </p:txBody>
      </p:sp>
      <p:sp>
        <p:nvSpPr>
          <p:cNvPr id="9" name="TextBox 8"/>
          <p:cNvSpPr txBox="1"/>
          <p:nvPr/>
        </p:nvSpPr>
        <p:spPr>
          <a:xfrm>
            <a:off x="0" y="1513505"/>
            <a:ext cx="909399" cy="338554"/>
          </a:xfrm>
          <a:prstGeom prst="rect">
            <a:avLst/>
          </a:prstGeom>
          <a:noFill/>
        </p:spPr>
        <p:txBody>
          <a:bodyPr wrap="square" rtlCol="0">
            <a:spAutoFit/>
          </a:bodyPr>
          <a:lstStyle/>
          <a:p>
            <a:r>
              <a:rPr lang="en-US" sz="1600" b="1" dirty="0" smtClean="0">
                <a:solidFill>
                  <a:srgbClr val="0067AC"/>
                </a:solidFill>
              </a:rPr>
              <a:t>Spring</a:t>
            </a:r>
            <a:endParaRPr lang="en-US" sz="1600" b="1" dirty="0">
              <a:solidFill>
                <a:srgbClr val="0067AC"/>
              </a:solidFill>
            </a:endParaRPr>
          </a:p>
        </p:txBody>
      </p:sp>
      <p:sp>
        <p:nvSpPr>
          <p:cNvPr id="10" name="TextBox 9"/>
          <p:cNvSpPr txBox="1"/>
          <p:nvPr/>
        </p:nvSpPr>
        <p:spPr>
          <a:xfrm>
            <a:off x="4555068" y="4409952"/>
            <a:ext cx="909399" cy="338554"/>
          </a:xfrm>
          <a:prstGeom prst="rect">
            <a:avLst/>
          </a:prstGeom>
          <a:noFill/>
        </p:spPr>
        <p:txBody>
          <a:bodyPr wrap="square" rtlCol="0">
            <a:spAutoFit/>
          </a:bodyPr>
          <a:lstStyle/>
          <a:p>
            <a:r>
              <a:rPr lang="en-US" sz="1600" b="1" dirty="0" smtClean="0">
                <a:solidFill>
                  <a:srgbClr val="0067AC"/>
                </a:solidFill>
              </a:rPr>
              <a:t>Winter</a:t>
            </a:r>
            <a:endParaRPr lang="en-US" sz="1600" b="1" dirty="0">
              <a:solidFill>
                <a:srgbClr val="0067AC"/>
              </a:solidFill>
            </a:endParaRPr>
          </a:p>
        </p:txBody>
      </p:sp>
      <p:sp>
        <p:nvSpPr>
          <p:cNvPr id="11" name="TextBox 10"/>
          <p:cNvSpPr txBox="1"/>
          <p:nvPr/>
        </p:nvSpPr>
        <p:spPr>
          <a:xfrm>
            <a:off x="0" y="4429973"/>
            <a:ext cx="909399" cy="338554"/>
          </a:xfrm>
          <a:prstGeom prst="rect">
            <a:avLst/>
          </a:prstGeom>
          <a:noFill/>
        </p:spPr>
        <p:txBody>
          <a:bodyPr wrap="square" rtlCol="0">
            <a:spAutoFit/>
          </a:bodyPr>
          <a:lstStyle/>
          <a:p>
            <a:r>
              <a:rPr lang="en-US" sz="1600" b="1" dirty="0" smtClean="0">
                <a:solidFill>
                  <a:srgbClr val="0067AC"/>
                </a:solidFill>
              </a:rPr>
              <a:t>Summer</a:t>
            </a:r>
            <a:endParaRPr lang="en-US" sz="1600" b="1" dirty="0">
              <a:solidFill>
                <a:srgbClr val="0067AC"/>
              </a:solidFill>
            </a:endParaRPr>
          </a:p>
        </p:txBody>
      </p:sp>
      <p:sp>
        <p:nvSpPr>
          <p:cNvPr id="12" name="TextBox 11"/>
          <p:cNvSpPr txBox="1"/>
          <p:nvPr/>
        </p:nvSpPr>
        <p:spPr>
          <a:xfrm>
            <a:off x="4603366" y="1547371"/>
            <a:ext cx="909399" cy="338554"/>
          </a:xfrm>
          <a:prstGeom prst="rect">
            <a:avLst/>
          </a:prstGeom>
          <a:noFill/>
        </p:spPr>
        <p:txBody>
          <a:bodyPr wrap="square" rtlCol="0">
            <a:spAutoFit/>
          </a:bodyPr>
          <a:lstStyle/>
          <a:p>
            <a:r>
              <a:rPr lang="en-US" sz="1600" b="1" dirty="0" smtClean="0">
                <a:solidFill>
                  <a:srgbClr val="0067AC"/>
                </a:solidFill>
              </a:rPr>
              <a:t>Fall</a:t>
            </a:r>
            <a:endParaRPr lang="en-US" sz="1600" b="1" dirty="0">
              <a:solidFill>
                <a:srgbClr val="0067AC"/>
              </a:solidFill>
            </a:endParaRPr>
          </a:p>
        </p:txBody>
      </p:sp>
      <p:pic>
        <p:nvPicPr>
          <p:cNvPr id="13" name="Picture 12"/>
          <p:cNvPicPr>
            <a:picLocks noChangeAspect="1" noChangeArrowheads="1"/>
          </p:cNvPicPr>
          <p:nvPr/>
        </p:nvPicPr>
        <p:blipFill>
          <a:blip r:embed="rId2" cstate="print"/>
          <a:srcRect/>
          <a:stretch>
            <a:fillRect/>
          </a:stretch>
        </p:blipFill>
        <p:spPr bwMode="auto">
          <a:xfrm>
            <a:off x="0" y="1845561"/>
            <a:ext cx="4683631" cy="2171871"/>
          </a:xfrm>
          <a:prstGeom prst="rect">
            <a:avLst/>
          </a:prstGeom>
          <a:noFill/>
          <a:ln w="9525">
            <a:noFill/>
            <a:miter lim="800000"/>
            <a:headEnd/>
            <a:tailEnd/>
          </a:ln>
          <a:effectLst/>
        </p:spPr>
      </p:pic>
      <p:pic>
        <p:nvPicPr>
          <p:cNvPr id="14" name="Picture 13"/>
          <p:cNvPicPr>
            <a:picLocks noChangeAspect="1" noChangeArrowheads="1"/>
          </p:cNvPicPr>
          <p:nvPr/>
        </p:nvPicPr>
        <p:blipFill>
          <a:blip r:embed="rId3" cstate="print"/>
          <a:srcRect/>
          <a:stretch>
            <a:fillRect/>
          </a:stretch>
        </p:blipFill>
        <p:spPr bwMode="auto">
          <a:xfrm>
            <a:off x="4622800" y="1845561"/>
            <a:ext cx="4521200" cy="2171871"/>
          </a:xfrm>
          <a:prstGeom prst="rect">
            <a:avLst/>
          </a:prstGeom>
          <a:noFill/>
          <a:ln w="9525">
            <a:noFill/>
            <a:miter lim="800000"/>
            <a:headEnd/>
            <a:tailEnd/>
          </a:ln>
          <a:effectLst/>
        </p:spPr>
      </p:pic>
      <p:pic>
        <p:nvPicPr>
          <p:cNvPr id="15" name="Picture 14"/>
          <p:cNvPicPr>
            <a:picLocks noChangeAspect="1" noChangeArrowheads="1"/>
          </p:cNvPicPr>
          <p:nvPr/>
        </p:nvPicPr>
        <p:blipFill>
          <a:blip r:embed="rId4" cstate="print"/>
          <a:srcRect/>
          <a:stretch>
            <a:fillRect/>
          </a:stretch>
        </p:blipFill>
        <p:spPr bwMode="auto">
          <a:xfrm>
            <a:off x="8239" y="4727170"/>
            <a:ext cx="4595127" cy="2130830"/>
          </a:xfrm>
          <a:prstGeom prst="rect">
            <a:avLst/>
          </a:prstGeom>
          <a:noFill/>
          <a:ln w="9525">
            <a:noFill/>
            <a:miter lim="800000"/>
            <a:headEnd/>
            <a:tailEnd/>
          </a:ln>
          <a:effectLst/>
        </p:spPr>
      </p:pic>
      <p:pic>
        <p:nvPicPr>
          <p:cNvPr id="16" name="Picture 15"/>
          <p:cNvPicPr>
            <a:picLocks noChangeAspect="1" noChangeArrowheads="1"/>
          </p:cNvPicPr>
          <p:nvPr/>
        </p:nvPicPr>
        <p:blipFill>
          <a:blip r:embed="rId5" cstate="print"/>
          <a:srcRect/>
          <a:stretch>
            <a:fillRect/>
          </a:stretch>
        </p:blipFill>
        <p:spPr bwMode="auto">
          <a:xfrm>
            <a:off x="4548873" y="4727170"/>
            <a:ext cx="4595127" cy="2130830"/>
          </a:xfrm>
          <a:prstGeom prst="rect">
            <a:avLst/>
          </a:prstGeom>
          <a:noFill/>
          <a:ln w="9525">
            <a:noFill/>
            <a:miter lim="800000"/>
            <a:headEnd/>
            <a:tailEnd/>
          </a:ln>
          <a:effectLst/>
        </p:spPr>
      </p:pic>
      <p:sp>
        <p:nvSpPr>
          <p:cNvPr id="19" name="Oval 18"/>
          <p:cNvSpPr/>
          <p:nvPr/>
        </p:nvSpPr>
        <p:spPr>
          <a:xfrm>
            <a:off x="5640917" y="1885925"/>
            <a:ext cx="334433" cy="237067"/>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310441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9400" y="1125696"/>
            <a:ext cx="7472600" cy="523220"/>
          </a:xfrm>
          <a:prstGeom prst="rect">
            <a:avLst/>
          </a:prstGeom>
          <a:noFill/>
        </p:spPr>
        <p:txBody>
          <a:bodyPr wrap="square" rtlCol="0">
            <a:spAutoFit/>
          </a:bodyPr>
          <a:lstStyle/>
          <a:p>
            <a:r>
              <a:rPr lang="en-US" sz="2800" b="1" dirty="0" smtClean="0">
                <a:solidFill>
                  <a:srgbClr val="0067AC"/>
                </a:solidFill>
              </a:rPr>
              <a:t>Amplification of the Seasonality of Precipitation</a:t>
            </a:r>
            <a:endParaRPr lang="en-US" sz="2800" b="1" dirty="0">
              <a:solidFill>
                <a:srgbClr val="0067AC"/>
              </a:solidFill>
            </a:endParaRPr>
          </a:p>
        </p:txBody>
      </p:sp>
      <p:sp>
        <p:nvSpPr>
          <p:cNvPr id="9" name="TextBox 8"/>
          <p:cNvSpPr txBox="1"/>
          <p:nvPr/>
        </p:nvSpPr>
        <p:spPr>
          <a:xfrm>
            <a:off x="0" y="1513505"/>
            <a:ext cx="909399" cy="338554"/>
          </a:xfrm>
          <a:prstGeom prst="rect">
            <a:avLst/>
          </a:prstGeom>
          <a:noFill/>
        </p:spPr>
        <p:txBody>
          <a:bodyPr wrap="square" rtlCol="0">
            <a:spAutoFit/>
          </a:bodyPr>
          <a:lstStyle/>
          <a:p>
            <a:r>
              <a:rPr lang="en-US" sz="1600" b="1" dirty="0" smtClean="0">
                <a:solidFill>
                  <a:srgbClr val="0067AC"/>
                </a:solidFill>
              </a:rPr>
              <a:t>Spring</a:t>
            </a:r>
            <a:endParaRPr lang="en-US" sz="1600" b="1" dirty="0">
              <a:solidFill>
                <a:srgbClr val="0067AC"/>
              </a:solidFill>
            </a:endParaRPr>
          </a:p>
        </p:txBody>
      </p:sp>
      <p:sp>
        <p:nvSpPr>
          <p:cNvPr id="10" name="TextBox 9"/>
          <p:cNvSpPr txBox="1"/>
          <p:nvPr/>
        </p:nvSpPr>
        <p:spPr>
          <a:xfrm>
            <a:off x="4555068" y="4409952"/>
            <a:ext cx="909399" cy="338554"/>
          </a:xfrm>
          <a:prstGeom prst="rect">
            <a:avLst/>
          </a:prstGeom>
          <a:noFill/>
        </p:spPr>
        <p:txBody>
          <a:bodyPr wrap="square" rtlCol="0">
            <a:spAutoFit/>
          </a:bodyPr>
          <a:lstStyle/>
          <a:p>
            <a:r>
              <a:rPr lang="en-US" sz="1600" b="1" dirty="0" smtClean="0">
                <a:solidFill>
                  <a:srgbClr val="0067AC"/>
                </a:solidFill>
              </a:rPr>
              <a:t>Winter</a:t>
            </a:r>
            <a:endParaRPr lang="en-US" sz="1600" b="1" dirty="0">
              <a:solidFill>
                <a:srgbClr val="0067AC"/>
              </a:solidFill>
            </a:endParaRPr>
          </a:p>
        </p:txBody>
      </p:sp>
      <p:sp>
        <p:nvSpPr>
          <p:cNvPr id="11" name="TextBox 10"/>
          <p:cNvSpPr txBox="1"/>
          <p:nvPr/>
        </p:nvSpPr>
        <p:spPr>
          <a:xfrm>
            <a:off x="0" y="4429973"/>
            <a:ext cx="909399" cy="338554"/>
          </a:xfrm>
          <a:prstGeom prst="rect">
            <a:avLst/>
          </a:prstGeom>
          <a:noFill/>
        </p:spPr>
        <p:txBody>
          <a:bodyPr wrap="square" rtlCol="0">
            <a:spAutoFit/>
          </a:bodyPr>
          <a:lstStyle/>
          <a:p>
            <a:r>
              <a:rPr lang="en-US" sz="1600" b="1" dirty="0" smtClean="0">
                <a:solidFill>
                  <a:srgbClr val="0067AC"/>
                </a:solidFill>
              </a:rPr>
              <a:t>Summer</a:t>
            </a:r>
            <a:endParaRPr lang="en-US" sz="1600" b="1" dirty="0">
              <a:solidFill>
                <a:srgbClr val="0067AC"/>
              </a:solidFill>
            </a:endParaRPr>
          </a:p>
        </p:txBody>
      </p:sp>
      <p:sp>
        <p:nvSpPr>
          <p:cNvPr id="12" name="TextBox 11"/>
          <p:cNvSpPr txBox="1"/>
          <p:nvPr/>
        </p:nvSpPr>
        <p:spPr>
          <a:xfrm>
            <a:off x="4603366" y="1547371"/>
            <a:ext cx="909399" cy="338554"/>
          </a:xfrm>
          <a:prstGeom prst="rect">
            <a:avLst/>
          </a:prstGeom>
          <a:noFill/>
        </p:spPr>
        <p:txBody>
          <a:bodyPr wrap="square" rtlCol="0">
            <a:spAutoFit/>
          </a:bodyPr>
          <a:lstStyle/>
          <a:p>
            <a:r>
              <a:rPr lang="en-US" sz="1600" b="1" dirty="0" smtClean="0">
                <a:solidFill>
                  <a:srgbClr val="0067AC"/>
                </a:solidFill>
              </a:rPr>
              <a:t>Fall</a:t>
            </a:r>
            <a:endParaRPr lang="en-US" sz="1600" b="1" dirty="0">
              <a:solidFill>
                <a:srgbClr val="0067AC"/>
              </a:solidFill>
            </a:endParaRPr>
          </a:p>
        </p:txBody>
      </p:sp>
      <p:pic>
        <p:nvPicPr>
          <p:cNvPr id="13" name="Picture 12"/>
          <p:cNvPicPr>
            <a:picLocks noChangeAspect="1" noChangeArrowheads="1"/>
          </p:cNvPicPr>
          <p:nvPr/>
        </p:nvPicPr>
        <p:blipFill>
          <a:blip r:embed="rId2" cstate="print"/>
          <a:srcRect/>
          <a:stretch>
            <a:fillRect/>
          </a:stretch>
        </p:blipFill>
        <p:spPr bwMode="auto">
          <a:xfrm>
            <a:off x="0" y="1845561"/>
            <a:ext cx="4683631" cy="2171871"/>
          </a:xfrm>
          <a:prstGeom prst="rect">
            <a:avLst/>
          </a:prstGeom>
          <a:noFill/>
          <a:ln w="9525">
            <a:noFill/>
            <a:miter lim="800000"/>
            <a:headEnd/>
            <a:tailEnd/>
          </a:ln>
          <a:effectLst/>
        </p:spPr>
      </p:pic>
      <p:pic>
        <p:nvPicPr>
          <p:cNvPr id="14" name="Picture 13"/>
          <p:cNvPicPr>
            <a:picLocks noChangeAspect="1" noChangeArrowheads="1"/>
          </p:cNvPicPr>
          <p:nvPr/>
        </p:nvPicPr>
        <p:blipFill>
          <a:blip r:embed="rId3" cstate="print"/>
          <a:srcRect/>
          <a:stretch>
            <a:fillRect/>
          </a:stretch>
        </p:blipFill>
        <p:spPr bwMode="auto">
          <a:xfrm>
            <a:off x="4622800" y="1845561"/>
            <a:ext cx="4521200" cy="2171871"/>
          </a:xfrm>
          <a:prstGeom prst="rect">
            <a:avLst/>
          </a:prstGeom>
          <a:noFill/>
          <a:ln w="9525">
            <a:noFill/>
            <a:miter lim="800000"/>
            <a:headEnd/>
            <a:tailEnd/>
          </a:ln>
          <a:effectLst/>
        </p:spPr>
      </p:pic>
      <p:pic>
        <p:nvPicPr>
          <p:cNvPr id="15" name="Picture 14"/>
          <p:cNvPicPr>
            <a:picLocks noChangeAspect="1" noChangeArrowheads="1"/>
          </p:cNvPicPr>
          <p:nvPr/>
        </p:nvPicPr>
        <p:blipFill>
          <a:blip r:embed="rId4" cstate="print"/>
          <a:srcRect/>
          <a:stretch>
            <a:fillRect/>
          </a:stretch>
        </p:blipFill>
        <p:spPr bwMode="auto">
          <a:xfrm>
            <a:off x="8239" y="4727170"/>
            <a:ext cx="4595127" cy="2130830"/>
          </a:xfrm>
          <a:prstGeom prst="rect">
            <a:avLst/>
          </a:prstGeom>
          <a:noFill/>
          <a:ln w="9525">
            <a:noFill/>
            <a:miter lim="800000"/>
            <a:headEnd/>
            <a:tailEnd/>
          </a:ln>
          <a:effectLst/>
        </p:spPr>
      </p:pic>
      <p:pic>
        <p:nvPicPr>
          <p:cNvPr id="16" name="Picture 15"/>
          <p:cNvPicPr>
            <a:picLocks noChangeAspect="1" noChangeArrowheads="1"/>
          </p:cNvPicPr>
          <p:nvPr/>
        </p:nvPicPr>
        <p:blipFill>
          <a:blip r:embed="rId5" cstate="print"/>
          <a:srcRect/>
          <a:stretch>
            <a:fillRect/>
          </a:stretch>
        </p:blipFill>
        <p:spPr bwMode="auto">
          <a:xfrm>
            <a:off x="4548873" y="4727170"/>
            <a:ext cx="4595127" cy="2130830"/>
          </a:xfrm>
          <a:prstGeom prst="rect">
            <a:avLst/>
          </a:prstGeom>
          <a:noFill/>
          <a:ln w="9525">
            <a:noFill/>
            <a:miter lim="800000"/>
            <a:headEnd/>
            <a:tailEnd/>
          </a:ln>
          <a:effectLst/>
        </p:spPr>
      </p:pic>
      <p:sp>
        <p:nvSpPr>
          <p:cNvPr id="17" name="Oval 16"/>
          <p:cNvSpPr/>
          <p:nvPr/>
        </p:nvSpPr>
        <p:spPr>
          <a:xfrm>
            <a:off x="5454469" y="4768527"/>
            <a:ext cx="578032" cy="237067"/>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168475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9400" y="1125696"/>
            <a:ext cx="7472600" cy="523220"/>
          </a:xfrm>
          <a:prstGeom prst="rect">
            <a:avLst/>
          </a:prstGeom>
          <a:noFill/>
        </p:spPr>
        <p:txBody>
          <a:bodyPr wrap="square" rtlCol="0">
            <a:spAutoFit/>
          </a:bodyPr>
          <a:lstStyle/>
          <a:p>
            <a:r>
              <a:rPr lang="en-US" sz="2800" b="1" dirty="0" smtClean="0">
                <a:solidFill>
                  <a:srgbClr val="0067AC"/>
                </a:solidFill>
              </a:rPr>
              <a:t>Amplification of the Seasonality of Precipitation</a:t>
            </a:r>
            <a:endParaRPr lang="en-US" sz="2800" b="1" dirty="0">
              <a:solidFill>
                <a:srgbClr val="0067AC"/>
              </a:solidFill>
            </a:endParaRPr>
          </a:p>
        </p:txBody>
      </p:sp>
      <p:sp>
        <p:nvSpPr>
          <p:cNvPr id="9" name="TextBox 8"/>
          <p:cNvSpPr txBox="1"/>
          <p:nvPr/>
        </p:nvSpPr>
        <p:spPr>
          <a:xfrm>
            <a:off x="0" y="1513505"/>
            <a:ext cx="909399" cy="338554"/>
          </a:xfrm>
          <a:prstGeom prst="rect">
            <a:avLst/>
          </a:prstGeom>
          <a:noFill/>
        </p:spPr>
        <p:txBody>
          <a:bodyPr wrap="square" rtlCol="0">
            <a:spAutoFit/>
          </a:bodyPr>
          <a:lstStyle/>
          <a:p>
            <a:r>
              <a:rPr lang="en-US" sz="1600" b="1" dirty="0" smtClean="0">
                <a:solidFill>
                  <a:srgbClr val="0067AC"/>
                </a:solidFill>
              </a:rPr>
              <a:t>Spring</a:t>
            </a:r>
            <a:endParaRPr lang="en-US" sz="1600" b="1" dirty="0">
              <a:solidFill>
                <a:srgbClr val="0067AC"/>
              </a:solidFill>
            </a:endParaRPr>
          </a:p>
        </p:txBody>
      </p:sp>
      <p:sp>
        <p:nvSpPr>
          <p:cNvPr id="10" name="TextBox 9"/>
          <p:cNvSpPr txBox="1"/>
          <p:nvPr/>
        </p:nvSpPr>
        <p:spPr>
          <a:xfrm>
            <a:off x="4555068" y="4409952"/>
            <a:ext cx="909399" cy="338554"/>
          </a:xfrm>
          <a:prstGeom prst="rect">
            <a:avLst/>
          </a:prstGeom>
          <a:noFill/>
        </p:spPr>
        <p:txBody>
          <a:bodyPr wrap="square" rtlCol="0">
            <a:spAutoFit/>
          </a:bodyPr>
          <a:lstStyle/>
          <a:p>
            <a:r>
              <a:rPr lang="en-US" sz="1600" b="1" dirty="0" smtClean="0">
                <a:solidFill>
                  <a:srgbClr val="0067AC"/>
                </a:solidFill>
              </a:rPr>
              <a:t>Winter</a:t>
            </a:r>
            <a:endParaRPr lang="en-US" sz="1600" b="1" dirty="0">
              <a:solidFill>
                <a:srgbClr val="0067AC"/>
              </a:solidFill>
            </a:endParaRPr>
          </a:p>
        </p:txBody>
      </p:sp>
      <p:sp>
        <p:nvSpPr>
          <p:cNvPr id="11" name="TextBox 10"/>
          <p:cNvSpPr txBox="1"/>
          <p:nvPr/>
        </p:nvSpPr>
        <p:spPr>
          <a:xfrm>
            <a:off x="0" y="4429973"/>
            <a:ext cx="909399" cy="338554"/>
          </a:xfrm>
          <a:prstGeom prst="rect">
            <a:avLst/>
          </a:prstGeom>
          <a:noFill/>
        </p:spPr>
        <p:txBody>
          <a:bodyPr wrap="square" rtlCol="0">
            <a:spAutoFit/>
          </a:bodyPr>
          <a:lstStyle/>
          <a:p>
            <a:r>
              <a:rPr lang="en-US" sz="1600" b="1" dirty="0" smtClean="0">
                <a:solidFill>
                  <a:srgbClr val="0067AC"/>
                </a:solidFill>
              </a:rPr>
              <a:t>Summer</a:t>
            </a:r>
            <a:endParaRPr lang="en-US" sz="1600" b="1" dirty="0">
              <a:solidFill>
                <a:srgbClr val="0067AC"/>
              </a:solidFill>
            </a:endParaRPr>
          </a:p>
        </p:txBody>
      </p:sp>
      <p:sp>
        <p:nvSpPr>
          <p:cNvPr id="12" name="TextBox 11"/>
          <p:cNvSpPr txBox="1"/>
          <p:nvPr/>
        </p:nvSpPr>
        <p:spPr>
          <a:xfrm>
            <a:off x="4603366" y="1547371"/>
            <a:ext cx="909399" cy="338554"/>
          </a:xfrm>
          <a:prstGeom prst="rect">
            <a:avLst/>
          </a:prstGeom>
          <a:noFill/>
        </p:spPr>
        <p:txBody>
          <a:bodyPr wrap="square" rtlCol="0">
            <a:spAutoFit/>
          </a:bodyPr>
          <a:lstStyle/>
          <a:p>
            <a:r>
              <a:rPr lang="en-US" sz="1600" b="1" dirty="0" smtClean="0">
                <a:solidFill>
                  <a:srgbClr val="0067AC"/>
                </a:solidFill>
              </a:rPr>
              <a:t>Fall</a:t>
            </a:r>
            <a:endParaRPr lang="en-US" sz="1600" b="1" dirty="0">
              <a:solidFill>
                <a:srgbClr val="0067AC"/>
              </a:solidFill>
            </a:endParaRPr>
          </a:p>
        </p:txBody>
      </p:sp>
      <p:pic>
        <p:nvPicPr>
          <p:cNvPr id="13" name="Picture 12"/>
          <p:cNvPicPr>
            <a:picLocks noChangeAspect="1" noChangeArrowheads="1"/>
          </p:cNvPicPr>
          <p:nvPr/>
        </p:nvPicPr>
        <p:blipFill>
          <a:blip r:embed="rId2" cstate="print"/>
          <a:srcRect/>
          <a:stretch>
            <a:fillRect/>
          </a:stretch>
        </p:blipFill>
        <p:spPr bwMode="auto">
          <a:xfrm>
            <a:off x="0" y="1845561"/>
            <a:ext cx="4683631" cy="2171871"/>
          </a:xfrm>
          <a:prstGeom prst="rect">
            <a:avLst/>
          </a:prstGeom>
          <a:noFill/>
          <a:ln w="9525">
            <a:noFill/>
            <a:miter lim="800000"/>
            <a:headEnd/>
            <a:tailEnd/>
          </a:ln>
          <a:effectLst/>
        </p:spPr>
      </p:pic>
      <p:pic>
        <p:nvPicPr>
          <p:cNvPr id="14" name="Picture 13"/>
          <p:cNvPicPr>
            <a:picLocks noChangeAspect="1" noChangeArrowheads="1"/>
          </p:cNvPicPr>
          <p:nvPr/>
        </p:nvPicPr>
        <p:blipFill>
          <a:blip r:embed="rId3" cstate="print"/>
          <a:srcRect/>
          <a:stretch>
            <a:fillRect/>
          </a:stretch>
        </p:blipFill>
        <p:spPr bwMode="auto">
          <a:xfrm>
            <a:off x="4622800" y="1845561"/>
            <a:ext cx="4521200" cy="2171871"/>
          </a:xfrm>
          <a:prstGeom prst="rect">
            <a:avLst/>
          </a:prstGeom>
          <a:noFill/>
          <a:ln w="9525">
            <a:noFill/>
            <a:miter lim="800000"/>
            <a:headEnd/>
            <a:tailEnd/>
          </a:ln>
          <a:effectLst/>
        </p:spPr>
      </p:pic>
      <p:pic>
        <p:nvPicPr>
          <p:cNvPr id="15" name="Picture 14"/>
          <p:cNvPicPr>
            <a:picLocks noChangeAspect="1" noChangeArrowheads="1"/>
          </p:cNvPicPr>
          <p:nvPr/>
        </p:nvPicPr>
        <p:blipFill>
          <a:blip r:embed="rId4" cstate="print"/>
          <a:srcRect/>
          <a:stretch>
            <a:fillRect/>
          </a:stretch>
        </p:blipFill>
        <p:spPr bwMode="auto">
          <a:xfrm>
            <a:off x="8239" y="4727170"/>
            <a:ext cx="4595127" cy="2130830"/>
          </a:xfrm>
          <a:prstGeom prst="rect">
            <a:avLst/>
          </a:prstGeom>
          <a:noFill/>
          <a:ln w="9525">
            <a:noFill/>
            <a:miter lim="800000"/>
            <a:headEnd/>
            <a:tailEnd/>
          </a:ln>
          <a:effectLst/>
        </p:spPr>
      </p:pic>
      <p:pic>
        <p:nvPicPr>
          <p:cNvPr id="16" name="Picture 15"/>
          <p:cNvPicPr>
            <a:picLocks noChangeAspect="1" noChangeArrowheads="1"/>
          </p:cNvPicPr>
          <p:nvPr/>
        </p:nvPicPr>
        <p:blipFill>
          <a:blip r:embed="rId5" cstate="print"/>
          <a:srcRect/>
          <a:stretch>
            <a:fillRect/>
          </a:stretch>
        </p:blipFill>
        <p:spPr bwMode="auto">
          <a:xfrm>
            <a:off x="4548873" y="4727170"/>
            <a:ext cx="4595127" cy="2130830"/>
          </a:xfrm>
          <a:prstGeom prst="rect">
            <a:avLst/>
          </a:prstGeom>
          <a:noFill/>
          <a:ln w="9525">
            <a:noFill/>
            <a:miter lim="800000"/>
            <a:headEnd/>
            <a:tailEnd/>
          </a:ln>
          <a:effectLst/>
        </p:spPr>
      </p:pic>
      <p:sp>
        <p:nvSpPr>
          <p:cNvPr id="17" name="Oval 16"/>
          <p:cNvSpPr/>
          <p:nvPr/>
        </p:nvSpPr>
        <p:spPr>
          <a:xfrm>
            <a:off x="4824700" y="2116667"/>
            <a:ext cx="4319300" cy="1778000"/>
          </a:xfrm>
          <a:prstGeom prst="ellipse">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5640917" y="1885925"/>
            <a:ext cx="334433" cy="237067"/>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923334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9399" y="4026775"/>
            <a:ext cx="3606801" cy="369332"/>
          </a:xfrm>
          <a:prstGeom prst="rect">
            <a:avLst/>
          </a:prstGeom>
          <a:noFill/>
        </p:spPr>
        <p:txBody>
          <a:bodyPr wrap="square" rtlCol="0">
            <a:spAutoFit/>
          </a:bodyPr>
          <a:lstStyle/>
          <a:p>
            <a:r>
              <a:rPr lang="en-US" b="1" dirty="0" smtClean="0">
                <a:solidFill>
                  <a:srgbClr val="FF0000"/>
                </a:solidFill>
              </a:rPr>
              <a:t>21.2 =&gt; 25.3 inches </a:t>
            </a:r>
            <a:r>
              <a:rPr lang="en-US" b="1" dirty="0" smtClean="0">
                <a:solidFill>
                  <a:srgbClr val="0067AC"/>
                </a:solidFill>
              </a:rPr>
              <a:t>(22% increase)</a:t>
            </a:r>
            <a:endParaRPr lang="en-US" b="1" dirty="0">
              <a:solidFill>
                <a:srgbClr val="0067AC"/>
              </a:solidFill>
            </a:endParaRPr>
          </a:p>
        </p:txBody>
      </p:sp>
      <p:sp>
        <p:nvSpPr>
          <p:cNvPr id="7" name="TextBox 6"/>
          <p:cNvSpPr txBox="1"/>
          <p:nvPr/>
        </p:nvSpPr>
        <p:spPr>
          <a:xfrm>
            <a:off x="5058066" y="4026775"/>
            <a:ext cx="3606801" cy="369332"/>
          </a:xfrm>
          <a:prstGeom prst="rect">
            <a:avLst/>
          </a:prstGeom>
          <a:noFill/>
        </p:spPr>
        <p:txBody>
          <a:bodyPr wrap="square" rtlCol="0">
            <a:spAutoFit/>
          </a:bodyPr>
          <a:lstStyle/>
          <a:p>
            <a:r>
              <a:rPr lang="en-US" b="1" dirty="0" smtClean="0">
                <a:solidFill>
                  <a:srgbClr val="FF0000"/>
                </a:solidFill>
              </a:rPr>
              <a:t>12.1 =&gt; 10.5 inches </a:t>
            </a:r>
            <a:r>
              <a:rPr lang="en-US" b="1" dirty="0" smtClean="0">
                <a:solidFill>
                  <a:srgbClr val="843400"/>
                </a:solidFill>
              </a:rPr>
              <a:t>(13% decrease)</a:t>
            </a:r>
            <a:endParaRPr lang="en-US" b="1" dirty="0">
              <a:solidFill>
                <a:srgbClr val="843400"/>
              </a:solidFill>
            </a:endParaRPr>
          </a:p>
        </p:txBody>
      </p:sp>
      <p:sp>
        <p:nvSpPr>
          <p:cNvPr id="8" name="TextBox 7"/>
          <p:cNvSpPr txBox="1"/>
          <p:nvPr/>
        </p:nvSpPr>
        <p:spPr>
          <a:xfrm>
            <a:off x="909400" y="1125696"/>
            <a:ext cx="7472600" cy="523220"/>
          </a:xfrm>
          <a:prstGeom prst="rect">
            <a:avLst/>
          </a:prstGeom>
          <a:noFill/>
        </p:spPr>
        <p:txBody>
          <a:bodyPr wrap="square" rtlCol="0">
            <a:spAutoFit/>
          </a:bodyPr>
          <a:lstStyle/>
          <a:p>
            <a:r>
              <a:rPr lang="en-US" sz="2800" b="1" dirty="0" smtClean="0">
                <a:solidFill>
                  <a:srgbClr val="0067AC"/>
                </a:solidFill>
              </a:rPr>
              <a:t>Amplification of the Seasonality of Precipitation</a:t>
            </a:r>
            <a:endParaRPr lang="en-US" sz="2800" b="1" dirty="0">
              <a:solidFill>
                <a:srgbClr val="0067AC"/>
              </a:solidFill>
            </a:endParaRPr>
          </a:p>
        </p:txBody>
      </p:sp>
      <p:sp>
        <p:nvSpPr>
          <p:cNvPr id="9" name="TextBox 8"/>
          <p:cNvSpPr txBox="1"/>
          <p:nvPr/>
        </p:nvSpPr>
        <p:spPr>
          <a:xfrm>
            <a:off x="0" y="1513505"/>
            <a:ext cx="909399" cy="338554"/>
          </a:xfrm>
          <a:prstGeom prst="rect">
            <a:avLst/>
          </a:prstGeom>
          <a:noFill/>
        </p:spPr>
        <p:txBody>
          <a:bodyPr wrap="square" rtlCol="0">
            <a:spAutoFit/>
          </a:bodyPr>
          <a:lstStyle/>
          <a:p>
            <a:r>
              <a:rPr lang="en-US" sz="1600" b="1" dirty="0" smtClean="0">
                <a:solidFill>
                  <a:srgbClr val="0067AC"/>
                </a:solidFill>
              </a:rPr>
              <a:t>Spring</a:t>
            </a:r>
            <a:endParaRPr lang="en-US" sz="1600" b="1" dirty="0">
              <a:solidFill>
                <a:srgbClr val="0067AC"/>
              </a:solidFill>
            </a:endParaRPr>
          </a:p>
        </p:txBody>
      </p:sp>
      <p:sp>
        <p:nvSpPr>
          <p:cNvPr id="10" name="TextBox 9"/>
          <p:cNvSpPr txBox="1"/>
          <p:nvPr/>
        </p:nvSpPr>
        <p:spPr>
          <a:xfrm>
            <a:off x="4555068" y="4409952"/>
            <a:ext cx="909399" cy="338554"/>
          </a:xfrm>
          <a:prstGeom prst="rect">
            <a:avLst/>
          </a:prstGeom>
          <a:noFill/>
        </p:spPr>
        <p:txBody>
          <a:bodyPr wrap="square" rtlCol="0">
            <a:spAutoFit/>
          </a:bodyPr>
          <a:lstStyle/>
          <a:p>
            <a:r>
              <a:rPr lang="en-US" sz="1600" b="1" dirty="0" smtClean="0">
                <a:solidFill>
                  <a:srgbClr val="0067AC"/>
                </a:solidFill>
              </a:rPr>
              <a:t>Winter</a:t>
            </a:r>
            <a:endParaRPr lang="en-US" sz="1600" b="1" dirty="0">
              <a:solidFill>
                <a:srgbClr val="0067AC"/>
              </a:solidFill>
            </a:endParaRPr>
          </a:p>
        </p:txBody>
      </p:sp>
      <p:sp>
        <p:nvSpPr>
          <p:cNvPr id="11" name="TextBox 10"/>
          <p:cNvSpPr txBox="1"/>
          <p:nvPr/>
        </p:nvSpPr>
        <p:spPr>
          <a:xfrm>
            <a:off x="0" y="4429973"/>
            <a:ext cx="909399" cy="338554"/>
          </a:xfrm>
          <a:prstGeom prst="rect">
            <a:avLst/>
          </a:prstGeom>
          <a:noFill/>
        </p:spPr>
        <p:txBody>
          <a:bodyPr wrap="square" rtlCol="0">
            <a:spAutoFit/>
          </a:bodyPr>
          <a:lstStyle/>
          <a:p>
            <a:r>
              <a:rPr lang="en-US" sz="1600" b="1" dirty="0" smtClean="0">
                <a:solidFill>
                  <a:srgbClr val="0067AC"/>
                </a:solidFill>
              </a:rPr>
              <a:t>Summer</a:t>
            </a:r>
            <a:endParaRPr lang="en-US" sz="1600" b="1" dirty="0">
              <a:solidFill>
                <a:srgbClr val="0067AC"/>
              </a:solidFill>
            </a:endParaRPr>
          </a:p>
        </p:txBody>
      </p:sp>
      <p:sp>
        <p:nvSpPr>
          <p:cNvPr id="12" name="TextBox 11"/>
          <p:cNvSpPr txBox="1"/>
          <p:nvPr/>
        </p:nvSpPr>
        <p:spPr>
          <a:xfrm>
            <a:off x="4603366" y="1547371"/>
            <a:ext cx="909399" cy="338554"/>
          </a:xfrm>
          <a:prstGeom prst="rect">
            <a:avLst/>
          </a:prstGeom>
          <a:noFill/>
        </p:spPr>
        <p:txBody>
          <a:bodyPr wrap="square" rtlCol="0">
            <a:spAutoFit/>
          </a:bodyPr>
          <a:lstStyle/>
          <a:p>
            <a:r>
              <a:rPr lang="en-US" sz="1600" b="1" dirty="0" smtClean="0">
                <a:solidFill>
                  <a:srgbClr val="0067AC"/>
                </a:solidFill>
              </a:rPr>
              <a:t>Fall</a:t>
            </a:r>
            <a:endParaRPr lang="en-US" sz="1600" b="1" dirty="0">
              <a:solidFill>
                <a:srgbClr val="0067AC"/>
              </a:solidFill>
            </a:endParaRPr>
          </a:p>
        </p:txBody>
      </p:sp>
      <p:pic>
        <p:nvPicPr>
          <p:cNvPr id="13" name="Picture 12"/>
          <p:cNvPicPr>
            <a:picLocks noChangeAspect="1" noChangeArrowheads="1"/>
          </p:cNvPicPr>
          <p:nvPr/>
        </p:nvPicPr>
        <p:blipFill>
          <a:blip r:embed="rId2" cstate="print"/>
          <a:srcRect/>
          <a:stretch>
            <a:fillRect/>
          </a:stretch>
        </p:blipFill>
        <p:spPr bwMode="auto">
          <a:xfrm>
            <a:off x="0" y="1845561"/>
            <a:ext cx="4683631" cy="2171871"/>
          </a:xfrm>
          <a:prstGeom prst="rect">
            <a:avLst/>
          </a:prstGeom>
          <a:noFill/>
          <a:ln w="9525">
            <a:noFill/>
            <a:miter lim="800000"/>
            <a:headEnd/>
            <a:tailEnd/>
          </a:ln>
          <a:effectLst/>
        </p:spPr>
      </p:pic>
      <p:pic>
        <p:nvPicPr>
          <p:cNvPr id="14" name="Picture 13"/>
          <p:cNvPicPr>
            <a:picLocks noChangeAspect="1" noChangeArrowheads="1"/>
          </p:cNvPicPr>
          <p:nvPr/>
        </p:nvPicPr>
        <p:blipFill>
          <a:blip r:embed="rId3" cstate="print"/>
          <a:srcRect/>
          <a:stretch>
            <a:fillRect/>
          </a:stretch>
        </p:blipFill>
        <p:spPr bwMode="auto">
          <a:xfrm>
            <a:off x="4622800" y="1845561"/>
            <a:ext cx="4521200" cy="2171871"/>
          </a:xfrm>
          <a:prstGeom prst="rect">
            <a:avLst/>
          </a:prstGeom>
          <a:noFill/>
          <a:ln w="9525">
            <a:noFill/>
            <a:miter lim="800000"/>
            <a:headEnd/>
            <a:tailEnd/>
          </a:ln>
          <a:effectLst/>
        </p:spPr>
      </p:pic>
      <p:pic>
        <p:nvPicPr>
          <p:cNvPr id="15" name="Picture 14"/>
          <p:cNvPicPr>
            <a:picLocks noChangeAspect="1" noChangeArrowheads="1"/>
          </p:cNvPicPr>
          <p:nvPr/>
        </p:nvPicPr>
        <p:blipFill>
          <a:blip r:embed="rId4" cstate="print"/>
          <a:srcRect/>
          <a:stretch>
            <a:fillRect/>
          </a:stretch>
        </p:blipFill>
        <p:spPr bwMode="auto">
          <a:xfrm>
            <a:off x="8239" y="4727170"/>
            <a:ext cx="4595127" cy="2130830"/>
          </a:xfrm>
          <a:prstGeom prst="rect">
            <a:avLst/>
          </a:prstGeom>
          <a:noFill/>
          <a:ln w="9525">
            <a:noFill/>
            <a:miter lim="800000"/>
            <a:headEnd/>
            <a:tailEnd/>
          </a:ln>
          <a:effectLst/>
        </p:spPr>
      </p:pic>
      <p:pic>
        <p:nvPicPr>
          <p:cNvPr id="16" name="Picture 15"/>
          <p:cNvPicPr>
            <a:picLocks noChangeAspect="1" noChangeArrowheads="1"/>
          </p:cNvPicPr>
          <p:nvPr/>
        </p:nvPicPr>
        <p:blipFill>
          <a:blip r:embed="rId5" cstate="print"/>
          <a:srcRect/>
          <a:stretch>
            <a:fillRect/>
          </a:stretch>
        </p:blipFill>
        <p:spPr bwMode="auto">
          <a:xfrm>
            <a:off x="4548873" y="4727170"/>
            <a:ext cx="4595127" cy="2130830"/>
          </a:xfrm>
          <a:prstGeom prst="rect">
            <a:avLst/>
          </a:prstGeom>
          <a:noFill/>
          <a:ln w="9525">
            <a:noFill/>
            <a:miter lim="800000"/>
            <a:headEnd/>
            <a:tailEnd/>
          </a:ln>
          <a:effectLst/>
        </p:spPr>
      </p:pic>
      <p:cxnSp>
        <p:nvCxnSpPr>
          <p:cNvPr id="3" name="Straight Arrow Connector 2"/>
          <p:cNvCxnSpPr/>
          <p:nvPr/>
        </p:nvCxnSpPr>
        <p:spPr>
          <a:xfrm flipH="1">
            <a:off x="4385733" y="4026775"/>
            <a:ext cx="1" cy="700395"/>
          </a:xfrm>
          <a:prstGeom prst="straightConnector1">
            <a:avLst/>
          </a:prstGeom>
          <a:ln w="57150"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8676800" y="4017432"/>
            <a:ext cx="1" cy="700395"/>
          </a:xfrm>
          <a:prstGeom prst="straightConnector1">
            <a:avLst/>
          </a:prstGeom>
          <a:ln w="57150" cmpd="sng">
            <a:solidFill>
              <a:srgbClr val="8434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06124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058" y="1896533"/>
            <a:ext cx="7561478" cy="2554545"/>
          </a:xfrm>
          <a:prstGeom prst="rect">
            <a:avLst/>
          </a:prstGeom>
          <a:noFill/>
        </p:spPr>
        <p:txBody>
          <a:bodyPr wrap="square" rtlCol="0">
            <a:spAutoFit/>
          </a:bodyPr>
          <a:lstStyle/>
          <a:p>
            <a:pPr algn="ctr"/>
            <a:r>
              <a:rPr lang="en-US" sz="3200" b="1" dirty="0" smtClean="0">
                <a:solidFill>
                  <a:srgbClr val="0067AC"/>
                </a:solidFill>
              </a:rPr>
              <a:t>Climate trends of the recent past have low statistical significance.  Nevertheless, they have forced significant agricultural adaptation:</a:t>
            </a:r>
          </a:p>
          <a:p>
            <a:pPr algn="ctr"/>
            <a:endParaRPr lang="en-US" sz="3200" b="1" dirty="0" smtClean="0">
              <a:solidFill>
                <a:srgbClr val="0067AC"/>
              </a:solidFill>
            </a:endParaRPr>
          </a:p>
        </p:txBody>
      </p:sp>
    </p:spTree>
    <p:extLst>
      <p:ext uri="{BB962C8B-B14F-4D97-AF65-F5344CB8AC3E}">
        <p14:creationId xmlns:p14="http://schemas.microsoft.com/office/powerpoint/2010/main" val="15709497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ll Soil temps.tiff"/>
          <p:cNvPicPr>
            <a:picLocks noChangeAspect="1"/>
          </p:cNvPicPr>
          <p:nvPr/>
        </p:nvPicPr>
        <p:blipFill>
          <a:blip r:embed="rId2"/>
          <a:stretch>
            <a:fillRect/>
          </a:stretch>
        </p:blipFill>
        <p:spPr>
          <a:xfrm>
            <a:off x="361950" y="1608667"/>
            <a:ext cx="8420100" cy="4826000"/>
          </a:xfrm>
          <a:prstGeom prst="rect">
            <a:avLst/>
          </a:prstGeom>
        </p:spPr>
      </p:pic>
      <p:sp>
        <p:nvSpPr>
          <p:cNvPr id="2" name="TextBox 1"/>
          <p:cNvSpPr txBox="1"/>
          <p:nvPr/>
        </p:nvSpPr>
        <p:spPr>
          <a:xfrm>
            <a:off x="0" y="1185332"/>
            <a:ext cx="9143999" cy="461665"/>
          </a:xfrm>
          <a:prstGeom prst="rect">
            <a:avLst/>
          </a:prstGeom>
          <a:noFill/>
        </p:spPr>
        <p:txBody>
          <a:bodyPr wrap="square" rtlCol="0">
            <a:spAutoFit/>
          </a:bodyPr>
          <a:lstStyle/>
          <a:p>
            <a:pPr algn="ctr"/>
            <a:r>
              <a:rPr lang="en-US" sz="2400" b="1" dirty="0" smtClean="0"/>
              <a:t>First Date Iowa’s Average Fall 4-inch </a:t>
            </a:r>
            <a:r>
              <a:rPr lang="en-US" sz="2400" b="1" dirty="0"/>
              <a:t>S</a:t>
            </a:r>
            <a:r>
              <a:rPr lang="en-US" sz="2400" b="1" dirty="0" smtClean="0"/>
              <a:t>oil Temperature </a:t>
            </a:r>
            <a:r>
              <a:rPr lang="en-US" sz="2400" b="1" dirty="0"/>
              <a:t>W</a:t>
            </a:r>
            <a:r>
              <a:rPr lang="en-US" sz="2400" b="1" dirty="0" smtClean="0"/>
              <a:t>as </a:t>
            </a:r>
            <a:r>
              <a:rPr lang="en-US" sz="2400" b="1" dirty="0"/>
              <a:t>B</a:t>
            </a:r>
            <a:r>
              <a:rPr lang="en-US" sz="2400" b="1" dirty="0" smtClean="0"/>
              <a:t>elow 50</a:t>
            </a:r>
            <a:r>
              <a:rPr lang="en-US" sz="2400" b="1" baseline="30000" dirty="0" smtClean="0"/>
              <a:t>o</a:t>
            </a:r>
            <a:r>
              <a:rPr lang="en-US" sz="2400" b="1" dirty="0" smtClean="0"/>
              <a:t>F</a:t>
            </a:r>
            <a:endParaRPr lang="en-US" sz="2400" b="1" dirty="0"/>
          </a:p>
        </p:txBody>
      </p:sp>
      <p:sp>
        <p:nvSpPr>
          <p:cNvPr id="3" name="TextBox 2"/>
          <p:cNvSpPr txBox="1"/>
          <p:nvPr/>
        </p:nvSpPr>
        <p:spPr>
          <a:xfrm>
            <a:off x="5525589" y="6462468"/>
            <a:ext cx="3478424" cy="369332"/>
          </a:xfrm>
          <a:prstGeom prst="rect">
            <a:avLst/>
          </a:prstGeom>
          <a:noFill/>
        </p:spPr>
        <p:txBody>
          <a:bodyPr wrap="none" rtlCol="0">
            <a:spAutoFit/>
          </a:bodyPr>
          <a:lstStyle/>
          <a:p>
            <a:r>
              <a:rPr lang="en-US" dirty="0" smtClean="0"/>
              <a:t>Iowa </a:t>
            </a:r>
            <a:r>
              <a:rPr lang="en-US" dirty="0"/>
              <a:t>Environmental </a:t>
            </a:r>
            <a:r>
              <a:rPr lang="en-US" dirty="0" err="1"/>
              <a:t>Mesonet</a:t>
            </a:r>
            <a:r>
              <a:rPr lang="en-US" dirty="0"/>
              <a:t> </a:t>
            </a:r>
            <a:r>
              <a:rPr lang="en-US" dirty="0" smtClean="0"/>
              <a:t>2010 </a:t>
            </a:r>
            <a:endParaRPr lang="en-US" dirty="0"/>
          </a:p>
        </p:txBody>
      </p:sp>
    </p:spTree>
    <p:extLst>
      <p:ext uri="{BB962C8B-B14F-4D97-AF65-F5344CB8AC3E}">
        <p14:creationId xmlns:p14="http://schemas.microsoft.com/office/powerpoint/2010/main" val="264286289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058" y="1896533"/>
            <a:ext cx="7561478" cy="4031873"/>
          </a:xfrm>
          <a:prstGeom prst="rect">
            <a:avLst/>
          </a:prstGeom>
          <a:noFill/>
        </p:spPr>
        <p:txBody>
          <a:bodyPr wrap="square" rtlCol="0">
            <a:spAutoFit/>
          </a:bodyPr>
          <a:lstStyle/>
          <a:p>
            <a:pPr algn="ctr"/>
            <a:r>
              <a:rPr lang="en-US" sz="3200" b="1" dirty="0" smtClean="0">
                <a:solidFill>
                  <a:srgbClr val="0067AC"/>
                </a:solidFill>
              </a:rPr>
              <a:t>Climate trends of the recent past have low statistical significance.  Nevertheless, they have forced significant agricultural adaptation:</a:t>
            </a:r>
          </a:p>
          <a:p>
            <a:pPr algn="ctr"/>
            <a:endParaRPr lang="en-US" sz="3200" b="1" dirty="0" smtClean="0">
              <a:solidFill>
                <a:srgbClr val="0067AC"/>
              </a:solidFill>
            </a:endParaRPr>
          </a:p>
          <a:p>
            <a:pPr algn="ctr"/>
            <a:r>
              <a:rPr lang="en-US" sz="3200" b="1" dirty="0" smtClean="0">
                <a:solidFill>
                  <a:srgbClr val="0067AC"/>
                </a:solidFill>
              </a:rPr>
              <a:t>Even climate trends of </a:t>
            </a:r>
            <a:r>
              <a:rPr lang="en-US" sz="3200" b="1" i="1" dirty="0" smtClean="0">
                <a:solidFill>
                  <a:srgbClr val="FF0000"/>
                </a:solidFill>
              </a:rPr>
              <a:t>low statistical significance</a:t>
            </a:r>
            <a:r>
              <a:rPr lang="en-US" sz="3200" b="1" dirty="0" smtClean="0">
                <a:solidFill>
                  <a:srgbClr val="0067AC"/>
                </a:solidFill>
              </a:rPr>
              <a:t> can have impacts of </a:t>
            </a:r>
            <a:r>
              <a:rPr lang="en-US" sz="3200" b="1" i="1" dirty="0" smtClean="0">
                <a:solidFill>
                  <a:srgbClr val="FF0000"/>
                </a:solidFill>
              </a:rPr>
              <a:t>high agricultural significance</a:t>
            </a:r>
          </a:p>
        </p:txBody>
      </p:sp>
    </p:spTree>
    <p:extLst>
      <p:ext uri="{BB962C8B-B14F-4D97-AF65-F5344CB8AC3E}">
        <p14:creationId xmlns:p14="http://schemas.microsoft.com/office/powerpoint/2010/main" val="156864927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rn&amp;Soy Yield.tiff"/>
          <p:cNvPicPr>
            <a:picLocks noChangeAspect="1"/>
          </p:cNvPicPr>
          <p:nvPr/>
        </p:nvPicPr>
        <p:blipFill>
          <a:blip r:embed="rId2"/>
          <a:stretch>
            <a:fillRect/>
          </a:stretch>
        </p:blipFill>
        <p:spPr>
          <a:xfrm>
            <a:off x="0" y="1049867"/>
            <a:ext cx="9144000" cy="5727483"/>
          </a:xfrm>
          <a:prstGeom prst="rect">
            <a:avLst/>
          </a:prstGeom>
        </p:spPr>
      </p:pic>
    </p:spTree>
    <p:extLst>
      <p:ext uri="{BB962C8B-B14F-4D97-AF65-F5344CB8AC3E}">
        <p14:creationId xmlns:p14="http://schemas.microsoft.com/office/powerpoint/2010/main" val="32834774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664"/>
            <a:ext cx="8305800" cy="1143000"/>
          </a:xfrm>
        </p:spPr>
        <p:txBody>
          <a:bodyPr>
            <a:normAutofit/>
          </a:bodyPr>
          <a:lstStyle/>
          <a:p>
            <a:pPr algn="ctr">
              <a:defRPr/>
            </a:pPr>
            <a:r>
              <a:rPr lang="en-US" sz="2800" dirty="0" smtClean="0"/>
              <a:t>Iowa agricultural producers already are spending money to adapt to climate change:</a:t>
            </a:r>
            <a:endParaRPr lang="en-US" sz="2800" dirty="0"/>
          </a:p>
        </p:txBody>
      </p:sp>
      <p:sp>
        <p:nvSpPr>
          <p:cNvPr id="3" name="Content Placeholder 2"/>
          <p:cNvSpPr>
            <a:spLocks noGrp="1"/>
          </p:cNvSpPr>
          <p:nvPr>
            <p:ph idx="1"/>
          </p:nvPr>
        </p:nvSpPr>
        <p:spPr>
          <a:xfrm>
            <a:off x="1371600" y="2463525"/>
            <a:ext cx="7391400" cy="4013475"/>
          </a:xfrm>
        </p:spPr>
        <p:txBody>
          <a:bodyPr>
            <a:normAutofit fontScale="85000" lnSpcReduction="10000"/>
          </a:bodyPr>
          <a:lstStyle/>
          <a:p>
            <a:pPr>
              <a:buFont typeface="Wingdings" pitchFamily="-112" charset="2"/>
              <a:buChar char=""/>
              <a:defRPr/>
            </a:pPr>
            <a:r>
              <a:rPr lang="en-US" sz="2000" dirty="0" smtClean="0">
                <a:solidFill>
                  <a:srgbClr val="0067AC"/>
                </a:solidFill>
              </a:rPr>
              <a:t>Longer growing season:  </a:t>
            </a:r>
            <a:r>
              <a:rPr lang="en-US" sz="2000" dirty="0" smtClean="0">
                <a:solidFill>
                  <a:srgbClr val="708F24"/>
                </a:solidFill>
              </a:rPr>
              <a:t>plant earlier, plant longer season hybrids, harvest later</a:t>
            </a:r>
          </a:p>
          <a:p>
            <a:pPr>
              <a:buFont typeface="Wingdings" pitchFamily="-112" charset="2"/>
              <a:buChar char=""/>
              <a:defRPr/>
            </a:pPr>
            <a:r>
              <a:rPr lang="en-US" sz="2000" dirty="0" smtClean="0">
                <a:solidFill>
                  <a:srgbClr val="0067AC"/>
                </a:solidFill>
              </a:rPr>
              <a:t>Wetter springs</a:t>
            </a:r>
            <a:r>
              <a:rPr lang="en-US" sz="2000" dirty="0" smtClean="0">
                <a:solidFill>
                  <a:srgbClr val="708F24"/>
                </a:solidFill>
              </a:rPr>
              <a:t>:  larger machinery enables planting in smaller weather windows</a:t>
            </a:r>
          </a:p>
          <a:p>
            <a:pPr>
              <a:buFont typeface="Wingdings" pitchFamily="-112" charset="2"/>
              <a:buChar char=""/>
              <a:defRPr/>
            </a:pPr>
            <a:r>
              <a:rPr lang="en-US" sz="2000" dirty="0" smtClean="0">
                <a:solidFill>
                  <a:srgbClr val="0067AC"/>
                </a:solidFill>
              </a:rPr>
              <a:t>More summer precipitation</a:t>
            </a:r>
            <a:r>
              <a:rPr lang="en-US" sz="2000" dirty="0" smtClean="0">
                <a:solidFill>
                  <a:srgbClr val="708F24"/>
                </a:solidFill>
              </a:rPr>
              <a:t>:  higher planting densities for higher yields</a:t>
            </a:r>
          </a:p>
          <a:p>
            <a:pPr>
              <a:buFont typeface="Wingdings" pitchFamily="-112" charset="2"/>
              <a:buChar char=""/>
              <a:defRPr/>
            </a:pPr>
            <a:r>
              <a:rPr lang="en-US" sz="2000" dirty="0" smtClean="0">
                <a:solidFill>
                  <a:srgbClr val="0067AC"/>
                </a:solidFill>
              </a:rPr>
              <a:t>Wetter springs and summers:  </a:t>
            </a:r>
            <a:r>
              <a:rPr lang="en-US" sz="2000" dirty="0" smtClean="0">
                <a:solidFill>
                  <a:srgbClr val="708F24"/>
                </a:solidFill>
              </a:rPr>
              <a:t>more subsurface drainage tile is being installed, closer spacing, sloped surfaces</a:t>
            </a:r>
          </a:p>
          <a:p>
            <a:pPr>
              <a:buFont typeface="Wingdings" pitchFamily="-112" charset="2"/>
              <a:buChar char=""/>
              <a:defRPr/>
            </a:pPr>
            <a:r>
              <a:rPr lang="en-US" sz="2000" dirty="0" smtClean="0">
                <a:solidFill>
                  <a:srgbClr val="0067AC"/>
                </a:solidFill>
              </a:rPr>
              <a:t>Fewer extreme heat events:  </a:t>
            </a:r>
            <a:r>
              <a:rPr lang="en-US" sz="2000" dirty="0" smtClean="0">
                <a:solidFill>
                  <a:srgbClr val="708F24"/>
                </a:solidFill>
              </a:rPr>
              <a:t>higher planting densities, fewer pollination failures</a:t>
            </a:r>
          </a:p>
          <a:p>
            <a:pPr>
              <a:buFont typeface="Wingdings" pitchFamily="-112" charset="2"/>
              <a:buChar char=""/>
              <a:defRPr/>
            </a:pPr>
            <a:r>
              <a:rPr lang="en-US" sz="2000" dirty="0" smtClean="0">
                <a:solidFill>
                  <a:srgbClr val="0067AC"/>
                </a:solidFill>
              </a:rPr>
              <a:t>Higher humidity:</a:t>
            </a:r>
            <a:r>
              <a:rPr lang="en-US" sz="2000" dirty="0" smtClean="0">
                <a:solidFill>
                  <a:srgbClr val="C2251F"/>
                </a:solidFill>
              </a:rPr>
              <a:t>  </a:t>
            </a:r>
            <a:r>
              <a:rPr lang="en-US" sz="2000" dirty="0" smtClean="0">
                <a:solidFill>
                  <a:srgbClr val="708F24"/>
                </a:solidFill>
              </a:rPr>
              <a:t>more spraying for pathogens favored by moist conditions. more problems with fall crop dry-down, wider bean heads for faster harvest due to shorter harvest period during the daytime.</a:t>
            </a:r>
          </a:p>
          <a:p>
            <a:pPr>
              <a:buFont typeface="Wingdings" pitchFamily="-112" charset="2"/>
              <a:buChar char=""/>
              <a:defRPr/>
            </a:pPr>
            <a:r>
              <a:rPr lang="en-US" sz="2000" dirty="0" smtClean="0">
                <a:solidFill>
                  <a:srgbClr val="0067AC"/>
                </a:solidFill>
              </a:rPr>
              <a:t>Drier autumns:</a:t>
            </a:r>
            <a:r>
              <a:rPr lang="en-US" sz="2000" dirty="0" smtClean="0">
                <a:solidFill>
                  <a:srgbClr val="020F62"/>
                </a:solidFill>
              </a:rPr>
              <a:t>  </a:t>
            </a:r>
            <a:r>
              <a:rPr lang="en-US" sz="2000" dirty="0" smtClean="0">
                <a:solidFill>
                  <a:srgbClr val="708F24"/>
                </a:solidFill>
              </a:rPr>
              <a:t>delay harvest to take advantage of natural dry-down conditions</a:t>
            </a:r>
            <a:r>
              <a:rPr lang="en-US" sz="2400" dirty="0" smtClean="0">
                <a:solidFill>
                  <a:srgbClr val="708F24"/>
                </a:solidFill>
              </a:rPr>
              <a:t> </a:t>
            </a:r>
          </a:p>
          <a:p>
            <a:pPr>
              <a:buFont typeface="Wingdings" pitchFamily="-112" charset="2"/>
              <a:buChar char=""/>
              <a:defRPr/>
            </a:pPr>
            <a:endParaRPr lang="en-US" dirty="0">
              <a:solidFill>
                <a:srgbClr val="C2251F"/>
              </a:solidFill>
            </a:endParaRPr>
          </a:p>
        </p:txBody>
      </p:sp>
      <p:sp>
        <p:nvSpPr>
          <p:cNvPr id="95236" name="TextBox 3"/>
          <p:cNvSpPr txBox="1">
            <a:spLocks noChangeArrowheads="1"/>
          </p:cNvSpPr>
          <p:nvPr/>
        </p:nvSpPr>
        <p:spPr bwMode="auto">
          <a:xfrm>
            <a:off x="1524000" y="6457950"/>
            <a:ext cx="2507806" cy="400050"/>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8000"/>
                </a:solidFill>
              </a:rPr>
              <a:t>HIGHER YIELDS!!</a:t>
            </a:r>
          </a:p>
        </p:txBody>
      </p:sp>
      <p:sp>
        <p:nvSpPr>
          <p:cNvPr id="95237" name="Right Arrow 4"/>
          <p:cNvSpPr>
            <a:spLocks noChangeArrowheads="1"/>
          </p:cNvSpPr>
          <p:nvPr/>
        </p:nvSpPr>
        <p:spPr bwMode="auto">
          <a:xfrm>
            <a:off x="457200" y="6477000"/>
            <a:ext cx="977900" cy="381000"/>
          </a:xfrm>
          <a:prstGeom prst="rightArrow">
            <a:avLst>
              <a:gd name="adj1" fmla="val 50000"/>
              <a:gd name="adj2" fmla="val 50026"/>
            </a:avLst>
          </a:prstGeom>
          <a:solidFill>
            <a:srgbClr val="008000"/>
          </a:solidFill>
          <a:ln w="9525">
            <a:solidFill>
              <a:srgbClr val="800000"/>
            </a:solidFill>
            <a:round/>
            <a:headEnd/>
            <a:tailEnd/>
          </a:ln>
        </p:spPr>
        <p:txBody>
          <a:bodyPr>
            <a:prstTxWarp prst="textNoShape">
              <a:avLst/>
            </a:prstTxWarp>
          </a:bodyPr>
          <a:lstStyle/>
          <a:p>
            <a:pPr eaLnBrk="0" hangingPunct="0"/>
            <a:endParaRPr lang="en-US"/>
          </a:p>
        </p:txBody>
      </p:sp>
      <p:sp>
        <p:nvSpPr>
          <p:cNvPr id="95238" name="TextBox 5"/>
          <p:cNvSpPr txBox="1">
            <a:spLocks noChangeArrowheads="1"/>
          </p:cNvSpPr>
          <p:nvPr/>
        </p:nvSpPr>
        <p:spPr bwMode="auto">
          <a:xfrm flipH="1">
            <a:off x="3883850" y="6457950"/>
            <a:ext cx="4879150" cy="369332"/>
          </a:xfrm>
          <a:prstGeom prst="rect">
            <a:avLst/>
          </a:prstGeom>
          <a:noFill/>
          <a:ln w="9525">
            <a:noFill/>
            <a:miter lim="800000"/>
            <a:headEnd/>
            <a:tailEnd/>
          </a:ln>
        </p:spPr>
        <p:txBody>
          <a:bodyPr wrap="square">
            <a:prstTxWarp prst="textNoShape">
              <a:avLst/>
            </a:prstTxWarp>
            <a:spAutoFit/>
          </a:bodyPr>
          <a:lstStyle/>
          <a:p>
            <a:pPr algn="ctr"/>
            <a:r>
              <a:rPr lang="en-US" sz="1800" dirty="0">
                <a:solidFill>
                  <a:srgbClr val="008000"/>
                </a:solidFill>
              </a:rPr>
              <a:t>Is it genetics or climate?  Likely some of each.</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0" y="1249051"/>
            <a:ext cx="9144000" cy="584776"/>
          </a:xfrm>
          <a:prstGeom prst="rect">
            <a:avLst/>
          </a:prstGeom>
          <a:noFill/>
        </p:spPr>
        <p:txBody>
          <a:bodyPr wrap="square" rtlCol="0">
            <a:spAutoFit/>
          </a:bodyPr>
          <a:lstStyle/>
          <a:p>
            <a:pPr algn="ctr"/>
            <a:r>
              <a:rPr lang="en-US" sz="3200" b="1" dirty="0" smtClean="0">
                <a:solidFill>
                  <a:srgbClr val="0067AC"/>
                </a:solidFill>
              </a:rPr>
              <a:t>Visioning Future Climate Change for Agriculture</a:t>
            </a:r>
            <a:endParaRPr lang="en-US" sz="3200" b="1" dirty="0">
              <a:solidFill>
                <a:srgbClr val="0067AC"/>
              </a:solidFill>
            </a:endParaRPr>
          </a:p>
        </p:txBody>
      </p:sp>
    </p:spTree>
    <p:extLst>
      <p:ext uri="{BB962C8B-B14F-4D97-AF65-F5344CB8AC3E}">
        <p14:creationId xmlns:p14="http://schemas.microsoft.com/office/powerpoint/2010/main" val="39098503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rot="2383607">
            <a:off x="1896533" y="2469401"/>
            <a:ext cx="2630272" cy="646331"/>
          </a:xfrm>
          <a:prstGeom prst="rect">
            <a:avLst/>
          </a:prstGeom>
          <a:noFill/>
        </p:spPr>
        <p:txBody>
          <a:bodyPr wrap="none" rtlCol="0">
            <a:spAutoFit/>
          </a:bodyPr>
          <a:lstStyle/>
          <a:p>
            <a:r>
              <a:rPr lang="en-US" sz="3600" b="1" dirty="0" smtClean="0">
                <a:solidFill>
                  <a:srgbClr val="FF0000"/>
                </a:solidFill>
              </a:rPr>
              <a:t>You are here</a:t>
            </a:r>
            <a:endParaRPr lang="en-US" sz="3600" b="1" dirty="0">
              <a:solidFill>
                <a:srgbClr val="FF0000"/>
              </a:solidFill>
            </a:endParaRPr>
          </a:p>
        </p:txBody>
      </p:sp>
      <p:cxnSp>
        <p:nvCxnSpPr>
          <p:cNvPr id="6" name="Straight Arrow Connector 5"/>
          <p:cNvCxnSpPr/>
          <p:nvPr/>
        </p:nvCxnSpPr>
        <p:spPr>
          <a:xfrm>
            <a:off x="4310820" y="3709820"/>
            <a:ext cx="584737" cy="523513"/>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0" y="1249051"/>
            <a:ext cx="9144000" cy="584776"/>
          </a:xfrm>
          <a:prstGeom prst="rect">
            <a:avLst/>
          </a:prstGeom>
          <a:noFill/>
        </p:spPr>
        <p:txBody>
          <a:bodyPr wrap="square" rtlCol="0">
            <a:spAutoFit/>
          </a:bodyPr>
          <a:lstStyle/>
          <a:p>
            <a:pPr algn="ctr"/>
            <a:r>
              <a:rPr lang="en-US" sz="3200" b="1" dirty="0" smtClean="0">
                <a:solidFill>
                  <a:srgbClr val="0067AC"/>
                </a:solidFill>
              </a:rPr>
              <a:t>Visioning Future Climate Change for Agriculture</a:t>
            </a:r>
            <a:endParaRPr lang="en-US" sz="3200" b="1" dirty="0">
              <a:solidFill>
                <a:srgbClr val="0067AC"/>
              </a:solidFill>
            </a:endParaRPr>
          </a:p>
        </p:txBody>
      </p:sp>
    </p:spTree>
    <p:extLst>
      <p:ext uri="{BB962C8B-B14F-4D97-AF65-F5344CB8AC3E}">
        <p14:creationId xmlns:p14="http://schemas.microsoft.com/office/powerpoint/2010/main" val="30567997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2383607">
            <a:off x="1896533" y="2469401"/>
            <a:ext cx="2630272" cy="646331"/>
          </a:xfrm>
          <a:prstGeom prst="rect">
            <a:avLst/>
          </a:prstGeom>
          <a:noFill/>
        </p:spPr>
        <p:txBody>
          <a:bodyPr wrap="none" rtlCol="0">
            <a:spAutoFit/>
          </a:bodyPr>
          <a:lstStyle/>
          <a:p>
            <a:r>
              <a:rPr lang="en-US" sz="3600" b="1" dirty="0" smtClean="0">
                <a:solidFill>
                  <a:srgbClr val="FF0000"/>
                </a:solidFill>
              </a:rPr>
              <a:t>You are here</a:t>
            </a:r>
            <a:endParaRPr lang="en-US" sz="3600" b="1" dirty="0">
              <a:solidFill>
                <a:srgbClr val="FF0000"/>
              </a:solidFill>
            </a:endParaRPr>
          </a:p>
        </p:txBody>
      </p:sp>
      <p:cxnSp>
        <p:nvCxnSpPr>
          <p:cNvPr id="9" name="Straight Arrow Connector 8"/>
          <p:cNvCxnSpPr/>
          <p:nvPr/>
        </p:nvCxnSpPr>
        <p:spPr>
          <a:xfrm>
            <a:off x="4310820" y="3709820"/>
            <a:ext cx="584737" cy="523513"/>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0" y="1249051"/>
            <a:ext cx="9144000" cy="584776"/>
          </a:xfrm>
          <a:prstGeom prst="rect">
            <a:avLst/>
          </a:prstGeom>
          <a:noFill/>
        </p:spPr>
        <p:txBody>
          <a:bodyPr wrap="square" rtlCol="0">
            <a:spAutoFit/>
          </a:bodyPr>
          <a:lstStyle/>
          <a:p>
            <a:pPr algn="ctr"/>
            <a:r>
              <a:rPr lang="en-US" sz="3200" b="1" dirty="0" smtClean="0">
                <a:solidFill>
                  <a:srgbClr val="0067AC"/>
                </a:solidFill>
              </a:rPr>
              <a:t>Visioning Future Climate Change for Agriculture</a:t>
            </a:r>
            <a:endParaRPr lang="en-US" sz="3200" b="1" dirty="0">
              <a:solidFill>
                <a:srgbClr val="0067AC"/>
              </a:solidFill>
            </a:endParaRPr>
          </a:p>
        </p:txBody>
      </p:sp>
    </p:spTree>
    <p:extLst>
      <p:ext uri="{BB962C8B-B14F-4D97-AF65-F5344CB8AC3E}">
        <p14:creationId xmlns:p14="http://schemas.microsoft.com/office/powerpoint/2010/main" val="329233340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rot="2383607">
            <a:off x="1896533" y="2469401"/>
            <a:ext cx="2630272" cy="646331"/>
          </a:xfrm>
          <a:prstGeom prst="rect">
            <a:avLst/>
          </a:prstGeom>
          <a:noFill/>
        </p:spPr>
        <p:txBody>
          <a:bodyPr wrap="none" rtlCol="0">
            <a:spAutoFit/>
          </a:bodyPr>
          <a:lstStyle/>
          <a:p>
            <a:r>
              <a:rPr lang="en-US" sz="3600" b="1" dirty="0" smtClean="0">
                <a:solidFill>
                  <a:srgbClr val="FF0000"/>
                </a:solidFill>
              </a:rPr>
              <a:t>You are here</a:t>
            </a:r>
            <a:endParaRPr lang="en-US" sz="3600" b="1" dirty="0">
              <a:solidFill>
                <a:srgbClr val="FF0000"/>
              </a:solidFill>
            </a:endParaRPr>
          </a:p>
        </p:txBody>
      </p:sp>
      <p:cxnSp>
        <p:nvCxnSpPr>
          <p:cNvPr id="15" name="Straight Arrow Connector 14"/>
          <p:cNvCxnSpPr/>
          <p:nvPr/>
        </p:nvCxnSpPr>
        <p:spPr>
          <a:xfrm>
            <a:off x="4310820" y="3709820"/>
            <a:ext cx="584737" cy="523513"/>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0" y="1249051"/>
            <a:ext cx="9144000" cy="584776"/>
          </a:xfrm>
          <a:prstGeom prst="rect">
            <a:avLst/>
          </a:prstGeom>
          <a:noFill/>
        </p:spPr>
        <p:txBody>
          <a:bodyPr wrap="square" rtlCol="0">
            <a:spAutoFit/>
          </a:bodyPr>
          <a:lstStyle/>
          <a:p>
            <a:pPr algn="ctr"/>
            <a:r>
              <a:rPr lang="en-US" sz="3200" b="1" dirty="0" smtClean="0">
                <a:solidFill>
                  <a:srgbClr val="0067AC"/>
                </a:solidFill>
              </a:rPr>
              <a:t>Visioning Future Climate Change for Agriculture</a:t>
            </a:r>
            <a:endParaRPr lang="en-US" sz="3200" b="1" dirty="0">
              <a:solidFill>
                <a:srgbClr val="0067AC"/>
              </a:solidFill>
            </a:endParaRPr>
          </a:p>
        </p:txBody>
      </p:sp>
    </p:spTree>
    <p:extLst>
      <p:ext uri="{BB962C8B-B14F-4D97-AF65-F5344CB8AC3E}">
        <p14:creationId xmlns:p14="http://schemas.microsoft.com/office/powerpoint/2010/main" val="238793680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rot="2383607">
            <a:off x="1896533" y="2469401"/>
            <a:ext cx="2630272" cy="646331"/>
          </a:xfrm>
          <a:prstGeom prst="rect">
            <a:avLst/>
          </a:prstGeom>
          <a:noFill/>
        </p:spPr>
        <p:txBody>
          <a:bodyPr wrap="none" rtlCol="0">
            <a:spAutoFit/>
          </a:bodyPr>
          <a:lstStyle/>
          <a:p>
            <a:r>
              <a:rPr lang="en-US" sz="3600" b="1" dirty="0" smtClean="0">
                <a:solidFill>
                  <a:srgbClr val="FF0000"/>
                </a:solidFill>
              </a:rPr>
              <a:t>You are here</a:t>
            </a:r>
            <a:endParaRPr lang="en-US" sz="3600" b="1" dirty="0">
              <a:solidFill>
                <a:srgbClr val="FF0000"/>
              </a:solidFill>
            </a:endParaRPr>
          </a:p>
        </p:txBody>
      </p:sp>
      <p:cxnSp>
        <p:nvCxnSpPr>
          <p:cNvPr id="15" name="Straight Arrow Connector 14"/>
          <p:cNvCxnSpPr/>
          <p:nvPr/>
        </p:nvCxnSpPr>
        <p:spPr>
          <a:xfrm>
            <a:off x="4310820" y="3709820"/>
            <a:ext cx="584737" cy="523513"/>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0" y="1249051"/>
            <a:ext cx="9144000" cy="584776"/>
          </a:xfrm>
          <a:prstGeom prst="rect">
            <a:avLst/>
          </a:prstGeom>
          <a:noFill/>
        </p:spPr>
        <p:txBody>
          <a:bodyPr wrap="square" rtlCol="0">
            <a:spAutoFit/>
          </a:bodyPr>
          <a:lstStyle/>
          <a:p>
            <a:pPr algn="ctr"/>
            <a:r>
              <a:rPr lang="en-US" sz="3200" b="1" dirty="0" smtClean="0">
                <a:solidFill>
                  <a:srgbClr val="0067AC"/>
                </a:solidFill>
              </a:rPr>
              <a:t>Visioning Future Climate Change for Agriculture</a:t>
            </a:r>
            <a:endParaRPr lang="en-US" sz="3200" b="1" dirty="0">
              <a:solidFill>
                <a:srgbClr val="0067AC"/>
              </a:solidFill>
            </a:endParaRPr>
          </a:p>
        </p:txBody>
      </p:sp>
    </p:spTree>
    <p:extLst>
      <p:ext uri="{BB962C8B-B14F-4D97-AF65-F5344CB8AC3E}">
        <p14:creationId xmlns:p14="http://schemas.microsoft.com/office/powerpoint/2010/main" val="3296106649"/>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ight Arrow 2"/>
          <p:cNvSpPr/>
          <p:nvPr/>
        </p:nvSpPr>
        <p:spPr>
          <a:xfrm>
            <a:off x="5530323" y="3572932"/>
            <a:ext cx="1209144" cy="1640933"/>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111999" y="3572930"/>
            <a:ext cx="936675" cy="1569660"/>
          </a:xfrm>
          <a:prstGeom prst="rect">
            <a:avLst/>
          </a:prstGeom>
          <a:noFill/>
        </p:spPr>
        <p:txBody>
          <a:bodyPr wrap="none" rtlCol="0">
            <a:spAutoFit/>
          </a:bodyPr>
          <a:lstStyle/>
          <a:p>
            <a:r>
              <a:rPr lang="en-US" sz="9600" dirty="0" smtClean="0">
                <a:solidFill>
                  <a:srgbClr val="FF0000"/>
                </a:solidFill>
                <a:latin typeface="Arial Black"/>
                <a:cs typeface="Arial Black"/>
              </a:rPr>
              <a:t>?</a:t>
            </a:r>
            <a:endParaRPr lang="en-US" sz="9600" dirty="0">
              <a:solidFill>
                <a:srgbClr val="FF0000"/>
              </a:solidFill>
              <a:latin typeface="Arial Black"/>
              <a:cs typeface="Arial Black"/>
            </a:endParaRPr>
          </a:p>
        </p:txBody>
      </p:sp>
      <p:sp>
        <p:nvSpPr>
          <p:cNvPr id="14" name="TextBox 13"/>
          <p:cNvSpPr txBox="1"/>
          <p:nvPr/>
        </p:nvSpPr>
        <p:spPr>
          <a:xfrm rot="2383607">
            <a:off x="1896533" y="2469401"/>
            <a:ext cx="2630272" cy="646331"/>
          </a:xfrm>
          <a:prstGeom prst="rect">
            <a:avLst/>
          </a:prstGeom>
          <a:noFill/>
        </p:spPr>
        <p:txBody>
          <a:bodyPr wrap="none" rtlCol="0">
            <a:spAutoFit/>
          </a:bodyPr>
          <a:lstStyle/>
          <a:p>
            <a:r>
              <a:rPr lang="en-US" sz="3600" b="1" dirty="0" smtClean="0">
                <a:solidFill>
                  <a:srgbClr val="FF0000"/>
                </a:solidFill>
              </a:rPr>
              <a:t>You are here</a:t>
            </a:r>
            <a:endParaRPr lang="en-US" sz="3600" b="1" dirty="0">
              <a:solidFill>
                <a:srgbClr val="FF0000"/>
              </a:solidFill>
            </a:endParaRPr>
          </a:p>
        </p:txBody>
      </p:sp>
      <p:cxnSp>
        <p:nvCxnSpPr>
          <p:cNvPr id="15" name="Straight Arrow Connector 14"/>
          <p:cNvCxnSpPr/>
          <p:nvPr/>
        </p:nvCxnSpPr>
        <p:spPr>
          <a:xfrm>
            <a:off x="4310820" y="3709820"/>
            <a:ext cx="584737" cy="523513"/>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0" y="1249051"/>
            <a:ext cx="9144000" cy="584776"/>
          </a:xfrm>
          <a:prstGeom prst="rect">
            <a:avLst/>
          </a:prstGeom>
          <a:noFill/>
        </p:spPr>
        <p:txBody>
          <a:bodyPr wrap="square" rtlCol="0">
            <a:spAutoFit/>
          </a:bodyPr>
          <a:lstStyle/>
          <a:p>
            <a:pPr algn="ctr"/>
            <a:r>
              <a:rPr lang="en-US" sz="3200" b="1" dirty="0" smtClean="0">
                <a:solidFill>
                  <a:srgbClr val="0067AC"/>
                </a:solidFill>
              </a:rPr>
              <a:t>Visioning Future Climate Change for Agriculture</a:t>
            </a:r>
            <a:endParaRPr lang="en-US" sz="3200" b="1" dirty="0">
              <a:solidFill>
                <a:srgbClr val="0067AC"/>
              </a:solidFill>
            </a:endParaRPr>
          </a:p>
        </p:txBody>
      </p:sp>
    </p:spTree>
    <p:extLst>
      <p:ext uri="{BB962C8B-B14F-4D97-AF65-F5344CB8AC3E}">
        <p14:creationId xmlns:p14="http://schemas.microsoft.com/office/powerpoint/2010/main" val="311797290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16200000">
            <a:off x="-1694934" y="4237798"/>
            <a:ext cx="4741334" cy="369332"/>
          </a:xfrm>
          <a:prstGeom prst="rect">
            <a:avLst/>
          </a:prstGeom>
          <a:noFill/>
        </p:spPr>
        <p:txBody>
          <a:bodyPr wrap="square" rtlCol="0">
            <a:spAutoFit/>
          </a:bodyPr>
          <a:lstStyle/>
          <a:p>
            <a:pPr algn="ctr"/>
            <a:r>
              <a:rPr lang="en-US" b="1" dirty="0" smtClean="0"/>
              <a:t>Some Climate Variable (temp, </a:t>
            </a:r>
            <a:r>
              <a:rPr lang="en-US" b="1" dirty="0" err="1" smtClean="0"/>
              <a:t>precip</a:t>
            </a:r>
            <a:r>
              <a:rPr lang="en-US" b="1" dirty="0" smtClean="0"/>
              <a:t>, humid)</a:t>
            </a:r>
            <a:endParaRPr lang="en-US" b="1" dirty="0"/>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491066" y="1249051"/>
            <a:ext cx="8184741" cy="1077218"/>
          </a:xfrm>
          <a:prstGeom prst="rect">
            <a:avLst/>
          </a:prstGeom>
          <a:noFill/>
        </p:spPr>
        <p:txBody>
          <a:bodyPr wrap="square" rtlCol="0">
            <a:spAutoFit/>
          </a:bodyPr>
          <a:lstStyle/>
          <a:p>
            <a:pPr algn="ctr"/>
            <a:r>
              <a:rPr lang="en-US" sz="3200" b="1" dirty="0" smtClean="0">
                <a:solidFill>
                  <a:srgbClr val="0067AC"/>
                </a:solidFill>
              </a:rPr>
              <a:t>You be the scientist:  For which hypothesis of the future can you find the most evidence? </a:t>
            </a:r>
            <a:endParaRPr lang="en-US" sz="3200" b="1" dirty="0">
              <a:solidFill>
                <a:srgbClr val="0067AC"/>
              </a:solidFill>
            </a:endParaRPr>
          </a:p>
        </p:txBody>
      </p:sp>
      <p:sp>
        <p:nvSpPr>
          <p:cNvPr id="3" name="Right Arrow 2"/>
          <p:cNvSpPr/>
          <p:nvPr/>
        </p:nvSpPr>
        <p:spPr>
          <a:xfrm>
            <a:off x="5530323" y="3572932"/>
            <a:ext cx="1209144" cy="1640933"/>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111999" y="3572930"/>
            <a:ext cx="936675" cy="1569660"/>
          </a:xfrm>
          <a:prstGeom prst="rect">
            <a:avLst/>
          </a:prstGeom>
          <a:noFill/>
        </p:spPr>
        <p:txBody>
          <a:bodyPr wrap="none" rtlCol="0">
            <a:spAutoFit/>
          </a:bodyPr>
          <a:lstStyle/>
          <a:p>
            <a:r>
              <a:rPr lang="en-US" sz="9600" dirty="0" smtClean="0">
                <a:solidFill>
                  <a:srgbClr val="FF0000"/>
                </a:solidFill>
                <a:latin typeface="Arial Black"/>
                <a:cs typeface="Arial Black"/>
              </a:rPr>
              <a:t>?</a:t>
            </a:r>
            <a:endParaRPr lang="en-US" sz="9600" dirty="0">
              <a:solidFill>
                <a:srgbClr val="FF0000"/>
              </a:solidFill>
              <a:latin typeface="Arial Black"/>
              <a:cs typeface="Arial Black"/>
            </a:endParaRPr>
          </a:p>
        </p:txBody>
      </p:sp>
    </p:spTree>
    <p:extLst>
      <p:ext uri="{BB962C8B-B14F-4D97-AF65-F5344CB8AC3E}">
        <p14:creationId xmlns:p14="http://schemas.microsoft.com/office/powerpoint/2010/main" val="35390336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dsm_tmin_1975_le0F"/>
          <p:cNvPicPr>
            <a:picLocks noChangeAspect="1" noChangeArrowheads="1"/>
          </p:cNvPicPr>
          <p:nvPr/>
        </p:nvPicPr>
        <p:blipFill>
          <a:blip r:embed="rId2"/>
          <a:srcRect/>
          <a:stretch>
            <a:fillRect/>
          </a:stretch>
        </p:blipFill>
        <p:spPr bwMode="auto">
          <a:xfrm>
            <a:off x="0" y="2039840"/>
            <a:ext cx="9175750" cy="4818160"/>
          </a:xfrm>
          <a:prstGeom prst="rect">
            <a:avLst/>
          </a:prstGeom>
          <a:noFill/>
          <a:ln w="9525">
            <a:noFill/>
            <a:miter lim="800000"/>
            <a:headEnd/>
            <a:tailEnd/>
          </a:ln>
        </p:spPr>
      </p:pic>
      <p:sp>
        <p:nvSpPr>
          <p:cNvPr id="71683" name="TextBox 2"/>
          <p:cNvSpPr txBox="1">
            <a:spLocks noChangeArrowheads="1"/>
          </p:cNvSpPr>
          <p:nvPr/>
        </p:nvSpPr>
        <p:spPr bwMode="auto">
          <a:xfrm>
            <a:off x="1524000" y="1331815"/>
            <a:ext cx="5670550" cy="708025"/>
          </a:xfrm>
          <a:prstGeom prst="rect">
            <a:avLst/>
          </a:prstGeom>
          <a:noFill/>
          <a:ln w="9525">
            <a:noFill/>
            <a:miter lim="800000"/>
            <a:headEnd/>
            <a:tailEnd/>
          </a:ln>
        </p:spPr>
        <p:txBody>
          <a:bodyPr wrap="none">
            <a:prstTxWarp prst="textNoShape">
              <a:avLst/>
            </a:prstTxWarp>
            <a:spAutoFit/>
          </a:bodyPr>
          <a:lstStyle/>
          <a:p>
            <a:r>
              <a:rPr lang="en-US" sz="4000" b="1" dirty="0">
                <a:solidFill>
                  <a:srgbClr val="0067AC"/>
                </a:solidFill>
                <a:latin typeface="Franklin Gothic Book" pitchFamily="34" charset="0"/>
                <a:ea typeface="Arial" pitchFamily="34" charset="0"/>
                <a:cs typeface="Arial" pitchFamily="34" charset="0"/>
              </a:rPr>
              <a:t>Des Moines Airport Data</a:t>
            </a:r>
          </a:p>
        </p:txBody>
      </p:sp>
      <p:sp>
        <p:nvSpPr>
          <p:cNvPr id="4" name="TextBox 3"/>
          <p:cNvSpPr txBox="1"/>
          <p:nvPr/>
        </p:nvSpPr>
        <p:spPr>
          <a:xfrm>
            <a:off x="5065035" y="6504396"/>
            <a:ext cx="4078965" cy="307777"/>
          </a:xfrm>
          <a:prstGeom prst="rect">
            <a:avLst/>
          </a:prstGeom>
          <a:noFill/>
        </p:spPr>
        <p:txBody>
          <a:bodyPr wrap="square" rtlCol="0">
            <a:spAutoFit/>
          </a:bodyPr>
          <a:lstStyle/>
          <a:p>
            <a:r>
              <a:rPr lang="en-US" sz="1400" dirty="0" smtClean="0">
                <a:solidFill>
                  <a:srgbClr val="FF0000"/>
                </a:solidFill>
              </a:rPr>
              <a:t>Caution:  Not corrected for urban heat island effects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1066799" y="4443569"/>
            <a:ext cx="3997062" cy="82973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rot="16200000">
            <a:off x="-1694934" y="4237798"/>
            <a:ext cx="4741334" cy="369332"/>
          </a:xfrm>
          <a:prstGeom prst="rect">
            <a:avLst/>
          </a:prstGeom>
          <a:noFill/>
        </p:spPr>
        <p:txBody>
          <a:bodyPr wrap="square" rtlCol="0">
            <a:spAutoFit/>
          </a:bodyPr>
          <a:lstStyle/>
          <a:p>
            <a:pPr algn="ctr"/>
            <a:r>
              <a:rPr lang="en-US" b="1" dirty="0" smtClean="0"/>
              <a:t>Some Climate Variable (temp, </a:t>
            </a:r>
            <a:r>
              <a:rPr lang="en-US" b="1" dirty="0" err="1" smtClean="0"/>
              <a:t>precip</a:t>
            </a:r>
            <a:r>
              <a:rPr lang="en-US" b="1" dirty="0" smtClean="0"/>
              <a:t>, humid)</a:t>
            </a:r>
            <a:endParaRPr lang="en-US" b="1" dirty="0"/>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rot="20932419">
            <a:off x="1185567" y="5049391"/>
            <a:ext cx="2015067" cy="369332"/>
          </a:xfrm>
          <a:prstGeom prst="rect">
            <a:avLst/>
          </a:prstGeom>
          <a:noFill/>
        </p:spPr>
        <p:txBody>
          <a:bodyPr wrap="square" rtlCol="0">
            <a:spAutoFit/>
          </a:bodyPr>
          <a:lstStyle/>
          <a:p>
            <a:r>
              <a:rPr lang="en-US" dirty="0" smtClean="0"/>
              <a:t>Measured past</a:t>
            </a:r>
            <a:endParaRPr lang="en-US" dirty="0"/>
          </a:p>
        </p:txBody>
      </p: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91066" y="1249051"/>
            <a:ext cx="8184741" cy="1077218"/>
          </a:xfrm>
          <a:prstGeom prst="rect">
            <a:avLst/>
          </a:prstGeom>
          <a:noFill/>
        </p:spPr>
        <p:txBody>
          <a:bodyPr wrap="square" rtlCol="0">
            <a:spAutoFit/>
          </a:bodyPr>
          <a:lstStyle/>
          <a:p>
            <a:pPr algn="ctr"/>
            <a:r>
              <a:rPr lang="en-US" sz="3200" b="1" dirty="0" smtClean="0">
                <a:solidFill>
                  <a:srgbClr val="0067AC"/>
                </a:solidFill>
              </a:rPr>
              <a:t>You be the scientist:  For which hypothesis of the future can you find the most evidence? </a:t>
            </a:r>
            <a:endParaRPr lang="en-US" sz="3200" b="1" dirty="0">
              <a:solidFill>
                <a:srgbClr val="0067AC"/>
              </a:solidFill>
            </a:endParaRPr>
          </a:p>
        </p:txBody>
      </p:sp>
    </p:spTree>
    <p:extLst>
      <p:ext uri="{BB962C8B-B14F-4D97-AF65-F5344CB8AC3E}">
        <p14:creationId xmlns:p14="http://schemas.microsoft.com/office/powerpoint/2010/main" val="131367606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1066799" y="4443569"/>
            <a:ext cx="3997062" cy="82973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rot="16200000">
            <a:off x="-1694934" y="4237798"/>
            <a:ext cx="4741334" cy="369332"/>
          </a:xfrm>
          <a:prstGeom prst="rect">
            <a:avLst/>
          </a:prstGeom>
          <a:noFill/>
        </p:spPr>
        <p:txBody>
          <a:bodyPr wrap="square" rtlCol="0">
            <a:spAutoFit/>
          </a:bodyPr>
          <a:lstStyle/>
          <a:p>
            <a:pPr algn="ctr"/>
            <a:r>
              <a:rPr lang="en-US" b="1" dirty="0" smtClean="0"/>
              <a:t>Some Climate Variable (temp, </a:t>
            </a:r>
            <a:r>
              <a:rPr lang="en-US" b="1" dirty="0" err="1" smtClean="0"/>
              <a:t>precip</a:t>
            </a:r>
            <a:r>
              <a:rPr lang="en-US" b="1" dirty="0" smtClean="0"/>
              <a:t>, humid)</a:t>
            </a:r>
            <a:endParaRPr lang="en-US" b="1" dirty="0"/>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073357" y="4443569"/>
            <a:ext cx="3156243" cy="1440767"/>
          </a:xfrm>
          <a:prstGeom prst="line">
            <a:avLst/>
          </a:prstGeom>
          <a:ln>
            <a:solidFill>
              <a:srgbClr val="3C4DE1"/>
            </a:solidFill>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rot="20932419">
            <a:off x="1185567" y="5049391"/>
            <a:ext cx="2015067" cy="369332"/>
          </a:xfrm>
          <a:prstGeom prst="rect">
            <a:avLst/>
          </a:prstGeom>
          <a:noFill/>
        </p:spPr>
        <p:txBody>
          <a:bodyPr wrap="square" rtlCol="0">
            <a:spAutoFit/>
          </a:bodyPr>
          <a:lstStyle/>
          <a:p>
            <a:r>
              <a:rPr lang="en-US" dirty="0" smtClean="0"/>
              <a:t>Measured past</a:t>
            </a:r>
            <a:endParaRPr lang="en-US" dirty="0"/>
          </a:p>
        </p:txBody>
      </p:sp>
      <p:sp>
        <p:nvSpPr>
          <p:cNvPr id="44" name="TextBox 43"/>
          <p:cNvSpPr txBox="1"/>
          <p:nvPr/>
        </p:nvSpPr>
        <p:spPr>
          <a:xfrm>
            <a:off x="3776132" y="4858436"/>
            <a:ext cx="2286002" cy="646331"/>
          </a:xfrm>
          <a:prstGeom prst="rect">
            <a:avLst/>
          </a:prstGeom>
          <a:noFill/>
        </p:spPr>
        <p:txBody>
          <a:bodyPr wrap="square" rtlCol="0">
            <a:spAutoFit/>
          </a:bodyPr>
          <a:lstStyle/>
          <a:p>
            <a:r>
              <a:rPr lang="en-US" dirty="0" smtClean="0">
                <a:ln>
                  <a:solidFill>
                    <a:srgbClr val="3C4DE1"/>
                  </a:solidFill>
                </a:ln>
                <a:solidFill>
                  <a:srgbClr val="3C4DE1"/>
                </a:solidFill>
              </a:rPr>
              <a:t>Future will return to something in the past</a:t>
            </a:r>
            <a:endParaRPr lang="en-US" dirty="0">
              <a:ln>
                <a:solidFill>
                  <a:srgbClr val="3C4DE1"/>
                </a:solidFill>
              </a:ln>
              <a:solidFill>
                <a:srgbClr val="3C4DE1"/>
              </a:solidFill>
            </a:endParaRPr>
          </a:p>
        </p:txBody>
      </p:sp>
      <p:cxnSp>
        <p:nvCxnSpPr>
          <p:cNvPr id="49" name="Straight Arrow Connector 48"/>
          <p:cNvCxnSpPr/>
          <p:nvPr/>
        </p:nvCxnSpPr>
        <p:spPr>
          <a:xfrm flipV="1">
            <a:off x="5969000" y="5373303"/>
            <a:ext cx="985572" cy="1"/>
          </a:xfrm>
          <a:prstGeom prst="straightConnector1">
            <a:avLst/>
          </a:prstGeom>
          <a:ln w="25400" cap="flat" cmpd="sng" algn="ctr">
            <a:solidFill>
              <a:srgbClr val="3C4DE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91066" y="1249051"/>
            <a:ext cx="8184741" cy="1077218"/>
          </a:xfrm>
          <a:prstGeom prst="rect">
            <a:avLst/>
          </a:prstGeom>
          <a:noFill/>
        </p:spPr>
        <p:txBody>
          <a:bodyPr wrap="square" rtlCol="0">
            <a:spAutoFit/>
          </a:bodyPr>
          <a:lstStyle/>
          <a:p>
            <a:pPr algn="ctr"/>
            <a:r>
              <a:rPr lang="en-US" sz="3200" b="1" dirty="0" smtClean="0">
                <a:solidFill>
                  <a:srgbClr val="0067AC"/>
                </a:solidFill>
              </a:rPr>
              <a:t>You be the scientist:  For which hypothesis of the future can you find the most evidence? </a:t>
            </a:r>
            <a:endParaRPr lang="en-US" sz="3200" b="1" dirty="0">
              <a:solidFill>
                <a:srgbClr val="0067AC"/>
              </a:solidFill>
            </a:endParaRPr>
          </a:p>
        </p:txBody>
      </p:sp>
    </p:spTree>
    <p:extLst>
      <p:ext uri="{BB962C8B-B14F-4D97-AF65-F5344CB8AC3E}">
        <p14:creationId xmlns:p14="http://schemas.microsoft.com/office/powerpoint/2010/main" val="1492385796"/>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1066799" y="4443569"/>
            <a:ext cx="3997062" cy="82973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rot="16200000">
            <a:off x="-1694934" y="4237798"/>
            <a:ext cx="4741334" cy="369332"/>
          </a:xfrm>
          <a:prstGeom prst="rect">
            <a:avLst/>
          </a:prstGeom>
          <a:noFill/>
        </p:spPr>
        <p:txBody>
          <a:bodyPr wrap="square" rtlCol="0">
            <a:spAutoFit/>
          </a:bodyPr>
          <a:lstStyle/>
          <a:p>
            <a:pPr algn="ctr"/>
            <a:r>
              <a:rPr lang="en-US" b="1" dirty="0" smtClean="0"/>
              <a:t>Some Climate Variable (temp, </a:t>
            </a:r>
            <a:r>
              <a:rPr lang="en-US" b="1" dirty="0" err="1" smtClean="0"/>
              <a:t>precip</a:t>
            </a:r>
            <a:r>
              <a:rPr lang="en-US" b="1" dirty="0" smtClean="0"/>
              <a:t>, humid)</a:t>
            </a:r>
            <a:endParaRPr lang="en-US" b="1" dirty="0"/>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073357" y="4443569"/>
            <a:ext cx="3156243" cy="1440767"/>
          </a:xfrm>
          <a:prstGeom prst="line">
            <a:avLst/>
          </a:prstGeom>
          <a:ln>
            <a:solidFill>
              <a:srgbClr val="3C4DE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075500" y="4858436"/>
            <a:ext cx="7162800" cy="1588"/>
          </a:xfrm>
          <a:prstGeom prst="line">
            <a:avLst/>
          </a:prstGeom>
          <a:ln w="25400" cap="flat" cmpd="sng" algn="ctr">
            <a:solidFill>
              <a:srgbClr val="708F24"/>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rot="20932419">
            <a:off x="1185567" y="5049391"/>
            <a:ext cx="2015067" cy="369332"/>
          </a:xfrm>
          <a:prstGeom prst="rect">
            <a:avLst/>
          </a:prstGeom>
          <a:noFill/>
        </p:spPr>
        <p:txBody>
          <a:bodyPr wrap="square" rtlCol="0">
            <a:spAutoFit/>
          </a:bodyPr>
          <a:lstStyle/>
          <a:p>
            <a:r>
              <a:rPr lang="en-US" dirty="0" smtClean="0"/>
              <a:t>Measured past</a:t>
            </a:r>
            <a:endParaRPr lang="en-US" dirty="0"/>
          </a:p>
        </p:txBody>
      </p:sp>
      <p:sp>
        <p:nvSpPr>
          <p:cNvPr id="41" name="TextBox 40"/>
          <p:cNvSpPr txBox="1"/>
          <p:nvPr/>
        </p:nvSpPr>
        <p:spPr>
          <a:xfrm>
            <a:off x="1168868" y="3776133"/>
            <a:ext cx="2201334" cy="646331"/>
          </a:xfrm>
          <a:prstGeom prst="rect">
            <a:avLst/>
          </a:prstGeom>
          <a:noFill/>
        </p:spPr>
        <p:txBody>
          <a:bodyPr wrap="square" rtlCol="0">
            <a:spAutoFit/>
          </a:bodyPr>
          <a:lstStyle/>
          <a:p>
            <a:r>
              <a:rPr lang="en-US" dirty="0" smtClean="0">
                <a:solidFill>
                  <a:srgbClr val="708F24"/>
                </a:solidFill>
              </a:rPr>
              <a:t>Future will be like average of the past</a:t>
            </a:r>
            <a:endParaRPr lang="en-US" dirty="0">
              <a:solidFill>
                <a:srgbClr val="708F24"/>
              </a:solidFill>
            </a:endParaRPr>
          </a:p>
        </p:txBody>
      </p:sp>
      <p:sp>
        <p:nvSpPr>
          <p:cNvPr id="44" name="TextBox 43"/>
          <p:cNvSpPr txBox="1"/>
          <p:nvPr/>
        </p:nvSpPr>
        <p:spPr>
          <a:xfrm>
            <a:off x="3776132" y="4858436"/>
            <a:ext cx="2286002" cy="646331"/>
          </a:xfrm>
          <a:prstGeom prst="rect">
            <a:avLst/>
          </a:prstGeom>
          <a:noFill/>
        </p:spPr>
        <p:txBody>
          <a:bodyPr wrap="square" rtlCol="0">
            <a:spAutoFit/>
          </a:bodyPr>
          <a:lstStyle/>
          <a:p>
            <a:r>
              <a:rPr lang="en-US" dirty="0" smtClean="0">
                <a:ln>
                  <a:solidFill>
                    <a:srgbClr val="3C4DE1"/>
                  </a:solidFill>
                </a:ln>
                <a:solidFill>
                  <a:srgbClr val="3C4DE1"/>
                </a:solidFill>
              </a:rPr>
              <a:t>Future will return to something in the past</a:t>
            </a:r>
            <a:endParaRPr lang="en-US" dirty="0">
              <a:ln>
                <a:solidFill>
                  <a:srgbClr val="3C4DE1"/>
                </a:solidFill>
              </a:ln>
              <a:solidFill>
                <a:srgbClr val="3C4DE1"/>
              </a:solidFill>
            </a:endParaRPr>
          </a:p>
        </p:txBody>
      </p:sp>
      <p:cxnSp>
        <p:nvCxnSpPr>
          <p:cNvPr id="49" name="Straight Arrow Connector 48"/>
          <p:cNvCxnSpPr/>
          <p:nvPr/>
        </p:nvCxnSpPr>
        <p:spPr>
          <a:xfrm flipV="1">
            <a:off x="5969000" y="5373303"/>
            <a:ext cx="985572" cy="1"/>
          </a:xfrm>
          <a:prstGeom prst="straightConnector1">
            <a:avLst/>
          </a:prstGeom>
          <a:ln w="25400" cap="flat" cmpd="sng" algn="ctr">
            <a:solidFill>
              <a:srgbClr val="3C4DE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rot="5400000">
            <a:off x="1731681" y="4672157"/>
            <a:ext cx="374146" cy="1588"/>
          </a:xfrm>
          <a:prstGeom prst="straightConnector1">
            <a:avLst/>
          </a:prstGeom>
          <a:ln w="25400" cap="flat" cmpd="sng" algn="ctr">
            <a:solidFill>
              <a:srgbClr val="708F24"/>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491066" y="1249051"/>
            <a:ext cx="8184741" cy="1077218"/>
          </a:xfrm>
          <a:prstGeom prst="rect">
            <a:avLst/>
          </a:prstGeom>
          <a:noFill/>
        </p:spPr>
        <p:txBody>
          <a:bodyPr wrap="square" rtlCol="0">
            <a:spAutoFit/>
          </a:bodyPr>
          <a:lstStyle/>
          <a:p>
            <a:pPr algn="ctr"/>
            <a:r>
              <a:rPr lang="en-US" sz="3200" b="1" dirty="0" smtClean="0">
                <a:solidFill>
                  <a:srgbClr val="0067AC"/>
                </a:solidFill>
              </a:rPr>
              <a:t>You be the scientist:  For which hypothesis of the future can you find the most evidence? </a:t>
            </a:r>
            <a:endParaRPr lang="en-US" sz="3200" b="1" dirty="0">
              <a:solidFill>
                <a:srgbClr val="0067AC"/>
              </a:solidFill>
            </a:endParaRPr>
          </a:p>
        </p:txBody>
      </p:sp>
    </p:spTree>
    <p:extLst>
      <p:ext uri="{BB962C8B-B14F-4D97-AF65-F5344CB8AC3E}">
        <p14:creationId xmlns:p14="http://schemas.microsoft.com/office/powerpoint/2010/main" val="254509159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1066799" y="4443569"/>
            <a:ext cx="3997062" cy="82973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rot="16200000">
            <a:off x="-1694934" y="4237798"/>
            <a:ext cx="4741334" cy="369332"/>
          </a:xfrm>
          <a:prstGeom prst="rect">
            <a:avLst/>
          </a:prstGeom>
          <a:noFill/>
        </p:spPr>
        <p:txBody>
          <a:bodyPr wrap="square" rtlCol="0">
            <a:spAutoFit/>
          </a:bodyPr>
          <a:lstStyle/>
          <a:p>
            <a:pPr algn="ctr"/>
            <a:r>
              <a:rPr lang="en-US" b="1" dirty="0" smtClean="0"/>
              <a:t>Some Climate Variable (temp, </a:t>
            </a:r>
            <a:r>
              <a:rPr lang="en-US" b="1" dirty="0" err="1" smtClean="0"/>
              <a:t>precip</a:t>
            </a:r>
            <a:r>
              <a:rPr lang="en-US" b="1" dirty="0" smtClean="0"/>
              <a:t>, humid)</a:t>
            </a:r>
            <a:endParaRPr lang="en-US" b="1" dirty="0"/>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073357" y="4443569"/>
            <a:ext cx="3156243" cy="1440767"/>
          </a:xfrm>
          <a:prstGeom prst="line">
            <a:avLst/>
          </a:prstGeom>
          <a:ln>
            <a:solidFill>
              <a:srgbClr val="3C4DE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073357" y="4440393"/>
            <a:ext cx="3164943" cy="1588"/>
          </a:xfrm>
          <a:prstGeom prst="line">
            <a:avLst/>
          </a:prstGeom>
          <a:ln w="25400" cap="flat" cmpd="sng" algn="ctr">
            <a:solidFill>
              <a:srgbClr val="8434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075500" y="4858436"/>
            <a:ext cx="7162800" cy="1588"/>
          </a:xfrm>
          <a:prstGeom prst="line">
            <a:avLst/>
          </a:prstGeom>
          <a:ln w="25400" cap="flat" cmpd="sng" algn="ctr">
            <a:solidFill>
              <a:srgbClr val="708F24"/>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rot="20932419">
            <a:off x="1185567" y="5049391"/>
            <a:ext cx="2015067" cy="369332"/>
          </a:xfrm>
          <a:prstGeom prst="rect">
            <a:avLst/>
          </a:prstGeom>
          <a:noFill/>
        </p:spPr>
        <p:txBody>
          <a:bodyPr wrap="square" rtlCol="0">
            <a:spAutoFit/>
          </a:bodyPr>
          <a:lstStyle/>
          <a:p>
            <a:r>
              <a:rPr lang="en-US" dirty="0" smtClean="0"/>
              <a:t>Measured past</a:t>
            </a:r>
            <a:endParaRPr lang="en-US" dirty="0"/>
          </a:p>
        </p:txBody>
      </p:sp>
      <p:sp>
        <p:nvSpPr>
          <p:cNvPr id="41" name="TextBox 40"/>
          <p:cNvSpPr txBox="1"/>
          <p:nvPr/>
        </p:nvSpPr>
        <p:spPr>
          <a:xfrm>
            <a:off x="1168868" y="3776133"/>
            <a:ext cx="2201334" cy="646331"/>
          </a:xfrm>
          <a:prstGeom prst="rect">
            <a:avLst/>
          </a:prstGeom>
          <a:noFill/>
        </p:spPr>
        <p:txBody>
          <a:bodyPr wrap="square" rtlCol="0">
            <a:spAutoFit/>
          </a:bodyPr>
          <a:lstStyle/>
          <a:p>
            <a:r>
              <a:rPr lang="en-US" dirty="0" smtClean="0">
                <a:solidFill>
                  <a:srgbClr val="708F24"/>
                </a:solidFill>
              </a:rPr>
              <a:t>Future will be like average of the past</a:t>
            </a:r>
            <a:endParaRPr lang="en-US" dirty="0">
              <a:solidFill>
                <a:srgbClr val="708F24"/>
              </a:solidFill>
            </a:endParaRPr>
          </a:p>
        </p:txBody>
      </p:sp>
      <p:sp>
        <p:nvSpPr>
          <p:cNvPr id="42" name="TextBox 41"/>
          <p:cNvSpPr txBox="1"/>
          <p:nvPr/>
        </p:nvSpPr>
        <p:spPr>
          <a:xfrm>
            <a:off x="1862656" y="3318933"/>
            <a:ext cx="2607735" cy="369332"/>
          </a:xfrm>
          <a:prstGeom prst="rect">
            <a:avLst/>
          </a:prstGeom>
          <a:noFill/>
        </p:spPr>
        <p:txBody>
          <a:bodyPr wrap="square" rtlCol="0">
            <a:spAutoFit/>
          </a:bodyPr>
          <a:lstStyle/>
          <a:p>
            <a:r>
              <a:rPr lang="en-US" dirty="0" smtClean="0">
                <a:solidFill>
                  <a:srgbClr val="843400"/>
                </a:solidFill>
              </a:rPr>
              <a:t>Future will be like today</a:t>
            </a:r>
            <a:endParaRPr lang="en-US" dirty="0">
              <a:solidFill>
                <a:srgbClr val="843400"/>
              </a:solidFill>
            </a:endParaRPr>
          </a:p>
        </p:txBody>
      </p:sp>
      <p:sp>
        <p:nvSpPr>
          <p:cNvPr id="44" name="TextBox 43"/>
          <p:cNvSpPr txBox="1"/>
          <p:nvPr/>
        </p:nvSpPr>
        <p:spPr>
          <a:xfrm>
            <a:off x="3776132" y="4858436"/>
            <a:ext cx="2286002" cy="646331"/>
          </a:xfrm>
          <a:prstGeom prst="rect">
            <a:avLst/>
          </a:prstGeom>
          <a:noFill/>
        </p:spPr>
        <p:txBody>
          <a:bodyPr wrap="square" rtlCol="0">
            <a:spAutoFit/>
          </a:bodyPr>
          <a:lstStyle/>
          <a:p>
            <a:r>
              <a:rPr lang="en-US" dirty="0" smtClean="0">
                <a:ln>
                  <a:solidFill>
                    <a:srgbClr val="3C4DE1"/>
                  </a:solidFill>
                </a:ln>
                <a:solidFill>
                  <a:srgbClr val="3C4DE1"/>
                </a:solidFill>
              </a:rPr>
              <a:t>Future will return to something in the past</a:t>
            </a:r>
            <a:endParaRPr lang="en-US" dirty="0">
              <a:ln>
                <a:solidFill>
                  <a:srgbClr val="3C4DE1"/>
                </a:solidFill>
              </a:ln>
              <a:solidFill>
                <a:srgbClr val="3C4DE1"/>
              </a:solidFill>
            </a:endParaRPr>
          </a:p>
        </p:txBody>
      </p:sp>
      <p:cxnSp>
        <p:nvCxnSpPr>
          <p:cNvPr id="48" name="Straight Arrow Connector 47"/>
          <p:cNvCxnSpPr/>
          <p:nvPr/>
        </p:nvCxnSpPr>
        <p:spPr>
          <a:xfrm>
            <a:off x="4385732" y="3688265"/>
            <a:ext cx="1676402" cy="755304"/>
          </a:xfrm>
          <a:prstGeom prst="straightConnector1">
            <a:avLst/>
          </a:prstGeom>
          <a:ln w="25400" cap="flat" cmpd="sng" algn="ctr">
            <a:solidFill>
              <a:srgbClr val="8434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5969000" y="5373303"/>
            <a:ext cx="985572" cy="1"/>
          </a:xfrm>
          <a:prstGeom prst="straightConnector1">
            <a:avLst/>
          </a:prstGeom>
          <a:ln w="25400" cap="flat" cmpd="sng" algn="ctr">
            <a:solidFill>
              <a:srgbClr val="3C4DE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rot="5400000">
            <a:off x="1731681" y="4672157"/>
            <a:ext cx="374146" cy="1588"/>
          </a:xfrm>
          <a:prstGeom prst="straightConnector1">
            <a:avLst/>
          </a:prstGeom>
          <a:ln w="25400" cap="flat" cmpd="sng" algn="ctr">
            <a:solidFill>
              <a:srgbClr val="708F24"/>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491066" y="1249051"/>
            <a:ext cx="8184741" cy="1077218"/>
          </a:xfrm>
          <a:prstGeom prst="rect">
            <a:avLst/>
          </a:prstGeom>
          <a:noFill/>
        </p:spPr>
        <p:txBody>
          <a:bodyPr wrap="square" rtlCol="0">
            <a:spAutoFit/>
          </a:bodyPr>
          <a:lstStyle/>
          <a:p>
            <a:pPr algn="ctr"/>
            <a:r>
              <a:rPr lang="en-US" sz="3200" b="1" dirty="0" smtClean="0">
                <a:solidFill>
                  <a:srgbClr val="0067AC"/>
                </a:solidFill>
              </a:rPr>
              <a:t>You be the scientist:  For which hypothesis of the future can you find the most evidence? </a:t>
            </a:r>
            <a:endParaRPr lang="en-US" sz="3200" b="1" dirty="0">
              <a:solidFill>
                <a:srgbClr val="0067AC"/>
              </a:solidFill>
            </a:endParaRPr>
          </a:p>
        </p:txBody>
      </p:sp>
    </p:spTree>
    <p:extLst>
      <p:ext uri="{BB962C8B-B14F-4D97-AF65-F5344CB8AC3E}">
        <p14:creationId xmlns:p14="http://schemas.microsoft.com/office/powerpoint/2010/main" val="2688270727"/>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1066799" y="4443569"/>
            <a:ext cx="3997062" cy="82973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rot="16200000">
            <a:off x="-1694934" y="4237798"/>
            <a:ext cx="4741334" cy="369332"/>
          </a:xfrm>
          <a:prstGeom prst="rect">
            <a:avLst/>
          </a:prstGeom>
          <a:noFill/>
        </p:spPr>
        <p:txBody>
          <a:bodyPr wrap="square" rtlCol="0">
            <a:spAutoFit/>
          </a:bodyPr>
          <a:lstStyle/>
          <a:p>
            <a:pPr algn="ctr"/>
            <a:r>
              <a:rPr lang="en-US" b="1" dirty="0" smtClean="0"/>
              <a:t>Some Climate Variable (temp, </a:t>
            </a:r>
            <a:r>
              <a:rPr lang="en-US" b="1" dirty="0" err="1" smtClean="0"/>
              <a:t>precip</a:t>
            </a:r>
            <a:r>
              <a:rPr lang="en-US" b="1" dirty="0" smtClean="0"/>
              <a:t>, humid)</a:t>
            </a:r>
            <a:endParaRPr lang="en-US" b="1" dirty="0"/>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073357" y="4443569"/>
            <a:ext cx="3156243" cy="1440767"/>
          </a:xfrm>
          <a:prstGeom prst="line">
            <a:avLst/>
          </a:prstGeom>
          <a:ln>
            <a:solidFill>
              <a:srgbClr val="3C4DE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5064657" y="3729193"/>
            <a:ext cx="3164943" cy="711200"/>
          </a:xfrm>
          <a:prstGeom prst="line">
            <a:avLst/>
          </a:prstGeom>
          <a:ln w="25400" cap="flat" cmpd="sng" algn="ctr">
            <a:solidFill>
              <a:srgbClr val="000000"/>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073357" y="4440393"/>
            <a:ext cx="3164943" cy="1588"/>
          </a:xfrm>
          <a:prstGeom prst="line">
            <a:avLst/>
          </a:prstGeom>
          <a:ln w="25400" cap="flat" cmpd="sng" algn="ctr">
            <a:solidFill>
              <a:srgbClr val="8434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075500" y="4858436"/>
            <a:ext cx="7162800" cy="1588"/>
          </a:xfrm>
          <a:prstGeom prst="line">
            <a:avLst/>
          </a:prstGeom>
          <a:ln w="25400" cap="flat" cmpd="sng" algn="ctr">
            <a:solidFill>
              <a:srgbClr val="708F24"/>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rot="20932419">
            <a:off x="1185567" y="5049391"/>
            <a:ext cx="2015067" cy="369332"/>
          </a:xfrm>
          <a:prstGeom prst="rect">
            <a:avLst/>
          </a:prstGeom>
          <a:noFill/>
        </p:spPr>
        <p:txBody>
          <a:bodyPr wrap="square" rtlCol="0">
            <a:spAutoFit/>
          </a:bodyPr>
          <a:lstStyle/>
          <a:p>
            <a:r>
              <a:rPr lang="en-US" dirty="0" smtClean="0"/>
              <a:t>Measured past</a:t>
            </a:r>
            <a:endParaRPr lang="en-US" dirty="0"/>
          </a:p>
        </p:txBody>
      </p:sp>
      <p:sp>
        <p:nvSpPr>
          <p:cNvPr id="41" name="TextBox 40"/>
          <p:cNvSpPr txBox="1"/>
          <p:nvPr/>
        </p:nvSpPr>
        <p:spPr>
          <a:xfrm>
            <a:off x="1168868" y="3776133"/>
            <a:ext cx="2201334" cy="646331"/>
          </a:xfrm>
          <a:prstGeom prst="rect">
            <a:avLst/>
          </a:prstGeom>
          <a:noFill/>
        </p:spPr>
        <p:txBody>
          <a:bodyPr wrap="square" rtlCol="0">
            <a:spAutoFit/>
          </a:bodyPr>
          <a:lstStyle/>
          <a:p>
            <a:r>
              <a:rPr lang="en-US" dirty="0" smtClean="0">
                <a:solidFill>
                  <a:srgbClr val="708F24"/>
                </a:solidFill>
              </a:rPr>
              <a:t>Future will be like average of the past</a:t>
            </a:r>
            <a:endParaRPr lang="en-US" dirty="0">
              <a:solidFill>
                <a:srgbClr val="708F24"/>
              </a:solidFill>
            </a:endParaRPr>
          </a:p>
        </p:txBody>
      </p:sp>
      <p:sp>
        <p:nvSpPr>
          <p:cNvPr id="42" name="TextBox 41"/>
          <p:cNvSpPr txBox="1"/>
          <p:nvPr/>
        </p:nvSpPr>
        <p:spPr>
          <a:xfrm>
            <a:off x="1862656" y="3318933"/>
            <a:ext cx="2607735" cy="369332"/>
          </a:xfrm>
          <a:prstGeom prst="rect">
            <a:avLst/>
          </a:prstGeom>
          <a:noFill/>
        </p:spPr>
        <p:txBody>
          <a:bodyPr wrap="square" rtlCol="0">
            <a:spAutoFit/>
          </a:bodyPr>
          <a:lstStyle/>
          <a:p>
            <a:r>
              <a:rPr lang="en-US" dirty="0" smtClean="0">
                <a:solidFill>
                  <a:srgbClr val="843400"/>
                </a:solidFill>
              </a:rPr>
              <a:t>Future will be like today</a:t>
            </a:r>
            <a:endParaRPr lang="en-US" dirty="0">
              <a:solidFill>
                <a:srgbClr val="843400"/>
              </a:solidFill>
            </a:endParaRPr>
          </a:p>
        </p:txBody>
      </p:sp>
      <p:sp>
        <p:nvSpPr>
          <p:cNvPr id="44" name="TextBox 43"/>
          <p:cNvSpPr txBox="1"/>
          <p:nvPr/>
        </p:nvSpPr>
        <p:spPr>
          <a:xfrm>
            <a:off x="3776132" y="4858436"/>
            <a:ext cx="2286002" cy="646331"/>
          </a:xfrm>
          <a:prstGeom prst="rect">
            <a:avLst/>
          </a:prstGeom>
          <a:noFill/>
        </p:spPr>
        <p:txBody>
          <a:bodyPr wrap="square" rtlCol="0">
            <a:spAutoFit/>
          </a:bodyPr>
          <a:lstStyle/>
          <a:p>
            <a:r>
              <a:rPr lang="en-US" dirty="0" smtClean="0">
                <a:ln>
                  <a:solidFill>
                    <a:srgbClr val="3C4DE1"/>
                  </a:solidFill>
                </a:ln>
                <a:solidFill>
                  <a:srgbClr val="3C4DE1"/>
                </a:solidFill>
              </a:rPr>
              <a:t>Future will return to something in the past</a:t>
            </a:r>
            <a:endParaRPr lang="en-US" dirty="0">
              <a:ln>
                <a:solidFill>
                  <a:srgbClr val="3C4DE1"/>
                </a:solidFill>
              </a:ln>
              <a:solidFill>
                <a:srgbClr val="3C4DE1"/>
              </a:solidFill>
            </a:endParaRPr>
          </a:p>
        </p:txBody>
      </p:sp>
      <p:cxnSp>
        <p:nvCxnSpPr>
          <p:cNvPr id="48" name="Straight Arrow Connector 47"/>
          <p:cNvCxnSpPr/>
          <p:nvPr/>
        </p:nvCxnSpPr>
        <p:spPr>
          <a:xfrm>
            <a:off x="4385732" y="3688265"/>
            <a:ext cx="1676402" cy="755304"/>
          </a:xfrm>
          <a:prstGeom prst="straightConnector1">
            <a:avLst/>
          </a:prstGeom>
          <a:ln w="25400" cap="flat" cmpd="sng" algn="ctr">
            <a:solidFill>
              <a:srgbClr val="8434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5969000" y="5373303"/>
            <a:ext cx="985572" cy="1"/>
          </a:xfrm>
          <a:prstGeom prst="straightConnector1">
            <a:avLst/>
          </a:prstGeom>
          <a:ln w="25400" cap="flat" cmpd="sng" algn="ctr">
            <a:solidFill>
              <a:srgbClr val="3C4DE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rot="5400000">
            <a:off x="1731681" y="4672157"/>
            <a:ext cx="374146" cy="1588"/>
          </a:xfrm>
          <a:prstGeom prst="straightConnector1">
            <a:avLst/>
          </a:prstGeom>
          <a:ln w="25400" cap="flat" cmpd="sng" algn="ctr">
            <a:solidFill>
              <a:srgbClr val="708F24"/>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3662629" y="2802637"/>
            <a:ext cx="3029477" cy="369332"/>
          </a:xfrm>
          <a:prstGeom prst="rect">
            <a:avLst/>
          </a:prstGeom>
          <a:noFill/>
        </p:spPr>
        <p:txBody>
          <a:bodyPr wrap="square" rtlCol="0">
            <a:spAutoFit/>
          </a:bodyPr>
          <a:lstStyle/>
          <a:p>
            <a:r>
              <a:rPr lang="en-US" dirty="0" smtClean="0"/>
              <a:t>Current trend will continue</a:t>
            </a:r>
            <a:endParaRPr lang="en-US" dirty="0"/>
          </a:p>
        </p:txBody>
      </p:sp>
      <p:cxnSp>
        <p:nvCxnSpPr>
          <p:cNvPr id="55" name="Straight Arrow Connector 54"/>
          <p:cNvCxnSpPr/>
          <p:nvPr/>
        </p:nvCxnSpPr>
        <p:spPr>
          <a:xfrm rot="16200000" flipH="1">
            <a:off x="6098605" y="3406430"/>
            <a:ext cx="827962" cy="359039"/>
          </a:xfrm>
          <a:prstGeom prst="straightConnector1">
            <a:avLst/>
          </a:prstGeom>
          <a:ln w="254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91066" y="1249051"/>
            <a:ext cx="8184741" cy="1077218"/>
          </a:xfrm>
          <a:prstGeom prst="rect">
            <a:avLst/>
          </a:prstGeom>
          <a:noFill/>
        </p:spPr>
        <p:txBody>
          <a:bodyPr wrap="square" rtlCol="0">
            <a:spAutoFit/>
          </a:bodyPr>
          <a:lstStyle/>
          <a:p>
            <a:pPr algn="ctr"/>
            <a:r>
              <a:rPr lang="en-US" sz="3200" b="1" dirty="0" smtClean="0">
                <a:solidFill>
                  <a:srgbClr val="0067AC"/>
                </a:solidFill>
              </a:rPr>
              <a:t>You be the scientist:  For which hypothesis of the future can you find the most evidence? </a:t>
            </a:r>
            <a:endParaRPr lang="en-US" sz="3200" b="1" dirty="0">
              <a:solidFill>
                <a:srgbClr val="0067AC"/>
              </a:solidFill>
            </a:endParaRPr>
          </a:p>
        </p:txBody>
      </p:sp>
    </p:spTree>
    <p:extLst>
      <p:ext uri="{BB962C8B-B14F-4D97-AF65-F5344CB8AC3E}">
        <p14:creationId xmlns:p14="http://schemas.microsoft.com/office/powerpoint/2010/main" val="413001440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1066799" y="4443569"/>
            <a:ext cx="3997062" cy="82973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rot="16200000">
            <a:off x="-1694934" y="4237798"/>
            <a:ext cx="4741334" cy="369332"/>
          </a:xfrm>
          <a:prstGeom prst="rect">
            <a:avLst/>
          </a:prstGeom>
          <a:noFill/>
        </p:spPr>
        <p:txBody>
          <a:bodyPr wrap="square" rtlCol="0">
            <a:spAutoFit/>
          </a:bodyPr>
          <a:lstStyle/>
          <a:p>
            <a:pPr algn="ctr"/>
            <a:r>
              <a:rPr lang="en-US" b="1" dirty="0" smtClean="0"/>
              <a:t>Some Climate Variable (temp, </a:t>
            </a:r>
            <a:r>
              <a:rPr lang="en-US" b="1" dirty="0" err="1" smtClean="0"/>
              <a:t>precip</a:t>
            </a:r>
            <a:r>
              <a:rPr lang="en-US" b="1" dirty="0" smtClean="0"/>
              <a:t>, humid)</a:t>
            </a:r>
            <a:endParaRPr lang="en-US" b="1" dirty="0"/>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5073357" y="2987303"/>
            <a:ext cx="3165738" cy="145626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073357" y="4443569"/>
            <a:ext cx="3156243" cy="1440767"/>
          </a:xfrm>
          <a:prstGeom prst="line">
            <a:avLst/>
          </a:prstGeom>
          <a:ln>
            <a:solidFill>
              <a:srgbClr val="3C4DE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5064657" y="3729193"/>
            <a:ext cx="3164943" cy="711200"/>
          </a:xfrm>
          <a:prstGeom prst="line">
            <a:avLst/>
          </a:prstGeom>
          <a:ln w="25400" cap="flat" cmpd="sng" algn="ctr">
            <a:solidFill>
              <a:srgbClr val="000000"/>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073357" y="4440393"/>
            <a:ext cx="3164943" cy="1588"/>
          </a:xfrm>
          <a:prstGeom prst="line">
            <a:avLst/>
          </a:prstGeom>
          <a:ln w="25400" cap="flat" cmpd="sng" algn="ctr">
            <a:solidFill>
              <a:srgbClr val="8434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075500" y="4858436"/>
            <a:ext cx="7162800" cy="1588"/>
          </a:xfrm>
          <a:prstGeom prst="line">
            <a:avLst/>
          </a:prstGeom>
          <a:ln w="25400" cap="flat" cmpd="sng" algn="ctr">
            <a:solidFill>
              <a:srgbClr val="708F24"/>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rot="20932419">
            <a:off x="1185567" y="5049391"/>
            <a:ext cx="2015067" cy="369332"/>
          </a:xfrm>
          <a:prstGeom prst="rect">
            <a:avLst/>
          </a:prstGeom>
          <a:noFill/>
        </p:spPr>
        <p:txBody>
          <a:bodyPr wrap="square" rtlCol="0">
            <a:spAutoFit/>
          </a:bodyPr>
          <a:lstStyle/>
          <a:p>
            <a:r>
              <a:rPr lang="en-US" dirty="0" smtClean="0"/>
              <a:t>Measured past</a:t>
            </a:r>
            <a:endParaRPr lang="en-US" dirty="0"/>
          </a:p>
        </p:txBody>
      </p:sp>
      <p:sp>
        <p:nvSpPr>
          <p:cNvPr id="41" name="TextBox 40"/>
          <p:cNvSpPr txBox="1"/>
          <p:nvPr/>
        </p:nvSpPr>
        <p:spPr>
          <a:xfrm>
            <a:off x="1168868" y="3776133"/>
            <a:ext cx="2201334" cy="646331"/>
          </a:xfrm>
          <a:prstGeom prst="rect">
            <a:avLst/>
          </a:prstGeom>
          <a:noFill/>
        </p:spPr>
        <p:txBody>
          <a:bodyPr wrap="square" rtlCol="0">
            <a:spAutoFit/>
          </a:bodyPr>
          <a:lstStyle/>
          <a:p>
            <a:r>
              <a:rPr lang="en-US" dirty="0" smtClean="0">
                <a:solidFill>
                  <a:srgbClr val="708F24"/>
                </a:solidFill>
              </a:rPr>
              <a:t>Future will be like average of the past</a:t>
            </a:r>
            <a:endParaRPr lang="en-US" dirty="0">
              <a:solidFill>
                <a:srgbClr val="708F24"/>
              </a:solidFill>
            </a:endParaRPr>
          </a:p>
        </p:txBody>
      </p:sp>
      <p:sp>
        <p:nvSpPr>
          <p:cNvPr id="42" name="TextBox 41"/>
          <p:cNvSpPr txBox="1"/>
          <p:nvPr/>
        </p:nvSpPr>
        <p:spPr>
          <a:xfrm>
            <a:off x="1862656" y="3318933"/>
            <a:ext cx="2607735" cy="369332"/>
          </a:xfrm>
          <a:prstGeom prst="rect">
            <a:avLst/>
          </a:prstGeom>
          <a:noFill/>
        </p:spPr>
        <p:txBody>
          <a:bodyPr wrap="square" rtlCol="0">
            <a:spAutoFit/>
          </a:bodyPr>
          <a:lstStyle/>
          <a:p>
            <a:r>
              <a:rPr lang="en-US" dirty="0" smtClean="0">
                <a:solidFill>
                  <a:srgbClr val="843400"/>
                </a:solidFill>
              </a:rPr>
              <a:t>Future will be like today</a:t>
            </a:r>
            <a:endParaRPr lang="en-US" dirty="0">
              <a:solidFill>
                <a:srgbClr val="843400"/>
              </a:solidFill>
            </a:endParaRPr>
          </a:p>
        </p:txBody>
      </p:sp>
      <p:sp>
        <p:nvSpPr>
          <p:cNvPr id="43" name="TextBox 42"/>
          <p:cNvSpPr txBox="1"/>
          <p:nvPr/>
        </p:nvSpPr>
        <p:spPr>
          <a:xfrm>
            <a:off x="3047993" y="2426903"/>
            <a:ext cx="4114799" cy="369332"/>
          </a:xfrm>
          <a:prstGeom prst="rect">
            <a:avLst/>
          </a:prstGeom>
          <a:noFill/>
        </p:spPr>
        <p:txBody>
          <a:bodyPr wrap="square" rtlCol="0">
            <a:spAutoFit/>
          </a:bodyPr>
          <a:lstStyle/>
          <a:p>
            <a:r>
              <a:rPr lang="en-US" dirty="0" smtClean="0">
                <a:solidFill>
                  <a:srgbClr val="FF0000"/>
                </a:solidFill>
              </a:rPr>
              <a:t>Future will be more extreme than today</a:t>
            </a:r>
            <a:endParaRPr lang="en-US" dirty="0">
              <a:solidFill>
                <a:srgbClr val="FF0000"/>
              </a:solidFill>
            </a:endParaRPr>
          </a:p>
        </p:txBody>
      </p:sp>
      <p:sp>
        <p:nvSpPr>
          <p:cNvPr id="44" name="TextBox 43"/>
          <p:cNvSpPr txBox="1"/>
          <p:nvPr/>
        </p:nvSpPr>
        <p:spPr>
          <a:xfrm>
            <a:off x="3776132" y="4858436"/>
            <a:ext cx="2286002" cy="646331"/>
          </a:xfrm>
          <a:prstGeom prst="rect">
            <a:avLst/>
          </a:prstGeom>
          <a:noFill/>
        </p:spPr>
        <p:txBody>
          <a:bodyPr wrap="square" rtlCol="0">
            <a:spAutoFit/>
          </a:bodyPr>
          <a:lstStyle/>
          <a:p>
            <a:r>
              <a:rPr lang="en-US" dirty="0" smtClean="0">
                <a:ln>
                  <a:solidFill>
                    <a:srgbClr val="3C4DE1"/>
                  </a:solidFill>
                </a:ln>
                <a:solidFill>
                  <a:srgbClr val="3C4DE1"/>
                </a:solidFill>
              </a:rPr>
              <a:t>Future will return to something in the past</a:t>
            </a:r>
            <a:endParaRPr lang="en-US" dirty="0">
              <a:ln>
                <a:solidFill>
                  <a:srgbClr val="3C4DE1"/>
                </a:solidFill>
              </a:ln>
              <a:solidFill>
                <a:srgbClr val="3C4DE1"/>
              </a:solidFill>
            </a:endParaRPr>
          </a:p>
        </p:txBody>
      </p:sp>
      <p:cxnSp>
        <p:nvCxnSpPr>
          <p:cNvPr id="46" name="Straight Arrow Connector 45"/>
          <p:cNvCxnSpPr/>
          <p:nvPr/>
        </p:nvCxnSpPr>
        <p:spPr>
          <a:xfrm>
            <a:off x="6954572" y="2796235"/>
            <a:ext cx="822858" cy="375734"/>
          </a:xfrm>
          <a:prstGeom prst="straightConnector1">
            <a:avLst/>
          </a:prstGeom>
          <a:ln w="254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4385732" y="3688265"/>
            <a:ext cx="1676402" cy="755304"/>
          </a:xfrm>
          <a:prstGeom prst="straightConnector1">
            <a:avLst/>
          </a:prstGeom>
          <a:ln w="25400" cap="flat" cmpd="sng" algn="ctr">
            <a:solidFill>
              <a:srgbClr val="8434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5969000" y="5373303"/>
            <a:ext cx="985572" cy="1"/>
          </a:xfrm>
          <a:prstGeom prst="straightConnector1">
            <a:avLst/>
          </a:prstGeom>
          <a:ln w="25400" cap="flat" cmpd="sng" algn="ctr">
            <a:solidFill>
              <a:srgbClr val="3C4DE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rot="5400000">
            <a:off x="1731681" y="4672157"/>
            <a:ext cx="374146" cy="1588"/>
          </a:xfrm>
          <a:prstGeom prst="straightConnector1">
            <a:avLst/>
          </a:prstGeom>
          <a:ln w="25400" cap="flat" cmpd="sng" algn="ctr">
            <a:solidFill>
              <a:srgbClr val="708F24"/>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3662629" y="2802637"/>
            <a:ext cx="3029477" cy="369332"/>
          </a:xfrm>
          <a:prstGeom prst="rect">
            <a:avLst/>
          </a:prstGeom>
          <a:noFill/>
        </p:spPr>
        <p:txBody>
          <a:bodyPr wrap="square" rtlCol="0">
            <a:spAutoFit/>
          </a:bodyPr>
          <a:lstStyle/>
          <a:p>
            <a:r>
              <a:rPr lang="en-US" dirty="0" smtClean="0"/>
              <a:t>Current trend will continue</a:t>
            </a:r>
            <a:endParaRPr lang="en-US" dirty="0"/>
          </a:p>
        </p:txBody>
      </p:sp>
      <p:cxnSp>
        <p:nvCxnSpPr>
          <p:cNvPr id="55" name="Straight Arrow Connector 54"/>
          <p:cNvCxnSpPr/>
          <p:nvPr/>
        </p:nvCxnSpPr>
        <p:spPr>
          <a:xfrm rot="16200000" flipH="1">
            <a:off x="6098605" y="3406430"/>
            <a:ext cx="827962" cy="359039"/>
          </a:xfrm>
          <a:prstGeom prst="straightConnector1">
            <a:avLst/>
          </a:prstGeom>
          <a:ln w="254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91066" y="1249051"/>
            <a:ext cx="8184741" cy="1077218"/>
          </a:xfrm>
          <a:prstGeom prst="rect">
            <a:avLst/>
          </a:prstGeom>
          <a:noFill/>
        </p:spPr>
        <p:txBody>
          <a:bodyPr wrap="square" rtlCol="0">
            <a:spAutoFit/>
          </a:bodyPr>
          <a:lstStyle/>
          <a:p>
            <a:pPr algn="ctr"/>
            <a:r>
              <a:rPr lang="en-US" sz="3200" b="1" dirty="0" smtClean="0">
                <a:solidFill>
                  <a:srgbClr val="0067AC"/>
                </a:solidFill>
              </a:rPr>
              <a:t>You be the scientist:  For which hypothesis of the future can you find the most evidence? </a:t>
            </a:r>
            <a:endParaRPr lang="en-US" sz="3200" b="1" dirty="0">
              <a:solidFill>
                <a:srgbClr val="0067AC"/>
              </a:solidFill>
            </a:endParaRPr>
          </a:p>
        </p:txBody>
      </p:sp>
    </p:spTree>
    <p:extLst>
      <p:ext uri="{BB962C8B-B14F-4D97-AF65-F5344CB8AC3E}">
        <p14:creationId xmlns:p14="http://schemas.microsoft.com/office/powerpoint/2010/main" val="3682659171"/>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1066799" y="4443569"/>
            <a:ext cx="3997062" cy="82973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rot="16200000">
            <a:off x="-1694934" y="4237798"/>
            <a:ext cx="4741334" cy="369332"/>
          </a:xfrm>
          <a:prstGeom prst="rect">
            <a:avLst/>
          </a:prstGeom>
          <a:noFill/>
        </p:spPr>
        <p:txBody>
          <a:bodyPr wrap="square" rtlCol="0">
            <a:spAutoFit/>
          </a:bodyPr>
          <a:lstStyle/>
          <a:p>
            <a:pPr algn="ctr"/>
            <a:r>
              <a:rPr lang="en-US" b="1" dirty="0" smtClean="0"/>
              <a:t>Some Climate Variable (temp, </a:t>
            </a:r>
            <a:r>
              <a:rPr lang="en-US" b="1" dirty="0" err="1" smtClean="0"/>
              <a:t>precip</a:t>
            </a:r>
            <a:r>
              <a:rPr lang="en-US" b="1" dirty="0" smtClean="0"/>
              <a:t>, humid)</a:t>
            </a:r>
            <a:endParaRPr lang="en-US" b="1" dirty="0"/>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5073357" y="2987303"/>
            <a:ext cx="3165738" cy="145626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073357" y="4443569"/>
            <a:ext cx="3156243" cy="1440767"/>
          </a:xfrm>
          <a:prstGeom prst="line">
            <a:avLst/>
          </a:prstGeom>
          <a:ln>
            <a:solidFill>
              <a:srgbClr val="3C4DE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5064657" y="3729193"/>
            <a:ext cx="3164943" cy="711200"/>
          </a:xfrm>
          <a:prstGeom prst="line">
            <a:avLst/>
          </a:prstGeom>
          <a:ln w="25400" cap="flat" cmpd="sng" algn="ctr">
            <a:solidFill>
              <a:srgbClr val="000000"/>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073357" y="4440393"/>
            <a:ext cx="3164943" cy="1588"/>
          </a:xfrm>
          <a:prstGeom prst="line">
            <a:avLst/>
          </a:prstGeom>
          <a:ln w="25400" cap="flat" cmpd="sng" algn="ctr">
            <a:solidFill>
              <a:srgbClr val="8434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075500" y="4858436"/>
            <a:ext cx="7162800" cy="1588"/>
          </a:xfrm>
          <a:prstGeom prst="line">
            <a:avLst/>
          </a:prstGeom>
          <a:ln w="25400" cap="flat" cmpd="sng" algn="ctr">
            <a:solidFill>
              <a:srgbClr val="708F24"/>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rot="20932419">
            <a:off x="1185567" y="5049391"/>
            <a:ext cx="2015067" cy="369332"/>
          </a:xfrm>
          <a:prstGeom prst="rect">
            <a:avLst/>
          </a:prstGeom>
          <a:noFill/>
        </p:spPr>
        <p:txBody>
          <a:bodyPr wrap="square" rtlCol="0">
            <a:spAutoFit/>
          </a:bodyPr>
          <a:lstStyle/>
          <a:p>
            <a:r>
              <a:rPr lang="en-US" dirty="0" smtClean="0"/>
              <a:t>Measured past</a:t>
            </a:r>
            <a:endParaRPr lang="en-US" dirty="0"/>
          </a:p>
        </p:txBody>
      </p:sp>
      <p:sp>
        <p:nvSpPr>
          <p:cNvPr id="41" name="TextBox 40"/>
          <p:cNvSpPr txBox="1"/>
          <p:nvPr/>
        </p:nvSpPr>
        <p:spPr>
          <a:xfrm>
            <a:off x="1168868" y="3776133"/>
            <a:ext cx="2201334" cy="646331"/>
          </a:xfrm>
          <a:prstGeom prst="rect">
            <a:avLst/>
          </a:prstGeom>
          <a:noFill/>
        </p:spPr>
        <p:txBody>
          <a:bodyPr wrap="square" rtlCol="0">
            <a:spAutoFit/>
          </a:bodyPr>
          <a:lstStyle/>
          <a:p>
            <a:r>
              <a:rPr lang="en-US" dirty="0" smtClean="0">
                <a:solidFill>
                  <a:srgbClr val="708F24"/>
                </a:solidFill>
              </a:rPr>
              <a:t>Future will be like average of the past</a:t>
            </a:r>
            <a:endParaRPr lang="en-US" dirty="0">
              <a:solidFill>
                <a:srgbClr val="708F24"/>
              </a:solidFill>
            </a:endParaRPr>
          </a:p>
        </p:txBody>
      </p:sp>
      <p:sp>
        <p:nvSpPr>
          <p:cNvPr id="42" name="TextBox 41"/>
          <p:cNvSpPr txBox="1"/>
          <p:nvPr/>
        </p:nvSpPr>
        <p:spPr>
          <a:xfrm>
            <a:off x="1862656" y="3318933"/>
            <a:ext cx="2607735" cy="369332"/>
          </a:xfrm>
          <a:prstGeom prst="rect">
            <a:avLst/>
          </a:prstGeom>
          <a:noFill/>
        </p:spPr>
        <p:txBody>
          <a:bodyPr wrap="square" rtlCol="0">
            <a:spAutoFit/>
          </a:bodyPr>
          <a:lstStyle/>
          <a:p>
            <a:r>
              <a:rPr lang="en-US" dirty="0" smtClean="0">
                <a:solidFill>
                  <a:srgbClr val="843400"/>
                </a:solidFill>
              </a:rPr>
              <a:t>Future will be like today</a:t>
            </a:r>
            <a:endParaRPr lang="en-US" dirty="0">
              <a:solidFill>
                <a:srgbClr val="843400"/>
              </a:solidFill>
            </a:endParaRPr>
          </a:p>
        </p:txBody>
      </p:sp>
      <p:sp>
        <p:nvSpPr>
          <p:cNvPr id="43" name="TextBox 42"/>
          <p:cNvSpPr txBox="1"/>
          <p:nvPr/>
        </p:nvSpPr>
        <p:spPr>
          <a:xfrm>
            <a:off x="3047993" y="2426903"/>
            <a:ext cx="4114799" cy="369332"/>
          </a:xfrm>
          <a:prstGeom prst="rect">
            <a:avLst/>
          </a:prstGeom>
          <a:noFill/>
        </p:spPr>
        <p:txBody>
          <a:bodyPr wrap="square" rtlCol="0">
            <a:spAutoFit/>
          </a:bodyPr>
          <a:lstStyle/>
          <a:p>
            <a:r>
              <a:rPr lang="en-US" dirty="0" smtClean="0">
                <a:solidFill>
                  <a:srgbClr val="FF0000"/>
                </a:solidFill>
              </a:rPr>
              <a:t>Future will be more extreme than today</a:t>
            </a:r>
            <a:endParaRPr lang="en-US" dirty="0">
              <a:solidFill>
                <a:srgbClr val="FF0000"/>
              </a:solidFill>
            </a:endParaRPr>
          </a:p>
        </p:txBody>
      </p:sp>
      <p:sp>
        <p:nvSpPr>
          <p:cNvPr id="44" name="TextBox 43"/>
          <p:cNvSpPr txBox="1"/>
          <p:nvPr/>
        </p:nvSpPr>
        <p:spPr>
          <a:xfrm>
            <a:off x="3776132" y="4858436"/>
            <a:ext cx="2286002" cy="646331"/>
          </a:xfrm>
          <a:prstGeom prst="rect">
            <a:avLst/>
          </a:prstGeom>
          <a:noFill/>
        </p:spPr>
        <p:txBody>
          <a:bodyPr wrap="square" rtlCol="0">
            <a:spAutoFit/>
          </a:bodyPr>
          <a:lstStyle/>
          <a:p>
            <a:r>
              <a:rPr lang="en-US" dirty="0" smtClean="0">
                <a:ln>
                  <a:solidFill>
                    <a:srgbClr val="3C4DE1"/>
                  </a:solidFill>
                </a:ln>
                <a:solidFill>
                  <a:srgbClr val="3C4DE1"/>
                </a:solidFill>
              </a:rPr>
              <a:t>Future will return to something in the past</a:t>
            </a:r>
            <a:endParaRPr lang="en-US" dirty="0">
              <a:ln>
                <a:solidFill>
                  <a:srgbClr val="3C4DE1"/>
                </a:solidFill>
              </a:ln>
              <a:solidFill>
                <a:srgbClr val="3C4DE1"/>
              </a:solidFill>
            </a:endParaRPr>
          </a:p>
        </p:txBody>
      </p:sp>
      <p:cxnSp>
        <p:nvCxnSpPr>
          <p:cNvPr id="46" name="Straight Arrow Connector 45"/>
          <p:cNvCxnSpPr/>
          <p:nvPr/>
        </p:nvCxnSpPr>
        <p:spPr>
          <a:xfrm>
            <a:off x="6954572" y="2796235"/>
            <a:ext cx="822858" cy="375734"/>
          </a:xfrm>
          <a:prstGeom prst="straightConnector1">
            <a:avLst/>
          </a:prstGeom>
          <a:ln w="254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4385732" y="3688265"/>
            <a:ext cx="1676402" cy="755304"/>
          </a:xfrm>
          <a:prstGeom prst="straightConnector1">
            <a:avLst/>
          </a:prstGeom>
          <a:ln w="25400" cap="flat" cmpd="sng" algn="ctr">
            <a:solidFill>
              <a:srgbClr val="8434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5969000" y="5373303"/>
            <a:ext cx="985572" cy="1"/>
          </a:xfrm>
          <a:prstGeom prst="straightConnector1">
            <a:avLst/>
          </a:prstGeom>
          <a:ln w="25400" cap="flat" cmpd="sng" algn="ctr">
            <a:solidFill>
              <a:srgbClr val="3C4DE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rot="5400000">
            <a:off x="1731681" y="4672157"/>
            <a:ext cx="374146" cy="1588"/>
          </a:xfrm>
          <a:prstGeom prst="straightConnector1">
            <a:avLst/>
          </a:prstGeom>
          <a:ln w="25400" cap="flat" cmpd="sng" algn="ctr">
            <a:solidFill>
              <a:srgbClr val="708F24"/>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3662629" y="2802637"/>
            <a:ext cx="3029477" cy="369332"/>
          </a:xfrm>
          <a:prstGeom prst="rect">
            <a:avLst/>
          </a:prstGeom>
          <a:noFill/>
        </p:spPr>
        <p:txBody>
          <a:bodyPr wrap="square" rtlCol="0">
            <a:spAutoFit/>
          </a:bodyPr>
          <a:lstStyle/>
          <a:p>
            <a:r>
              <a:rPr lang="en-US" dirty="0" smtClean="0"/>
              <a:t>Current trend will continue</a:t>
            </a:r>
            <a:endParaRPr lang="en-US" dirty="0"/>
          </a:p>
        </p:txBody>
      </p:sp>
      <p:cxnSp>
        <p:nvCxnSpPr>
          <p:cNvPr id="55" name="Straight Arrow Connector 54"/>
          <p:cNvCxnSpPr/>
          <p:nvPr/>
        </p:nvCxnSpPr>
        <p:spPr>
          <a:xfrm rot="16200000" flipH="1">
            <a:off x="6098605" y="3406430"/>
            <a:ext cx="827962" cy="359039"/>
          </a:xfrm>
          <a:prstGeom prst="straightConnector1">
            <a:avLst/>
          </a:prstGeom>
          <a:ln w="254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91066" y="1249051"/>
            <a:ext cx="8184741" cy="1077218"/>
          </a:xfrm>
          <a:prstGeom prst="rect">
            <a:avLst/>
          </a:prstGeom>
          <a:noFill/>
        </p:spPr>
        <p:txBody>
          <a:bodyPr wrap="square" rtlCol="0">
            <a:spAutoFit/>
          </a:bodyPr>
          <a:lstStyle/>
          <a:p>
            <a:pPr algn="ctr"/>
            <a:r>
              <a:rPr lang="en-US" sz="3200" b="1" dirty="0" smtClean="0">
                <a:solidFill>
                  <a:srgbClr val="0067AC"/>
                </a:solidFill>
              </a:rPr>
              <a:t>You be the scientist:  For which hypothesis of the future can you find the most evidence? </a:t>
            </a:r>
            <a:endParaRPr lang="en-US" sz="3200" b="1" dirty="0">
              <a:solidFill>
                <a:srgbClr val="0067AC"/>
              </a:solidFill>
            </a:endParaRPr>
          </a:p>
        </p:txBody>
      </p:sp>
      <p:sp>
        <p:nvSpPr>
          <p:cNvPr id="28" name="Arc 27"/>
          <p:cNvSpPr/>
          <p:nvPr/>
        </p:nvSpPr>
        <p:spPr>
          <a:xfrm rot="10212250">
            <a:off x="5161695" y="3368214"/>
            <a:ext cx="6811892" cy="1028923"/>
          </a:xfrm>
          <a:prstGeom prst="arc">
            <a:avLst>
              <a:gd name="adj1" fmla="val 16292337"/>
              <a:gd name="adj2" fmla="val 0"/>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Arc 28"/>
          <p:cNvSpPr/>
          <p:nvPr/>
        </p:nvSpPr>
        <p:spPr>
          <a:xfrm rot="9832920" flipV="1">
            <a:off x="5042748" y="2593875"/>
            <a:ext cx="7584587" cy="1543850"/>
          </a:xfrm>
          <a:prstGeom prst="arc">
            <a:avLst>
              <a:gd name="adj1" fmla="val 16292337"/>
              <a:gd name="adj2" fmla="val 0"/>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Oval 29"/>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7671321"/>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1066799" y="4443569"/>
            <a:ext cx="3997062" cy="82973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rot="16200000">
            <a:off x="-1694934" y="4237798"/>
            <a:ext cx="4741334" cy="369332"/>
          </a:xfrm>
          <a:prstGeom prst="rect">
            <a:avLst/>
          </a:prstGeom>
          <a:noFill/>
        </p:spPr>
        <p:txBody>
          <a:bodyPr wrap="square" rtlCol="0">
            <a:spAutoFit/>
          </a:bodyPr>
          <a:lstStyle/>
          <a:p>
            <a:pPr algn="ctr"/>
            <a:r>
              <a:rPr lang="en-US" b="1" dirty="0" smtClean="0"/>
              <a:t>Some Climate Variable (temp, </a:t>
            </a:r>
            <a:r>
              <a:rPr lang="en-US" b="1" dirty="0" err="1" smtClean="0"/>
              <a:t>precip</a:t>
            </a:r>
            <a:r>
              <a:rPr lang="en-US" b="1" dirty="0" smtClean="0"/>
              <a:t>, humid)</a:t>
            </a:r>
            <a:endParaRPr lang="en-US" b="1" dirty="0"/>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5073357" y="2987303"/>
            <a:ext cx="3165738" cy="145626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5064657" y="3729193"/>
            <a:ext cx="3164943" cy="711200"/>
          </a:xfrm>
          <a:prstGeom prst="line">
            <a:avLst/>
          </a:prstGeom>
          <a:ln w="25400" cap="flat" cmpd="sng" algn="ctr">
            <a:solidFill>
              <a:srgbClr val="000000"/>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073357" y="4440393"/>
            <a:ext cx="3164943" cy="1588"/>
          </a:xfrm>
          <a:prstGeom prst="line">
            <a:avLst/>
          </a:prstGeom>
          <a:ln w="25400" cap="flat" cmpd="sng" algn="ctr">
            <a:solidFill>
              <a:srgbClr val="8434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rot="20932419">
            <a:off x="1185567" y="5049391"/>
            <a:ext cx="2015067" cy="369332"/>
          </a:xfrm>
          <a:prstGeom prst="rect">
            <a:avLst/>
          </a:prstGeom>
          <a:noFill/>
        </p:spPr>
        <p:txBody>
          <a:bodyPr wrap="square" rtlCol="0">
            <a:spAutoFit/>
          </a:bodyPr>
          <a:lstStyle/>
          <a:p>
            <a:r>
              <a:rPr lang="en-US" dirty="0" smtClean="0"/>
              <a:t>Measured past</a:t>
            </a:r>
            <a:endParaRPr lang="en-US" dirty="0"/>
          </a:p>
        </p:txBody>
      </p: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91066" y="1249051"/>
            <a:ext cx="8184741" cy="1077218"/>
          </a:xfrm>
          <a:prstGeom prst="rect">
            <a:avLst/>
          </a:prstGeom>
          <a:noFill/>
        </p:spPr>
        <p:txBody>
          <a:bodyPr wrap="square" rtlCol="0">
            <a:spAutoFit/>
          </a:bodyPr>
          <a:lstStyle/>
          <a:p>
            <a:pPr algn="ctr"/>
            <a:r>
              <a:rPr lang="en-US" sz="3200" b="1" dirty="0" smtClean="0">
                <a:solidFill>
                  <a:srgbClr val="0067AC"/>
                </a:solidFill>
              </a:rPr>
              <a:t>You be the scientist:  For which hypothesis of the future can you find the most evidence? </a:t>
            </a:r>
            <a:endParaRPr lang="en-US" sz="3200" b="1" dirty="0">
              <a:solidFill>
                <a:srgbClr val="0067AC"/>
              </a:solidFill>
            </a:endParaRPr>
          </a:p>
        </p:txBody>
      </p:sp>
      <p:sp>
        <p:nvSpPr>
          <p:cNvPr id="28" name="Arc 27"/>
          <p:cNvSpPr/>
          <p:nvPr/>
        </p:nvSpPr>
        <p:spPr>
          <a:xfrm rot="10212250">
            <a:off x="5161695" y="3368214"/>
            <a:ext cx="6811892" cy="1028923"/>
          </a:xfrm>
          <a:prstGeom prst="arc">
            <a:avLst>
              <a:gd name="adj1" fmla="val 16292337"/>
              <a:gd name="adj2" fmla="val 0"/>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Arc 28"/>
          <p:cNvSpPr/>
          <p:nvPr/>
        </p:nvSpPr>
        <p:spPr>
          <a:xfrm rot="9832920" flipV="1">
            <a:off x="5042748" y="2593875"/>
            <a:ext cx="7584587" cy="1543850"/>
          </a:xfrm>
          <a:prstGeom prst="arc">
            <a:avLst>
              <a:gd name="adj1" fmla="val 16292337"/>
              <a:gd name="adj2" fmla="val 0"/>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Oval 29"/>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p:cNvCxnSpPr/>
          <p:nvPr/>
        </p:nvCxnSpPr>
        <p:spPr>
          <a:xfrm>
            <a:off x="5073357" y="4443569"/>
            <a:ext cx="3156243" cy="1440767"/>
          </a:xfrm>
          <a:prstGeom prst="line">
            <a:avLst/>
          </a:prstGeom>
          <a:ln>
            <a:solidFill>
              <a:srgbClr val="3C4DE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5232867"/>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1066799" y="4443569"/>
            <a:ext cx="3997062" cy="82973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rot="16200000">
            <a:off x="-1694934" y="4237798"/>
            <a:ext cx="4741334" cy="369332"/>
          </a:xfrm>
          <a:prstGeom prst="rect">
            <a:avLst/>
          </a:prstGeom>
          <a:noFill/>
        </p:spPr>
        <p:txBody>
          <a:bodyPr wrap="square" rtlCol="0">
            <a:spAutoFit/>
          </a:bodyPr>
          <a:lstStyle/>
          <a:p>
            <a:pPr algn="ctr"/>
            <a:r>
              <a:rPr lang="en-US" b="1" dirty="0" smtClean="0"/>
              <a:t>Some Climate Variable (temp, </a:t>
            </a:r>
            <a:r>
              <a:rPr lang="en-US" b="1" dirty="0" err="1" smtClean="0"/>
              <a:t>precip</a:t>
            </a:r>
            <a:r>
              <a:rPr lang="en-US" b="1" dirty="0" smtClean="0"/>
              <a:t>, humid)</a:t>
            </a:r>
            <a:endParaRPr lang="en-US" b="1" dirty="0"/>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rot="20932419">
            <a:off x="1185567" y="5049391"/>
            <a:ext cx="2015067" cy="369332"/>
          </a:xfrm>
          <a:prstGeom prst="rect">
            <a:avLst/>
          </a:prstGeom>
          <a:noFill/>
        </p:spPr>
        <p:txBody>
          <a:bodyPr wrap="square" rtlCol="0">
            <a:spAutoFit/>
          </a:bodyPr>
          <a:lstStyle/>
          <a:p>
            <a:r>
              <a:rPr lang="en-US" dirty="0" smtClean="0"/>
              <a:t>Measured past</a:t>
            </a:r>
            <a:endParaRPr lang="en-US" dirty="0"/>
          </a:p>
        </p:txBody>
      </p: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59959" y="1245665"/>
            <a:ext cx="8184741" cy="830997"/>
          </a:xfrm>
          <a:prstGeom prst="rect">
            <a:avLst/>
          </a:prstGeom>
          <a:noFill/>
        </p:spPr>
        <p:txBody>
          <a:bodyPr wrap="square" rtlCol="0">
            <a:spAutoFit/>
          </a:bodyPr>
          <a:lstStyle/>
          <a:p>
            <a:pPr algn="ctr"/>
            <a:r>
              <a:rPr lang="en-US" sz="4800" b="1" dirty="0" smtClean="0">
                <a:solidFill>
                  <a:srgbClr val="0067AC"/>
                </a:solidFill>
              </a:rPr>
              <a:t>My View</a:t>
            </a:r>
            <a:endParaRPr lang="en-US" sz="4800" b="1" dirty="0">
              <a:solidFill>
                <a:srgbClr val="0067AC"/>
              </a:solidFill>
            </a:endParaRPr>
          </a:p>
        </p:txBody>
      </p:sp>
      <p:sp>
        <p:nvSpPr>
          <p:cNvPr id="28" name="Arc 27"/>
          <p:cNvSpPr/>
          <p:nvPr/>
        </p:nvSpPr>
        <p:spPr>
          <a:xfrm rot="10212250">
            <a:off x="5161695" y="3368214"/>
            <a:ext cx="6811892" cy="1028923"/>
          </a:xfrm>
          <a:prstGeom prst="arc">
            <a:avLst>
              <a:gd name="adj1" fmla="val 16292337"/>
              <a:gd name="adj2" fmla="val 0"/>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Arc 28"/>
          <p:cNvSpPr/>
          <p:nvPr/>
        </p:nvSpPr>
        <p:spPr>
          <a:xfrm rot="9832920" flipV="1">
            <a:off x="5042748" y="2593875"/>
            <a:ext cx="7584587" cy="1543850"/>
          </a:xfrm>
          <a:prstGeom prst="arc">
            <a:avLst>
              <a:gd name="adj1" fmla="val 16292337"/>
              <a:gd name="adj2" fmla="val 0"/>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Oval 29"/>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rot="20696526">
            <a:off x="5526914" y="3691778"/>
            <a:ext cx="2993127" cy="369332"/>
          </a:xfrm>
          <a:prstGeom prst="rect">
            <a:avLst/>
          </a:prstGeom>
          <a:noFill/>
        </p:spPr>
        <p:txBody>
          <a:bodyPr wrap="none" rtlCol="0">
            <a:spAutoFit/>
          </a:bodyPr>
          <a:lstStyle/>
          <a:p>
            <a:r>
              <a:rPr lang="en-US" b="1" dirty="0" smtClean="0">
                <a:solidFill>
                  <a:srgbClr val="FF0000"/>
                </a:solidFill>
              </a:rPr>
              <a:t>A Prudent View of the Future</a:t>
            </a:r>
            <a:endParaRPr lang="en-US" b="1" dirty="0">
              <a:solidFill>
                <a:srgbClr val="FF0000"/>
              </a:solidFill>
            </a:endParaRPr>
          </a:p>
        </p:txBody>
      </p:sp>
      <p:sp>
        <p:nvSpPr>
          <p:cNvPr id="5" name="TextBox 4"/>
          <p:cNvSpPr txBox="1"/>
          <p:nvPr/>
        </p:nvSpPr>
        <p:spPr>
          <a:xfrm>
            <a:off x="1698840" y="2813167"/>
            <a:ext cx="3326552" cy="923330"/>
          </a:xfrm>
          <a:prstGeom prst="rect">
            <a:avLst/>
          </a:prstGeom>
          <a:noFill/>
        </p:spPr>
        <p:txBody>
          <a:bodyPr wrap="none" rtlCol="0">
            <a:spAutoFit/>
          </a:bodyPr>
          <a:lstStyle/>
          <a:p>
            <a:r>
              <a:rPr lang="en-US" b="1" dirty="0" smtClean="0">
                <a:solidFill>
                  <a:srgbClr val="FF0000"/>
                </a:solidFill>
              </a:rPr>
              <a:t>Natural year-to-year variability</a:t>
            </a:r>
          </a:p>
          <a:p>
            <a:r>
              <a:rPr lang="en-US" b="1" dirty="0">
                <a:solidFill>
                  <a:srgbClr val="FF0000"/>
                </a:solidFill>
              </a:rPr>
              <a:t>w</a:t>
            </a:r>
            <a:r>
              <a:rPr lang="en-US" b="1" dirty="0" smtClean="0">
                <a:solidFill>
                  <a:srgbClr val="FF0000"/>
                </a:solidFill>
              </a:rPr>
              <a:t>ill dominate changes in climate</a:t>
            </a:r>
          </a:p>
          <a:p>
            <a:r>
              <a:rPr lang="en-US" b="1" dirty="0" smtClean="0">
                <a:solidFill>
                  <a:srgbClr val="FF0000"/>
                </a:solidFill>
              </a:rPr>
              <a:t>over the next 10-15 years</a:t>
            </a:r>
            <a:endParaRPr lang="en-US" b="1" dirty="0">
              <a:solidFill>
                <a:srgbClr val="FF0000"/>
              </a:solidFill>
            </a:endParaRPr>
          </a:p>
        </p:txBody>
      </p:sp>
    </p:spTree>
    <p:extLst>
      <p:ext uri="{BB962C8B-B14F-4D97-AF65-F5344CB8AC3E}">
        <p14:creationId xmlns:p14="http://schemas.microsoft.com/office/powerpoint/2010/main" val="950159378"/>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664"/>
            <a:ext cx="8305800" cy="1143000"/>
          </a:xfrm>
        </p:spPr>
        <p:txBody>
          <a:bodyPr>
            <a:normAutofit fontScale="90000"/>
          </a:bodyPr>
          <a:lstStyle/>
          <a:p>
            <a:pPr>
              <a:defRPr/>
            </a:pPr>
            <a:r>
              <a:rPr lang="en-US" sz="3600" dirty="0" smtClean="0"/>
              <a:t>Future Challenges to Adaptation in the US Midwest (near term):</a:t>
            </a:r>
            <a:endParaRPr lang="en-US" sz="3600" dirty="0"/>
          </a:p>
        </p:txBody>
      </p:sp>
      <p:sp>
        <p:nvSpPr>
          <p:cNvPr id="3" name="Content Placeholder 2"/>
          <p:cNvSpPr>
            <a:spLocks noGrp="1"/>
          </p:cNvSpPr>
          <p:nvPr>
            <p:ph idx="1"/>
          </p:nvPr>
        </p:nvSpPr>
        <p:spPr>
          <a:xfrm>
            <a:off x="1371600" y="2237789"/>
            <a:ext cx="7391400" cy="4013475"/>
          </a:xfrm>
        </p:spPr>
        <p:txBody>
          <a:bodyPr>
            <a:normAutofit fontScale="92500" lnSpcReduction="20000"/>
          </a:bodyPr>
          <a:lstStyle/>
          <a:p>
            <a:pPr>
              <a:buFont typeface="Wingdings" pitchFamily="-112" charset="2"/>
              <a:buChar char=""/>
              <a:defRPr/>
            </a:pPr>
            <a:r>
              <a:rPr lang="en-US" sz="2000" dirty="0" smtClean="0">
                <a:solidFill>
                  <a:srgbClr val="0067AC"/>
                </a:solidFill>
              </a:rPr>
              <a:t>Wetter spring and early summer:  </a:t>
            </a:r>
            <a:endParaRPr lang="en-US" sz="2000" dirty="0">
              <a:solidFill>
                <a:srgbClr val="708F24"/>
              </a:solidFill>
            </a:endParaRPr>
          </a:p>
          <a:p>
            <a:pPr lvl="2">
              <a:buFont typeface="Wingdings" pitchFamily="-112" charset="2"/>
              <a:buChar char=""/>
              <a:defRPr/>
            </a:pPr>
            <a:r>
              <a:rPr lang="en-US" sz="1400" dirty="0" smtClean="0">
                <a:solidFill>
                  <a:srgbClr val="708F24"/>
                </a:solidFill>
              </a:rPr>
              <a:t>Delayed planting</a:t>
            </a:r>
          </a:p>
          <a:p>
            <a:pPr lvl="2">
              <a:buFont typeface="Wingdings" pitchFamily="-112" charset="2"/>
              <a:buChar char=""/>
              <a:defRPr/>
            </a:pPr>
            <a:r>
              <a:rPr lang="en-US" sz="1400" dirty="0" smtClean="0">
                <a:solidFill>
                  <a:srgbClr val="708F24"/>
                </a:solidFill>
              </a:rPr>
              <a:t>Shallow rooting</a:t>
            </a:r>
          </a:p>
          <a:p>
            <a:pPr>
              <a:buFont typeface="Wingdings" pitchFamily="-112" charset="2"/>
              <a:buChar char=""/>
              <a:defRPr/>
            </a:pPr>
            <a:r>
              <a:rPr lang="en-US" sz="2000" dirty="0" smtClean="0">
                <a:solidFill>
                  <a:srgbClr val="0067AC"/>
                </a:solidFill>
              </a:rPr>
              <a:t>More frequent and higher-intensity extreme rain events: </a:t>
            </a:r>
            <a:r>
              <a:rPr lang="en-US" sz="2000" dirty="0" smtClean="0">
                <a:solidFill>
                  <a:srgbClr val="708F24"/>
                </a:solidFill>
              </a:rPr>
              <a:t> </a:t>
            </a:r>
          </a:p>
          <a:p>
            <a:pPr lvl="2">
              <a:buFont typeface="Wingdings" pitchFamily="-112" charset="2"/>
              <a:buChar char=""/>
              <a:defRPr/>
            </a:pPr>
            <a:r>
              <a:rPr lang="en-US" sz="1400" dirty="0" smtClean="0">
                <a:solidFill>
                  <a:srgbClr val="708F24"/>
                </a:solidFill>
              </a:rPr>
              <a:t>Water-logged soils</a:t>
            </a:r>
          </a:p>
          <a:p>
            <a:pPr lvl="2">
              <a:buFont typeface="Wingdings" pitchFamily="-112" charset="2"/>
              <a:buChar char=""/>
              <a:defRPr/>
            </a:pPr>
            <a:r>
              <a:rPr lang="en-US" sz="1400" dirty="0" smtClean="0">
                <a:solidFill>
                  <a:srgbClr val="708F24"/>
                </a:solidFill>
              </a:rPr>
              <a:t>Lack of oxygen to roots</a:t>
            </a:r>
          </a:p>
          <a:p>
            <a:pPr lvl="2">
              <a:buFont typeface="Wingdings" pitchFamily="-112" charset="2"/>
              <a:buChar char=""/>
              <a:defRPr/>
            </a:pPr>
            <a:r>
              <a:rPr lang="en-US" sz="1400" dirty="0">
                <a:solidFill>
                  <a:srgbClr val="708F24"/>
                </a:solidFill>
              </a:rPr>
              <a:t>M</a:t>
            </a:r>
            <a:r>
              <a:rPr lang="en-US" sz="1400" dirty="0" smtClean="0">
                <a:solidFill>
                  <a:srgbClr val="708F24"/>
                </a:solidFill>
              </a:rPr>
              <a:t>ore ponding (rural roads are becoming levees)</a:t>
            </a:r>
          </a:p>
          <a:p>
            <a:pPr lvl="2">
              <a:buFont typeface="Wingdings" pitchFamily="-112" charset="2"/>
              <a:buChar char=""/>
              <a:defRPr/>
            </a:pPr>
            <a:r>
              <a:rPr lang="en-US" sz="1400" dirty="0" smtClean="0">
                <a:solidFill>
                  <a:srgbClr val="708F24"/>
                </a:solidFill>
              </a:rPr>
              <a:t>Additional installation of  subsurface tile drainage is inundating downstream urban areas</a:t>
            </a:r>
          </a:p>
          <a:p>
            <a:pPr lvl="2">
              <a:buFont typeface="Wingdings" pitchFamily="-112" charset="2"/>
              <a:buChar char=""/>
              <a:defRPr/>
            </a:pPr>
            <a:r>
              <a:rPr lang="en-US" sz="1400" dirty="0">
                <a:solidFill>
                  <a:srgbClr val="708F24"/>
                </a:solidFill>
              </a:rPr>
              <a:t>L</a:t>
            </a:r>
            <a:r>
              <a:rPr lang="en-US" sz="1400" dirty="0" smtClean="0">
                <a:solidFill>
                  <a:srgbClr val="708F24"/>
                </a:solidFill>
              </a:rPr>
              <a:t>oss of nitrogen</a:t>
            </a:r>
          </a:p>
          <a:p>
            <a:pPr>
              <a:buFont typeface="Wingdings" pitchFamily="-112" charset="2"/>
              <a:buChar char=""/>
              <a:defRPr/>
            </a:pPr>
            <a:r>
              <a:rPr lang="en-US" sz="2000" dirty="0" smtClean="0">
                <a:solidFill>
                  <a:srgbClr val="0067AC"/>
                </a:solidFill>
              </a:rPr>
              <a:t>Higher daily average temperatures (due to higher night-time temperatures):</a:t>
            </a:r>
            <a:r>
              <a:rPr lang="en-US" sz="2000" dirty="0" smtClean="0">
                <a:solidFill>
                  <a:srgbClr val="708F24"/>
                </a:solidFill>
              </a:rPr>
              <a:t> </a:t>
            </a:r>
          </a:p>
          <a:p>
            <a:pPr lvl="2">
              <a:buFont typeface="Wingdings" pitchFamily="-112" charset="2"/>
              <a:buChar char=""/>
              <a:defRPr/>
            </a:pPr>
            <a:r>
              <a:rPr lang="en-US" sz="1400" dirty="0" smtClean="0">
                <a:solidFill>
                  <a:srgbClr val="708F24"/>
                </a:solidFill>
              </a:rPr>
              <a:t>Differential acceleration of reproductive processes: pollination failure</a:t>
            </a:r>
          </a:p>
          <a:p>
            <a:pPr lvl="2">
              <a:buFont typeface="Wingdings" pitchFamily="-112" charset="2"/>
              <a:buChar char=""/>
              <a:defRPr/>
            </a:pPr>
            <a:r>
              <a:rPr lang="en-US" sz="1400" dirty="0" smtClean="0">
                <a:solidFill>
                  <a:srgbClr val="708F24"/>
                </a:solidFill>
              </a:rPr>
              <a:t>During grain-filling periods leads to higher nighttime respiration and reduced grain weight</a:t>
            </a:r>
          </a:p>
          <a:p>
            <a:pPr lvl="2">
              <a:buFont typeface="Wingdings" pitchFamily="-112" charset="2"/>
              <a:buChar char=""/>
              <a:defRPr/>
            </a:pPr>
            <a:r>
              <a:rPr lang="en-US" sz="1400" dirty="0" smtClean="0">
                <a:solidFill>
                  <a:srgbClr val="708F24"/>
                </a:solidFill>
              </a:rPr>
              <a:t>Loss of soil carbon</a:t>
            </a:r>
          </a:p>
          <a:p>
            <a:pPr>
              <a:buFont typeface="Wingdings" pitchFamily="-112" charset="2"/>
              <a:buChar char=""/>
              <a:defRPr/>
            </a:pPr>
            <a:r>
              <a:rPr lang="en-US" sz="2000" dirty="0" smtClean="0">
                <a:solidFill>
                  <a:srgbClr val="0067AC"/>
                </a:solidFill>
              </a:rPr>
              <a:t>Increased humidity</a:t>
            </a:r>
            <a:r>
              <a:rPr lang="en-US" sz="2000" dirty="0" smtClean="0">
                <a:solidFill>
                  <a:srgbClr val="708F24"/>
                </a:solidFill>
              </a:rPr>
              <a:t>:  </a:t>
            </a:r>
            <a:endParaRPr lang="en-US" sz="2000" dirty="0">
              <a:solidFill>
                <a:srgbClr val="708F24"/>
              </a:solidFill>
            </a:endParaRPr>
          </a:p>
          <a:p>
            <a:pPr lvl="2">
              <a:buFont typeface="Wingdings" pitchFamily="-112" charset="2"/>
              <a:buChar char=""/>
              <a:defRPr/>
            </a:pPr>
            <a:r>
              <a:rPr lang="en-US" sz="1400" dirty="0" smtClean="0">
                <a:solidFill>
                  <a:srgbClr val="708F24"/>
                </a:solidFill>
              </a:rPr>
              <a:t>More pressure from pests and pathogens</a:t>
            </a:r>
          </a:p>
          <a:p>
            <a:pPr lvl="2">
              <a:buFont typeface="Wingdings" pitchFamily="-112" charset="2"/>
              <a:buChar char=""/>
              <a:defRPr/>
            </a:pPr>
            <a:r>
              <a:rPr lang="en-US" sz="1400" dirty="0">
                <a:solidFill>
                  <a:srgbClr val="708F24"/>
                </a:solidFill>
              </a:rPr>
              <a:t>M</a:t>
            </a:r>
            <a:r>
              <a:rPr lang="en-US" sz="1400" dirty="0" smtClean="0">
                <a:solidFill>
                  <a:srgbClr val="708F24"/>
                </a:solidFill>
              </a:rPr>
              <a:t>ultiple stressors</a:t>
            </a:r>
            <a:endParaRPr lang="en-US" dirty="0">
              <a:solidFill>
                <a:srgbClr val="C2251F"/>
              </a:solidFill>
            </a:endParaRPr>
          </a:p>
        </p:txBody>
      </p:sp>
    </p:spTree>
    <p:extLst>
      <p:ext uri="{BB962C8B-B14F-4D97-AF65-F5344CB8AC3E}">
        <p14:creationId xmlns:p14="http://schemas.microsoft.com/office/powerpoint/2010/main" val="7489527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dsm_tmin_1975_le-10F"/>
          <p:cNvPicPr>
            <a:picLocks noChangeAspect="1" noChangeArrowheads="1"/>
          </p:cNvPicPr>
          <p:nvPr/>
        </p:nvPicPr>
        <p:blipFill>
          <a:blip r:embed="rId2"/>
          <a:srcRect/>
          <a:stretch>
            <a:fillRect/>
          </a:stretch>
        </p:blipFill>
        <p:spPr bwMode="auto">
          <a:xfrm>
            <a:off x="0" y="2059084"/>
            <a:ext cx="9158288" cy="4798916"/>
          </a:xfrm>
          <a:prstGeom prst="rect">
            <a:avLst/>
          </a:prstGeom>
          <a:noFill/>
          <a:ln w="9525">
            <a:noFill/>
            <a:miter lim="800000"/>
            <a:headEnd/>
            <a:tailEnd/>
          </a:ln>
        </p:spPr>
      </p:pic>
      <p:sp>
        <p:nvSpPr>
          <p:cNvPr id="72707" name="TextBox 2"/>
          <p:cNvSpPr txBox="1">
            <a:spLocks noChangeArrowheads="1"/>
          </p:cNvSpPr>
          <p:nvPr/>
        </p:nvSpPr>
        <p:spPr bwMode="auto">
          <a:xfrm>
            <a:off x="1524000" y="1351059"/>
            <a:ext cx="5670550" cy="708025"/>
          </a:xfrm>
          <a:prstGeom prst="rect">
            <a:avLst/>
          </a:prstGeom>
          <a:noFill/>
          <a:ln w="9525">
            <a:noFill/>
            <a:miter lim="800000"/>
            <a:headEnd/>
            <a:tailEnd/>
          </a:ln>
        </p:spPr>
        <p:txBody>
          <a:bodyPr wrap="none">
            <a:prstTxWarp prst="textNoShape">
              <a:avLst/>
            </a:prstTxWarp>
            <a:spAutoFit/>
          </a:bodyPr>
          <a:lstStyle/>
          <a:p>
            <a:r>
              <a:rPr lang="en-US" sz="4000" b="1" dirty="0">
                <a:solidFill>
                  <a:srgbClr val="0067AC"/>
                </a:solidFill>
                <a:latin typeface="Franklin Gothic Book" pitchFamily="34" charset="0"/>
                <a:ea typeface="Arial" pitchFamily="34" charset="0"/>
                <a:cs typeface="Arial" pitchFamily="34" charset="0"/>
              </a:rPr>
              <a:t>Des Moines Airport Data</a:t>
            </a:r>
          </a:p>
        </p:txBody>
      </p:sp>
      <p:sp>
        <p:nvSpPr>
          <p:cNvPr id="4" name="TextBox 3"/>
          <p:cNvSpPr txBox="1"/>
          <p:nvPr/>
        </p:nvSpPr>
        <p:spPr>
          <a:xfrm>
            <a:off x="5065035" y="6504396"/>
            <a:ext cx="4078965" cy="307777"/>
          </a:xfrm>
          <a:prstGeom prst="rect">
            <a:avLst/>
          </a:prstGeom>
          <a:noFill/>
        </p:spPr>
        <p:txBody>
          <a:bodyPr wrap="square" rtlCol="0">
            <a:spAutoFit/>
          </a:bodyPr>
          <a:lstStyle/>
          <a:p>
            <a:r>
              <a:rPr lang="en-US" sz="1400" dirty="0" smtClean="0">
                <a:solidFill>
                  <a:srgbClr val="FF0000"/>
                </a:solidFill>
              </a:rPr>
              <a:t>Caution:  Not corrected for urban heat island effects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1164"/>
            <a:ext cx="8305800" cy="1143000"/>
          </a:xfrm>
        </p:spPr>
        <p:txBody>
          <a:bodyPr>
            <a:normAutofit fontScale="90000"/>
          </a:bodyPr>
          <a:lstStyle/>
          <a:p>
            <a:pPr>
              <a:defRPr/>
            </a:pPr>
            <a:r>
              <a:rPr lang="en-US" sz="3600" dirty="0" smtClean="0"/>
              <a:t>Future Challenges to Adaptation in the US Midwest (long-term, occasional short-term):</a:t>
            </a:r>
            <a:endParaRPr lang="en-US" sz="3600" dirty="0"/>
          </a:p>
        </p:txBody>
      </p:sp>
      <p:sp>
        <p:nvSpPr>
          <p:cNvPr id="3" name="Content Placeholder 2"/>
          <p:cNvSpPr>
            <a:spLocks noGrp="1"/>
          </p:cNvSpPr>
          <p:nvPr>
            <p:ph idx="1"/>
          </p:nvPr>
        </p:nvSpPr>
        <p:spPr>
          <a:xfrm>
            <a:off x="1371600" y="3166259"/>
            <a:ext cx="7391400" cy="2946675"/>
          </a:xfrm>
        </p:spPr>
        <p:txBody>
          <a:bodyPr>
            <a:normAutofit/>
          </a:bodyPr>
          <a:lstStyle/>
          <a:p>
            <a:pPr>
              <a:buFont typeface="Wingdings" pitchFamily="-112" charset="2"/>
              <a:buChar char=""/>
              <a:defRPr/>
            </a:pPr>
            <a:r>
              <a:rPr lang="en-US" sz="2000" dirty="0" smtClean="0">
                <a:solidFill>
                  <a:srgbClr val="0067AC"/>
                </a:solidFill>
              </a:rPr>
              <a:t>Drought pattern from the west or south spills into Midwest:  </a:t>
            </a:r>
            <a:endParaRPr lang="en-US" sz="2000" dirty="0">
              <a:solidFill>
                <a:srgbClr val="708F24"/>
              </a:solidFill>
            </a:endParaRPr>
          </a:p>
          <a:p>
            <a:pPr lvl="2">
              <a:buFont typeface="Wingdings" pitchFamily="-112" charset="2"/>
              <a:buChar char=""/>
              <a:defRPr/>
            </a:pPr>
            <a:r>
              <a:rPr lang="en-US" sz="1400" dirty="0" smtClean="0">
                <a:solidFill>
                  <a:srgbClr val="708F24"/>
                </a:solidFill>
              </a:rPr>
              <a:t>Underlying warming of the last 40 years caused by rise in CO</a:t>
            </a:r>
            <a:r>
              <a:rPr lang="en-US" sz="1400" baseline="-25000" dirty="0" smtClean="0">
                <a:solidFill>
                  <a:srgbClr val="708F24"/>
                </a:solidFill>
              </a:rPr>
              <a:t>2</a:t>
            </a:r>
            <a:r>
              <a:rPr lang="en-US" sz="1400" dirty="0" smtClean="0">
                <a:solidFill>
                  <a:srgbClr val="708F24"/>
                </a:solidFill>
              </a:rPr>
              <a:t> that has been buffered by high evaporative and transpiration cooling is unmasked </a:t>
            </a:r>
          </a:p>
          <a:p>
            <a:pPr lvl="2">
              <a:buFont typeface="Wingdings" pitchFamily="-112" charset="2"/>
              <a:buChar char=""/>
              <a:defRPr/>
            </a:pPr>
            <a:r>
              <a:rPr lang="en-US" sz="1400" dirty="0" smtClean="0">
                <a:solidFill>
                  <a:srgbClr val="708F24"/>
                </a:solidFill>
              </a:rPr>
              <a:t>High plant populations not sustainable on reduced moisture</a:t>
            </a:r>
          </a:p>
          <a:p>
            <a:pPr lvl="2">
              <a:buFont typeface="Wingdings" pitchFamily="-112" charset="2"/>
              <a:buChar char=""/>
              <a:defRPr/>
            </a:pPr>
            <a:r>
              <a:rPr lang="en-US" sz="1400" dirty="0" smtClean="0">
                <a:solidFill>
                  <a:srgbClr val="708F24"/>
                </a:solidFill>
              </a:rPr>
              <a:t>Prairie fires</a:t>
            </a:r>
          </a:p>
          <a:p>
            <a:pPr lvl="2">
              <a:buFont typeface="Wingdings" pitchFamily="-112" charset="2"/>
              <a:buChar char=""/>
              <a:defRPr/>
            </a:pPr>
            <a:r>
              <a:rPr lang="en-US" sz="1400" dirty="0" smtClean="0">
                <a:solidFill>
                  <a:srgbClr val="708F24"/>
                </a:solidFill>
              </a:rPr>
              <a:t>Wind erosion of soils</a:t>
            </a:r>
          </a:p>
          <a:p>
            <a:pPr>
              <a:buFont typeface="Wingdings" pitchFamily="-112" charset="2"/>
              <a:buChar char=""/>
              <a:defRPr/>
            </a:pPr>
            <a:r>
              <a:rPr lang="en-US" sz="2000" dirty="0" smtClean="0">
                <a:solidFill>
                  <a:srgbClr val="0067AC"/>
                </a:solidFill>
              </a:rPr>
              <a:t>Overwintering of pests and pathogens formerly not able to survive extreme cold temperatures </a:t>
            </a:r>
            <a:r>
              <a:rPr lang="en-US" sz="2000" dirty="0" smtClean="0">
                <a:solidFill>
                  <a:srgbClr val="708F24"/>
                </a:solidFill>
              </a:rPr>
              <a:t> </a:t>
            </a:r>
          </a:p>
        </p:txBody>
      </p:sp>
    </p:spTree>
    <p:extLst>
      <p:ext uri="{BB962C8B-B14F-4D97-AF65-F5344CB8AC3E}">
        <p14:creationId xmlns:p14="http://schemas.microsoft.com/office/powerpoint/2010/main" val="2514469315"/>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l="5625" t="13051" b="11964"/>
          <a:stretch>
            <a:fillRect/>
          </a:stretch>
        </p:blipFill>
        <p:spPr>
          <a:xfrm>
            <a:off x="3064934" y="2878242"/>
            <a:ext cx="3387919" cy="2320292"/>
          </a:xfrm>
          <a:prstGeom prst="rect">
            <a:avLst/>
          </a:prstGeom>
        </p:spPr>
      </p:pic>
      <p:pic>
        <p:nvPicPr>
          <p:cNvPr id="5" name="Picture 4"/>
          <p:cNvPicPr>
            <a:picLocks noChangeAspect="1"/>
          </p:cNvPicPr>
          <p:nvPr/>
        </p:nvPicPr>
        <p:blipFill>
          <a:blip r:embed="rId3"/>
          <a:srcRect l="5625" t="14139" b="11964"/>
          <a:stretch>
            <a:fillRect/>
          </a:stretch>
        </p:blipFill>
        <p:spPr>
          <a:xfrm>
            <a:off x="0" y="1122173"/>
            <a:ext cx="3512421" cy="2370655"/>
          </a:xfrm>
          <a:prstGeom prst="rect">
            <a:avLst/>
          </a:prstGeom>
        </p:spPr>
      </p:pic>
      <p:pic>
        <p:nvPicPr>
          <p:cNvPr id="6" name="Picture 5"/>
          <p:cNvPicPr>
            <a:picLocks noChangeAspect="1"/>
          </p:cNvPicPr>
          <p:nvPr/>
        </p:nvPicPr>
        <p:blipFill>
          <a:blip r:embed="rId4"/>
          <a:srcRect l="5625" t="14139" b="11964"/>
          <a:stretch>
            <a:fillRect/>
          </a:stretch>
        </p:blipFill>
        <p:spPr>
          <a:xfrm>
            <a:off x="5631580" y="1122173"/>
            <a:ext cx="3512420" cy="2370667"/>
          </a:xfrm>
          <a:prstGeom prst="rect">
            <a:avLst/>
          </a:prstGeom>
        </p:spPr>
      </p:pic>
      <p:pic>
        <p:nvPicPr>
          <p:cNvPr id="7" name="Picture 6"/>
          <p:cNvPicPr>
            <a:picLocks noChangeAspect="1"/>
          </p:cNvPicPr>
          <p:nvPr/>
        </p:nvPicPr>
        <p:blipFill>
          <a:blip r:embed="rId5"/>
          <a:srcRect l="5625" t="14139" b="11964"/>
          <a:stretch>
            <a:fillRect/>
          </a:stretch>
        </p:blipFill>
        <p:spPr>
          <a:xfrm>
            <a:off x="-1" y="4473671"/>
            <a:ext cx="3532695" cy="2384330"/>
          </a:xfrm>
          <a:prstGeom prst="rect">
            <a:avLst/>
          </a:prstGeom>
        </p:spPr>
      </p:pic>
      <p:pic>
        <p:nvPicPr>
          <p:cNvPr id="8" name="Picture 7"/>
          <p:cNvPicPr>
            <a:picLocks noChangeAspect="1"/>
          </p:cNvPicPr>
          <p:nvPr/>
        </p:nvPicPr>
        <p:blipFill>
          <a:blip r:embed="rId6"/>
          <a:srcRect l="5625" t="14139" b="11964"/>
          <a:stretch>
            <a:fillRect/>
          </a:stretch>
        </p:blipFill>
        <p:spPr>
          <a:xfrm>
            <a:off x="5611337" y="4473670"/>
            <a:ext cx="3532663" cy="2384330"/>
          </a:xfrm>
          <a:prstGeom prst="rect">
            <a:avLst/>
          </a:prstGeom>
        </p:spPr>
      </p:pic>
      <p:sp>
        <p:nvSpPr>
          <p:cNvPr id="9" name="TextBox 8"/>
          <p:cNvSpPr txBox="1"/>
          <p:nvPr/>
        </p:nvSpPr>
        <p:spPr>
          <a:xfrm>
            <a:off x="3532694" y="1836238"/>
            <a:ext cx="1950511" cy="646331"/>
          </a:xfrm>
          <a:prstGeom prst="rect">
            <a:avLst/>
          </a:prstGeom>
          <a:noFill/>
        </p:spPr>
        <p:txBody>
          <a:bodyPr wrap="none" rtlCol="0">
            <a:spAutoFit/>
          </a:bodyPr>
          <a:lstStyle/>
          <a:p>
            <a:pPr algn="ctr"/>
            <a:r>
              <a:rPr lang="en-US" b="1" dirty="0" smtClean="0"/>
              <a:t>Apr-Aug days with</a:t>
            </a:r>
          </a:p>
          <a:p>
            <a:pPr algn="ctr"/>
            <a:r>
              <a:rPr lang="en-US" b="1" dirty="0" err="1" smtClean="0"/>
              <a:t>Tmin</a:t>
            </a:r>
            <a:r>
              <a:rPr lang="en-US" b="1" dirty="0" smtClean="0"/>
              <a:t>&gt; 70F</a:t>
            </a:r>
            <a:endParaRPr lang="en-US" b="1" dirty="0"/>
          </a:p>
        </p:txBody>
      </p:sp>
      <p:sp>
        <p:nvSpPr>
          <p:cNvPr id="10" name="TextBox 9"/>
          <p:cNvSpPr txBox="1"/>
          <p:nvPr/>
        </p:nvSpPr>
        <p:spPr>
          <a:xfrm>
            <a:off x="3512421" y="1172973"/>
            <a:ext cx="1082348" cy="369332"/>
          </a:xfrm>
          <a:prstGeom prst="rect">
            <a:avLst/>
          </a:prstGeom>
          <a:noFill/>
        </p:spPr>
        <p:txBody>
          <a:bodyPr wrap="none" rtlCol="0">
            <a:spAutoFit/>
          </a:bodyPr>
          <a:lstStyle/>
          <a:p>
            <a:r>
              <a:rPr lang="en-US" dirty="0" smtClean="0"/>
              <a:t>WRF24KF</a:t>
            </a:r>
            <a:endParaRPr lang="en-US" dirty="0"/>
          </a:p>
        </p:txBody>
      </p:sp>
      <p:sp>
        <p:nvSpPr>
          <p:cNvPr id="12" name="TextBox 11"/>
          <p:cNvSpPr txBox="1"/>
          <p:nvPr/>
        </p:nvSpPr>
        <p:spPr>
          <a:xfrm>
            <a:off x="5020651" y="1211413"/>
            <a:ext cx="767044" cy="369332"/>
          </a:xfrm>
          <a:prstGeom prst="rect">
            <a:avLst/>
          </a:prstGeom>
          <a:noFill/>
        </p:spPr>
        <p:txBody>
          <a:bodyPr wrap="none" rtlCol="0">
            <a:spAutoFit/>
          </a:bodyPr>
          <a:lstStyle/>
          <a:p>
            <a:r>
              <a:rPr lang="en-US" dirty="0" smtClean="0"/>
              <a:t>WRFG</a:t>
            </a:r>
            <a:endParaRPr lang="en-US" dirty="0"/>
          </a:p>
        </p:txBody>
      </p:sp>
      <p:sp>
        <p:nvSpPr>
          <p:cNvPr id="13" name="TextBox 12"/>
          <p:cNvSpPr txBox="1"/>
          <p:nvPr/>
        </p:nvSpPr>
        <p:spPr>
          <a:xfrm>
            <a:off x="5019524" y="6488668"/>
            <a:ext cx="768171" cy="369332"/>
          </a:xfrm>
          <a:prstGeom prst="rect">
            <a:avLst/>
          </a:prstGeom>
          <a:noFill/>
        </p:spPr>
        <p:txBody>
          <a:bodyPr wrap="none" rtlCol="0">
            <a:spAutoFit/>
          </a:bodyPr>
          <a:lstStyle/>
          <a:p>
            <a:r>
              <a:rPr lang="en-US" dirty="0" smtClean="0"/>
              <a:t>HRM3</a:t>
            </a:r>
            <a:endParaRPr lang="en-US" dirty="0"/>
          </a:p>
        </p:txBody>
      </p:sp>
      <p:sp>
        <p:nvSpPr>
          <p:cNvPr id="14" name="TextBox 13"/>
          <p:cNvSpPr txBox="1"/>
          <p:nvPr/>
        </p:nvSpPr>
        <p:spPr>
          <a:xfrm>
            <a:off x="3481953" y="6488668"/>
            <a:ext cx="753519" cy="369332"/>
          </a:xfrm>
          <a:prstGeom prst="rect">
            <a:avLst/>
          </a:prstGeom>
          <a:noFill/>
        </p:spPr>
        <p:txBody>
          <a:bodyPr wrap="none" rtlCol="0">
            <a:spAutoFit/>
          </a:bodyPr>
          <a:lstStyle/>
          <a:p>
            <a:r>
              <a:rPr lang="en-US" dirty="0" smtClean="0"/>
              <a:t>CRCM</a:t>
            </a:r>
            <a:endParaRPr lang="en-US" dirty="0"/>
          </a:p>
        </p:txBody>
      </p:sp>
      <p:sp>
        <p:nvSpPr>
          <p:cNvPr id="15" name="TextBox 14"/>
          <p:cNvSpPr txBox="1"/>
          <p:nvPr/>
        </p:nvSpPr>
        <p:spPr>
          <a:xfrm>
            <a:off x="4235472" y="5215467"/>
            <a:ext cx="505267" cy="369332"/>
          </a:xfrm>
          <a:prstGeom prst="rect">
            <a:avLst/>
          </a:prstGeom>
          <a:noFill/>
        </p:spPr>
        <p:txBody>
          <a:bodyPr wrap="none" rtlCol="0">
            <a:spAutoFit/>
          </a:bodyPr>
          <a:lstStyle/>
          <a:p>
            <a:r>
              <a:rPr lang="en-US" dirty="0" smtClean="0"/>
              <a:t>VIC</a:t>
            </a:r>
            <a:endParaRPr lang="en-US" dirty="0"/>
          </a:p>
        </p:txBody>
      </p:sp>
      <p:sp>
        <p:nvSpPr>
          <p:cNvPr id="16" name="TextBox 15"/>
          <p:cNvSpPr txBox="1"/>
          <p:nvPr/>
        </p:nvSpPr>
        <p:spPr>
          <a:xfrm>
            <a:off x="7078133" y="3693067"/>
            <a:ext cx="1191289" cy="369332"/>
          </a:xfrm>
          <a:prstGeom prst="rect">
            <a:avLst/>
          </a:prstGeom>
          <a:noFill/>
        </p:spPr>
        <p:txBody>
          <a:bodyPr wrap="none" rtlCol="0">
            <a:spAutoFit/>
          </a:bodyPr>
          <a:lstStyle/>
          <a:p>
            <a:r>
              <a:rPr lang="en-US" dirty="0" smtClean="0"/>
              <a:t>1981-1999</a:t>
            </a:r>
            <a:endParaRPr lang="en-US" dirty="0"/>
          </a:p>
        </p:txBody>
      </p:sp>
    </p:spTree>
    <p:extLst>
      <p:ext uri="{BB962C8B-B14F-4D97-AF65-F5344CB8AC3E}">
        <p14:creationId xmlns:p14="http://schemas.microsoft.com/office/powerpoint/2010/main" val="1192068327"/>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l="5625" t="14139" b="11964"/>
          <a:stretch>
            <a:fillRect/>
          </a:stretch>
        </p:blipFill>
        <p:spPr>
          <a:xfrm>
            <a:off x="2912532" y="2646172"/>
            <a:ext cx="3668151" cy="2475763"/>
          </a:xfrm>
          <a:prstGeom prst="rect">
            <a:avLst/>
          </a:prstGeom>
        </p:spPr>
      </p:pic>
      <p:pic>
        <p:nvPicPr>
          <p:cNvPr id="5" name="Picture 4"/>
          <p:cNvPicPr>
            <a:picLocks noChangeAspect="1"/>
          </p:cNvPicPr>
          <p:nvPr/>
        </p:nvPicPr>
        <p:blipFill>
          <a:blip r:embed="rId3"/>
          <a:srcRect l="5625" t="14139" b="11964"/>
          <a:stretch>
            <a:fillRect/>
          </a:stretch>
        </p:blipFill>
        <p:spPr>
          <a:xfrm>
            <a:off x="0" y="1242571"/>
            <a:ext cx="3234267" cy="2182931"/>
          </a:xfrm>
          <a:prstGeom prst="rect">
            <a:avLst/>
          </a:prstGeom>
        </p:spPr>
      </p:pic>
      <p:pic>
        <p:nvPicPr>
          <p:cNvPr id="6" name="Picture 5"/>
          <p:cNvPicPr>
            <a:picLocks noChangeAspect="1"/>
          </p:cNvPicPr>
          <p:nvPr/>
        </p:nvPicPr>
        <p:blipFill>
          <a:blip r:embed="rId4"/>
          <a:srcRect l="5625" t="14139" b="11964"/>
          <a:stretch>
            <a:fillRect/>
          </a:stretch>
        </p:blipFill>
        <p:spPr>
          <a:xfrm>
            <a:off x="6011332" y="1122172"/>
            <a:ext cx="3132667" cy="2114357"/>
          </a:xfrm>
          <a:prstGeom prst="rect">
            <a:avLst/>
          </a:prstGeom>
        </p:spPr>
      </p:pic>
      <p:pic>
        <p:nvPicPr>
          <p:cNvPr id="7" name="Picture 6"/>
          <p:cNvPicPr>
            <a:picLocks noChangeAspect="1"/>
          </p:cNvPicPr>
          <p:nvPr/>
        </p:nvPicPr>
        <p:blipFill>
          <a:blip r:embed="rId5"/>
          <a:srcRect l="5625" t="14139" b="11964"/>
          <a:stretch>
            <a:fillRect/>
          </a:stretch>
        </p:blipFill>
        <p:spPr>
          <a:xfrm>
            <a:off x="1" y="4639733"/>
            <a:ext cx="3286622" cy="2218267"/>
          </a:xfrm>
          <a:prstGeom prst="rect">
            <a:avLst/>
          </a:prstGeom>
        </p:spPr>
      </p:pic>
      <p:pic>
        <p:nvPicPr>
          <p:cNvPr id="8" name="Picture 7"/>
          <p:cNvPicPr>
            <a:picLocks noChangeAspect="1"/>
          </p:cNvPicPr>
          <p:nvPr/>
        </p:nvPicPr>
        <p:blipFill>
          <a:blip r:embed="rId6"/>
          <a:srcRect l="5625" t="14139" b="11964"/>
          <a:stretch>
            <a:fillRect/>
          </a:stretch>
        </p:blipFill>
        <p:spPr>
          <a:xfrm>
            <a:off x="5857378" y="4639733"/>
            <a:ext cx="3286622" cy="2218267"/>
          </a:xfrm>
          <a:prstGeom prst="rect">
            <a:avLst/>
          </a:prstGeom>
        </p:spPr>
      </p:pic>
      <p:sp>
        <p:nvSpPr>
          <p:cNvPr id="9" name="TextBox 8"/>
          <p:cNvSpPr txBox="1"/>
          <p:nvPr/>
        </p:nvSpPr>
        <p:spPr>
          <a:xfrm>
            <a:off x="3234267" y="1139106"/>
            <a:ext cx="1082348" cy="369332"/>
          </a:xfrm>
          <a:prstGeom prst="rect">
            <a:avLst/>
          </a:prstGeom>
          <a:noFill/>
        </p:spPr>
        <p:txBody>
          <a:bodyPr wrap="none" rtlCol="0">
            <a:spAutoFit/>
          </a:bodyPr>
          <a:lstStyle/>
          <a:p>
            <a:r>
              <a:rPr lang="en-US" dirty="0" smtClean="0"/>
              <a:t>WRF24KF</a:t>
            </a:r>
            <a:endParaRPr lang="en-US" dirty="0"/>
          </a:p>
        </p:txBody>
      </p:sp>
      <p:sp>
        <p:nvSpPr>
          <p:cNvPr id="11" name="TextBox 10"/>
          <p:cNvSpPr txBox="1"/>
          <p:nvPr/>
        </p:nvSpPr>
        <p:spPr>
          <a:xfrm>
            <a:off x="3578994" y="1985773"/>
            <a:ext cx="1946679" cy="646331"/>
          </a:xfrm>
          <a:prstGeom prst="rect">
            <a:avLst/>
          </a:prstGeom>
          <a:noFill/>
        </p:spPr>
        <p:txBody>
          <a:bodyPr wrap="none" rtlCol="0">
            <a:spAutoFit/>
          </a:bodyPr>
          <a:lstStyle/>
          <a:p>
            <a:pPr algn="ctr"/>
            <a:r>
              <a:rPr lang="en-US" b="1" dirty="0" smtClean="0"/>
              <a:t>Number days with</a:t>
            </a:r>
          </a:p>
          <a:p>
            <a:pPr algn="ctr"/>
            <a:r>
              <a:rPr lang="en-US" b="1" dirty="0" err="1" smtClean="0"/>
              <a:t>Tmax</a:t>
            </a:r>
            <a:r>
              <a:rPr lang="en-US" b="1" dirty="0" smtClean="0"/>
              <a:t>&gt;95F</a:t>
            </a:r>
            <a:endParaRPr lang="en-US" b="1" dirty="0"/>
          </a:p>
        </p:txBody>
      </p:sp>
      <p:sp>
        <p:nvSpPr>
          <p:cNvPr id="12" name="TextBox 11"/>
          <p:cNvSpPr txBox="1"/>
          <p:nvPr/>
        </p:nvSpPr>
        <p:spPr>
          <a:xfrm>
            <a:off x="4047067" y="5123306"/>
            <a:ext cx="505267" cy="369332"/>
          </a:xfrm>
          <a:prstGeom prst="rect">
            <a:avLst/>
          </a:prstGeom>
          <a:noFill/>
        </p:spPr>
        <p:txBody>
          <a:bodyPr wrap="none" rtlCol="0">
            <a:spAutoFit/>
          </a:bodyPr>
          <a:lstStyle/>
          <a:p>
            <a:r>
              <a:rPr lang="en-US" dirty="0" smtClean="0"/>
              <a:t>VIC</a:t>
            </a:r>
            <a:endParaRPr lang="en-US" dirty="0"/>
          </a:p>
        </p:txBody>
      </p:sp>
      <p:sp>
        <p:nvSpPr>
          <p:cNvPr id="13" name="TextBox 12"/>
          <p:cNvSpPr txBox="1"/>
          <p:nvPr/>
        </p:nvSpPr>
        <p:spPr>
          <a:xfrm>
            <a:off x="5080000" y="1140477"/>
            <a:ext cx="767044" cy="369332"/>
          </a:xfrm>
          <a:prstGeom prst="rect">
            <a:avLst/>
          </a:prstGeom>
          <a:noFill/>
        </p:spPr>
        <p:txBody>
          <a:bodyPr wrap="none" rtlCol="0">
            <a:spAutoFit/>
          </a:bodyPr>
          <a:lstStyle/>
          <a:p>
            <a:r>
              <a:rPr lang="en-US" dirty="0" smtClean="0"/>
              <a:t>WRFG</a:t>
            </a:r>
            <a:endParaRPr lang="en-US" dirty="0"/>
          </a:p>
        </p:txBody>
      </p:sp>
      <p:sp>
        <p:nvSpPr>
          <p:cNvPr id="14" name="TextBox 13"/>
          <p:cNvSpPr txBox="1"/>
          <p:nvPr/>
        </p:nvSpPr>
        <p:spPr>
          <a:xfrm>
            <a:off x="5291514" y="6488668"/>
            <a:ext cx="719818" cy="369332"/>
          </a:xfrm>
          <a:prstGeom prst="rect">
            <a:avLst/>
          </a:prstGeom>
          <a:noFill/>
        </p:spPr>
        <p:txBody>
          <a:bodyPr wrap="none" rtlCol="0">
            <a:spAutoFit/>
          </a:bodyPr>
          <a:lstStyle/>
          <a:p>
            <a:r>
              <a:rPr lang="en-US" dirty="0" smtClean="0"/>
              <a:t>HRN3</a:t>
            </a:r>
            <a:endParaRPr lang="en-US" dirty="0"/>
          </a:p>
        </p:txBody>
      </p:sp>
      <p:sp>
        <p:nvSpPr>
          <p:cNvPr id="15" name="TextBox 14"/>
          <p:cNvSpPr txBox="1"/>
          <p:nvPr/>
        </p:nvSpPr>
        <p:spPr>
          <a:xfrm>
            <a:off x="3251371" y="6488668"/>
            <a:ext cx="753519" cy="369332"/>
          </a:xfrm>
          <a:prstGeom prst="rect">
            <a:avLst/>
          </a:prstGeom>
          <a:noFill/>
        </p:spPr>
        <p:txBody>
          <a:bodyPr wrap="none" rtlCol="0">
            <a:spAutoFit/>
          </a:bodyPr>
          <a:lstStyle/>
          <a:p>
            <a:r>
              <a:rPr lang="en-US" dirty="0" smtClean="0"/>
              <a:t>CRCM</a:t>
            </a:r>
            <a:endParaRPr lang="en-US" dirty="0"/>
          </a:p>
        </p:txBody>
      </p:sp>
      <p:sp>
        <p:nvSpPr>
          <p:cNvPr id="16" name="TextBox 15"/>
          <p:cNvSpPr txBox="1"/>
          <p:nvPr/>
        </p:nvSpPr>
        <p:spPr>
          <a:xfrm>
            <a:off x="7078133" y="3693067"/>
            <a:ext cx="1191289" cy="369332"/>
          </a:xfrm>
          <a:prstGeom prst="rect">
            <a:avLst/>
          </a:prstGeom>
          <a:noFill/>
        </p:spPr>
        <p:txBody>
          <a:bodyPr wrap="none" rtlCol="0">
            <a:spAutoFit/>
          </a:bodyPr>
          <a:lstStyle/>
          <a:p>
            <a:r>
              <a:rPr lang="en-US" dirty="0" smtClean="0"/>
              <a:t>1981-1999</a:t>
            </a:r>
            <a:endParaRPr lang="en-US" dirty="0"/>
          </a:p>
        </p:txBody>
      </p:sp>
    </p:spTree>
    <p:extLst>
      <p:ext uri="{BB962C8B-B14F-4D97-AF65-F5344CB8AC3E}">
        <p14:creationId xmlns:p14="http://schemas.microsoft.com/office/powerpoint/2010/main" val="1113385326"/>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100013"/>
            <a:ext cx="8229600" cy="1143000"/>
          </a:xfrm>
        </p:spPr>
        <p:txBody>
          <a:bodyPr>
            <a:normAutofit fontScale="90000"/>
          </a:bodyPr>
          <a:lstStyle/>
          <a:p>
            <a:r>
              <a:rPr lang="en-US">
                <a:latin typeface="Calibri" charset="0"/>
                <a:ea typeface="ＭＳ Ｐゴシック" charset="0"/>
                <a:cs typeface="ＭＳ Ｐゴシック" charset="0"/>
              </a:rPr>
              <a:t>Comparison of NARCCAP and BCSD</a:t>
            </a:r>
            <a:br>
              <a:rPr lang="en-US">
                <a:latin typeface="Calibri" charset="0"/>
                <a:ea typeface="ＭＳ Ｐゴシック" charset="0"/>
                <a:cs typeface="ＭＳ Ｐゴシック" charset="0"/>
              </a:rPr>
            </a:br>
            <a:r>
              <a:rPr lang="en-US">
                <a:latin typeface="Calibri" charset="0"/>
                <a:ea typeface="ＭＳ Ｐゴシック" charset="0"/>
                <a:cs typeface="ＭＳ Ｐゴシック" charset="0"/>
              </a:rPr>
              <a:t>Annual T and P Change</a:t>
            </a:r>
          </a:p>
        </p:txBody>
      </p:sp>
      <p:pic>
        <p:nvPicPr>
          <p:cNvPr id="1536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275" y="1328738"/>
            <a:ext cx="7791450" cy="534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73377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100013"/>
            <a:ext cx="8229600" cy="1143000"/>
          </a:xfrm>
        </p:spPr>
        <p:txBody>
          <a:bodyPr>
            <a:normAutofit fontScale="90000"/>
          </a:bodyPr>
          <a:lstStyle/>
          <a:p>
            <a:r>
              <a:rPr lang="en-US">
                <a:latin typeface="Calibri" charset="0"/>
                <a:ea typeface="ＭＳ Ｐゴシック" charset="0"/>
                <a:cs typeface="ＭＳ Ｐゴシック" charset="0"/>
              </a:rPr>
              <a:t>Comparison of NARCCAP and BCSD</a:t>
            </a:r>
            <a:br>
              <a:rPr lang="en-US">
                <a:latin typeface="Calibri" charset="0"/>
                <a:ea typeface="ＭＳ Ｐゴシック" charset="0"/>
                <a:cs typeface="ＭＳ Ｐゴシック" charset="0"/>
              </a:rPr>
            </a:br>
            <a:r>
              <a:rPr lang="en-US">
                <a:latin typeface="Calibri" charset="0"/>
                <a:ea typeface="ＭＳ Ｐゴシック" charset="0"/>
                <a:cs typeface="ＭＳ Ｐゴシック" charset="0"/>
              </a:rPr>
              <a:t>Annual T and P Change</a:t>
            </a:r>
          </a:p>
        </p:txBody>
      </p:sp>
      <p:pic>
        <p:nvPicPr>
          <p:cNvPr id="1536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275" y="1328738"/>
            <a:ext cx="7791450" cy="534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78071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275" y="1508125"/>
            <a:ext cx="7791450"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1"/>
          <p:cNvSpPr>
            <a:spLocks noGrp="1"/>
          </p:cNvSpPr>
          <p:nvPr>
            <p:ph type="title"/>
          </p:nvPr>
        </p:nvSpPr>
        <p:spPr>
          <a:xfrm>
            <a:off x="457200" y="100013"/>
            <a:ext cx="8229600" cy="1143000"/>
          </a:xfrm>
        </p:spPr>
        <p:txBody>
          <a:bodyPr>
            <a:normAutofit fontScale="90000"/>
          </a:bodyPr>
          <a:lstStyle/>
          <a:p>
            <a:r>
              <a:rPr lang="en-US">
                <a:latin typeface="Calibri" charset="0"/>
                <a:ea typeface="ＭＳ Ｐゴシック" charset="0"/>
                <a:cs typeface="ＭＳ Ｐゴシック" charset="0"/>
              </a:rPr>
              <a:t>Comparison of NARCCAP and BCSD</a:t>
            </a:r>
            <a:br>
              <a:rPr lang="en-US">
                <a:latin typeface="Calibri" charset="0"/>
                <a:ea typeface="ＭＳ Ｐゴシック" charset="0"/>
                <a:cs typeface="ＭＳ Ｐゴシック" charset="0"/>
              </a:rPr>
            </a:br>
            <a:r>
              <a:rPr lang="en-US">
                <a:latin typeface="Calibri" charset="0"/>
                <a:ea typeface="ＭＳ Ｐゴシック" charset="0"/>
                <a:cs typeface="ＭＳ Ｐゴシック" charset="0"/>
              </a:rPr>
              <a:t>March-April-May T and P Change</a:t>
            </a:r>
          </a:p>
        </p:txBody>
      </p:sp>
    </p:spTree>
    <p:extLst>
      <p:ext uri="{BB962C8B-B14F-4D97-AF65-F5344CB8AC3E}">
        <p14:creationId xmlns:p14="http://schemas.microsoft.com/office/powerpoint/2010/main" val="5660197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00013"/>
            <a:ext cx="8229600" cy="1143000"/>
          </a:xfrm>
        </p:spPr>
        <p:txBody>
          <a:bodyPr>
            <a:normAutofit fontScale="90000"/>
          </a:bodyPr>
          <a:lstStyle/>
          <a:p>
            <a:r>
              <a:rPr lang="en-US">
                <a:latin typeface="Calibri" charset="0"/>
                <a:ea typeface="ＭＳ Ｐゴシック" charset="0"/>
                <a:cs typeface="ＭＳ Ｐゴシック" charset="0"/>
              </a:rPr>
              <a:t>Comparison of NARCCAP and BCSD</a:t>
            </a:r>
            <a:br>
              <a:rPr lang="en-US">
                <a:latin typeface="Calibri" charset="0"/>
                <a:ea typeface="ＭＳ Ｐゴシック" charset="0"/>
                <a:cs typeface="ＭＳ Ｐゴシック" charset="0"/>
              </a:rPr>
            </a:br>
            <a:r>
              <a:rPr lang="en-US">
                <a:latin typeface="Calibri" charset="0"/>
                <a:ea typeface="ＭＳ Ｐゴシック" charset="0"/>
                <a:cs typeface="ＭＳ Ｐゴシック" charset="0"/>
              </a:rPr>
              <a:t>January-February T and P Change</a:t>
            </a:r>
          </a:p>
        </p:txBody>
      </p:sp>
      <p:pic>
        <p:nvPicPr>
          <p:cNvPr id="2150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988" y="1508125"/>
            <a:ext cx="7789862"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24613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275" y="1508125"/>
            <a:ext cx="7791450"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le 1"/>
          <p:cNvSpPr>
            <a:spLocks noGrp="1"/>
          </p:cNvSpPr>
          <p:nvPr>
            <p:ph type="title"/>
          </p:nvPr>
        </p:nvSpPr>
        <p:spPr>
          <a:xfrm>
            <a:off x="0" y="100013"/>
            <a:ext cx="9144000" cy="1143000"/>
          </a:xfrm>
        </p:spPr>
        <p:txBody>
          <a:bodyPr>
            <a:normAutofit fontScale="90000"/>
          </a:bodyPr>
          <a:lstStyle/>
          <a:p>
            <a:r>
              <a:rPr lang="en-US">
                <a:latin typeface="Calibri" charset="0"/>
                <a:ea typeface="ＭＳ Ｐゴシック" charset="0"/>
                <a:cs typeface="ＭＳ Ｐゴシック" charset="0"/>
              </a:rPr>
              <a:t>Comparison of NARCCAP and BCSD</a:t>
            </a:r>
            <a:br>
              <a:rPr lang="en-US">
                <a:latin typeface="Calibri" charset="0"/>
                <a:ea typeface="ＭＳ Ｐゴシック" charset="0"/>
                <a:cs typeface="ＭＳ Ｐゴシック" charset="0"/>
              </a:rPr>
            </a:br>
            <a:r>
              <a:rPr lang="en-US" sz="3600">
                <a:latin typeface="Calibri" charset="0"/>
                <a:ea typeface="ＭＳ Ｐゴシック" charset="0"/>
                <a:cs typeface="ＭＳ Ｐゴシック" charset="0"/>
              </a:rPr>
              <a:t>October-November-December T and P Change</a:t>
            </a:r>
          </a:p>
        </p:txBody>
      </p:sp>
    </p:spTree>
    <p:extLst>
      <p:ext uri="{BB962C8B-B14F-4D97-AF65-F5344CB8AC3E}">
        <p14:creationId xmlns:p14="http://schemas.microsoft.com/office/powerpoint/2010/main" val="13678972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0754" name="Oval 2"/>
          <p:cNvSpPr>
            <a:spLocks noChangeArrowheads="1"/>
          </p:cNvSpPr>
          <p:nvPr/>
        </p:nvSpPr>
        <p:spPr bwMode="auto">
          <a:xfrm>
            <a:off x="2590800" y="914400"/>
            <a:ext cx="3124200" cy="3124200"/>
          </a:xfrm>
          <a:prstGeom prst="ellipse">
            <a:avLst/>
          </a:prstGeom>
          <a:solidFill>
            <a:srgbClr val="8C8AF4"/>
          </a:solidFill>
          <a:ln w="57150">
            <a:solidFill>
              <a:schemeClr val="accent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55" name="Oval 3"/>
          <p:cNvSpPr>
            <a:spLocks noChangeArrowheads="1"/>
          </p:cNvSpPr>
          <p:nvPr/>
        </p:nvSpPr>
        <p:spPr bwMode="auto">
          <a:xfrm>
            <a:off x="1524000" y="1676400"/>
            <a:ext cx="3124200" cy="3124200"/>
          </a:xfrm>
          <a:prstGeom prst="ellipse">
            <a:avLst/>
          </a:prstGeom>
          <a:noFill/>
          <a:ln w="57150">
            <a:solidFill>
              <a:srgbClr val="0FFF25"/>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56" name="Text Box 4"/>
          <p:cNvSpPr txBox="1">
            <a:spLocks noChangeArrowheads="1"/>
          </p:cNvSpPr>
          <p:nvPr/>
        </p:nvSpPr>
        <p:spPr bwMode="auto">
          <a:xfrm>
            <a:off x="6248400" y="1981200"/>
            <a:ext cx="2025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b="1"/>
              <a:t>FCA=Future, region A</a:t>
            </a:r>
            <a:endParaRPr lang="en-US" sz="1400">
              <a:latin typeface="Times" charset="0"/>
            </a:endParaRPr>
          </a:p>
        </p:txBody>
      </p:sp>
      <p:sp>
        <p:nvSpPr>
          <p:cNvPr id="330757" name="Text Box 5"/>
          <p:cNvSpPr txBox="1">
            <a:spLocks noChangeArrowheads="1"/>
          </p:cNvSpPr>
          <p:nvPr/>
        </p:nvSpPr>
        <p:spPr bwMode="auto">
          <a:xfrm>
            <a:off x="2743200" y="1676400"/>
            <a:ext cx="67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b="1">
                <a:solidFill>
                  <a:srgbClr val="0FFF25"/>
                </a:solidFill>
              </a:rPr>
              <a:t>CCB</a:t>
            </a:r>
            <a:endParaRPr lang="en-US">
              <a:latin typeface="Times" charset="0"/>
            </a:endParaRPr>
          </a:p>
        </p:txBody>
      </p:sp>
      <p:sp>
        <p:nvSpPr>
          <p:cNvPr id="330758" name="Text Box 6"/>
          <p:cNvSpPr txBox="1">
            <a:spLocks noChangeArrowheads="1"/>
          </p:cNvSpPr>
          <p:nvPr/>
        </p:nvSpPr>
        <p:spPr bwMode="auto">
          <a:xfrm>
            <a:off x="3810000" y="990600"/>
            <a:ext cx="654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b="1">
                <a:solidFill>
                  <a:schemeClr val="accent2"/>
                </a:solidFill>
              </a:rPr>
              <a:t>FCA</a:t>
            </a:r>
            <a:endParaRPr lang="en-US" sz="1800" b="1"/>
          </a:p>
        </p:txBody>
      </p:sp>
      <p:sp>
        <p:nvSpPr>
          <p:cNvPr id="330759" name="AutoShape 7"/>
          <p:cNvSpPr>
            <a:spLocks noChangeArrowheads="1"/>
          </p:cNvSpPr>
          <p:nvPr/>
        </p:nvSpPr>
        <p:spPr bwMode="auto">
          <a:xfrm>
            <a:off x="4191000" y="3657600"/>
            <a:ext cx="152400" cy="152400"/>
          </a:xfrm>
          <a:prstGeom prst="triangle">
            <a:avLst>
              <a:gd name="adj" fmla="val 50000"/>
            </a:avLst>
          </a:prstGeom>
          <a:solidFill>
            <a:srgbClr val="FF0217"/>
          </a:solidFill>
          <a:ln w="9525">
            <a:solidFill>
              <a:srgbClr val="FF0217"/>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60" name="AutoShape 8"/>
          <p:cNvSpPr>
            <a:spLocks noChangeArrowheads="1"/>
          </p:cNvSpPr>
          <p:nvPr/>
        </p:nvSpPr>
        <p:spPr bwMode="auto">
          <a:xfrm>
            <a:off x="4572000" y="3962400"/>
            <a:ext cx="152400" cy="152400"/>
          </a:xfrm>
          <a:prstGeom prst="triangle">
            <a:avLst>
              <a:gd name="adj" fmla="val 50000"/>
            </a:avLst>
          </a:prstGeom>
          <a:solidFill>
            <a:srgbClr val="FF0217"/>
          </a:solidFill>
          <a:ln w="9525">
            <a:solidFill>
              <a:srgbClr val="FF0217"/>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61" name="AutoShape 9"/>
          <p:cNvSpPr>
            <a:spLocks noChangeArrowheads="1"/>
          </p:cNvSpPr>
          <p:nvPr/>
        </p:nvSpPr>
        <p:spPr bwMode="auto">
          <a:xfrm>
            <a:off x="2590800" y="4267200"/>
            <a:ext cx="152400" cy="152400"/>
          </a:xfrm>
          <a:prstGeom prst="triangle">
            <a:avLst>
              <a:gd name="adj" fmla="val 50000"/>
            </a:avLst>
          </a:prstGeom>
          <a:solidFill>
            <a:srgbClr val="FF0217"/>
          </a:solidFill>
          <a:ln w="9525">
            <a:solidFill>
              <a:srgbClr val="FF0217"/>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62" name="AutoShape 10"/>
          <p:cNvSpPr>
            <a:spLocks noChangeArrowheads="1"/>
          </p:cNvSpPr>
          <p:nvPr/>
        </p:nvSpPr>
        <p:spPr bwMode="auto">
          <a:xfrm>
            <a:off x="4191000" y="3124200"/>
            <a:ext cx="152400" cy="152400"/>
          </a:xfrm>
          <a:prstGeom prst="triangle">
            <a:avLst>
              <a:gd name="adj" fmla="val 50000"/>
            </a:avLst>
          </a:prstGeom>
          <a:solidFill>
            <a:srgbClr val="FF0217"/>
          </a:solidFill>
          <a:ln w="9525">
            <a:solidFill>
              <a:srgbClr val="FF0217"/>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63" name="AutoShape 11"/>
          <p:cNvSpPr>
            <a:spLocks noChangeArrowheads="1"/>
          </p:cNvSpPr>
          <p:nvPr/>
        </p:nvSpPr>
        <p:spPr bwMode="auto">
          <a:xfrm>
            <a:off x="2590800" y="3276600"/>
            <a:ext cx="152400" cy="152400"/>
          </a:xfrm>
          <a:prstGeom prst="triangle">
            <a:avLst>
              <a:gd name="adj" fmla="val 50000"/>
            </a:avLst>
          </a:prstGeom>
          <a:solidFill>
            <a:srgbClr val="FF0217"/>
          </a:solidFill>
          <a:ln w="9525">
            <a:solidFill>
              <a:srgbClr val="FF0217"/>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64" name="AutoShape 12"/>
          <p:cNvSpPr>
            <a:spLocks noChangeArrowheads="1"/>
          </p:cNvSpPr>
          <p:nvPr/>
        </p:nvSpPr>
        <p:spPr bwMode="auto">
          <a:xfrm>
            <a:off x="3200400" y="2590800"/>
            <a:ext cx="152400" cy="152400"/>
          </a:xfrm>
          <a:prstGeom prst="triangle">
            <a:avLst>
              <a:gd name="adj" fmla="val 50000"/>
            </a:avLst>
          </a:prstGeom>
          <a:solidFill>
            <a:srgbClr val="FF0217"/>
          </a:solidFill>
          <a:ln w="9525">
            <a:solidFill>
              <a:srgbClr val="FF0217"/>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65" name="AutoShape 13"/>
          <p:cNvSpPr>
            <a:spLocks noChangeArrowheads="1"/>
          </p:cNvSpPr>
          <p:nvPr/>
        </p:nvSpPr>
        <p:spPr bwMode="auto">
          <a:xfrm>
            <a:off x="3733800" y="4267200"/>
            <a:ext cx="152400" cy="152400"/>
          </a:xfrm>
          <a:prstGeom prst="triangle">
            <a:avLst>
              <a:gd name="adj" fmla="val 50000"/>
            </a:avLst>
          </a:prstGeom>
          <a:solidFill>
            <a:srgbClr val="FF0217"/>
          </a:solidFill>
          <a:ln w="9525">
            <a:solidFill>
              <a:srgbClr val="FF0217"/>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66" name="AutoShape 14"/>
          <p:cNvSpPr>
            <a:spLocks noChangeArrowheads="1"/>
          </p:cNvSpPr>
          <p:nvPr/>
        </p:nvSpPr>
        <p:spPr bwMode="auto">
          <a:xfrm>
            <a:off x="3200400" y="4876800"/>
            <a:ext cx="152400" cy="152400"/>
          </a:xfrm>
          <a:prstGeom prst="triangle">
            <a:avLst>
              <a:gd name="adj" fmla="val 50000"/>
            </a:avLst>
          </a:prstGeom>
          <a:solidFill>
            <a:srgbClr val="FF0217"/>
          </a:solidFill>
          <a:ln w="9525">
            <a:solidFill>
              <a:srgbClr val="FF0217"/>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67" name="AutoShape 15"/>
          <p:cNvSpPr>
            <a:spLocks noChangeArrowheads="1"/>
          </p:cNvSpPr>
          <p:nvPr/>
        </p:nvSpPr>
        <p:spPr bwMode="auto">
          <a:xfrm>
            <a:off x="1752600" y="5029200"/>
            <a:ext cx="152400" cy="152400"/>
          </a:xfrm>
          <a:prstGeom prst="triangle">
            <a:avLst>
              <a:gd name="adj" fmla="val 50000"/>
            </a:avLst>
          </a:prstGeom>
          <a:solidFill>
            <a:srgbClr val="FF0217"/>
          </a:solidFill>
          <a:ln w="9525">
            <a:solidFill>
              <a:srgbClr val="FF0217"/>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68" name="Line 16"/>
          <p:cNvSpPr>
            <a:spLocks noChangeShapeType="1"/>
          </p:cNvSpPr>
          <p:nvPr/>
        </p:nvSpPr>
        <p:spPr bwMode="auto">
          <a:xfrm>
            <a:off x="457200" y="1447800"/>
            <a:ext cx="0" cy="403860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69" name="Line 17"/>
          <p:cNvSpPr>
            <a:spLocks noChangeShapeType="1"/>
          </p:cNvSpPr>
          <p:nvPr/>
        </p:nvSpPr>
        <p:spPr bwMode="auto">
          <a:xfrm>
            <a:off x="1295400" y="6248400"/>
            <a:ext cx="5562600" cy="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70" name="Text Box 18"/>
          <p:cNvSpPr txBox="1">
            <a:spLocks noChangeArrowheads="1"/>
          </p:cNvSpPr>
          <p:nvPr/>
        </p:nvSpPr>
        <p:spPr bwMode="auto">
          <a:xfrm>
            <a:off x="2286000" y="6400800"/>
            <a:ext cx="3284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1"/>
              <a:t>Variable or Process 1</a:t>
            </a:r>
          </a:p>
        </p:txBody>
      </p:sp>
      <p:sp>
        <p:nvSpPr>
          <p:cNvPr id="330771" name="Text Box 19"/>
          <p:cNvSpPr txBox="1">
            <a:spLocks noChangeArrowheads="1"/>
          </p:cNvSpPr>
          <p:nvPr/>
        </p:nvSpPr>
        <p:spPr bwMode="auto">
          <a:xfrm rot="-5405703">
            <a:off x="-1413669" y="2796382"/>
            <a:ext cx="32845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1"/>
              <a:t>Variable or Process 2</a:t>
            </a:r>
          </a:p>
        </p:txBody>
      </p:sp>
      <p:sp>
        <p:nvSpPr>
          <p:cNvPr id="330772" name="AutoShape 20"/>
          <p:cNvSpPr>
            <a:spLocks noChangeArrowheads="1"/>
          </p:cNvSpPr>
          <p:nvPr/>
        </p:nvSpPr>
        <p:spPr bwMode="auto">
          <a:xfrm>
            <a:off x="3962400" y="3581400"/>
            <a:ext cx="152400" cy="152400"/>
          </a:xfrm>
          <a:prstGeom prst="triangle">
            <a:avLst>
              <a:gd name="adj" fmla="val 50000"/>
            </a:avLst>
          </a:prstGeom>
          <a:solidFill>
            <a:srgbClr val="0FFF25"/>
          </a:solidFill>
          <a:ln w="9525">
            <a:solidFill>
              <a:srgbClr val="0FFF25"/>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73" name="AutoShape 21"/>
          <p:cNvSpPr>
            <a:spLocks noChangeArrowheads="1"/>
          </p:cNvSpPr>
          <p:nvPr/>
        </p:nvSpPr>
        <p:spPr bwMode="auto">
          <a:xfrm>
            <a:off x="3124200" y="2133600"/>
            <a:ext cx="152400" cy="152400"/>
          </a:xfrm>
          <a:prstGeom prst="triangle">
            <a:avLst>
              <a:gd name="adj" fmla="val 50000"/>
            </a:avLst>
          </a:prstGeom>
          <a:solidFill>
            <a:srgbClr val="0FFF25"/>
          </a:solidFill>
          <a:ln w="9525">
            <a:solidFill>
              <a:srgbClr val="0FFF25"/>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74" name="AutoShape 22"/>
          <p:cNvSpPr>
            <a:spLocks noChangeArrowheads="1"/>
          </p:cNvSpPr>
          <p:nvPr/>
        </p:nvSpPr>
        <p:spPr bwMode="auto">
          <a:xfrm>
            <a:off x="2743200" y="2819400"/>
            <a:ext cx="152400" cy="152400"/>
          </a:xfrm>
          <a:prstGeom prst="triangle">
            <a:avLst>
              <a:gd name="adj" fmla="val 50000"/>
            </a:avLst>
          </a:prstGeom>
          <a:solidFill>
            <a:srgbClr val="0FFF25"/>
          </a:solidFill>
          <a:ln w="9525">
            <a:solidFill>
              <a:srgbClr val="0FFF25"/>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75" name="AutoShape 23"/>
          <p:cNvSpPr>
            <a:spLocks noChangeArrowheads="1"/>
          </p:cNvSpPr>
          <p:nvPr/>
        </p:nvSpPr>
        <p:spPr bwMode="auto">
          <a:xfrm>
            <a:off x="2362200" y="2057400"/>
            <a:ext cx="152400" cy="152400"/>
          </a:xfrm>
          <a:prstGeom prst="triangle">
            <a:avLst>
              <a:gd name="adj" fmla="val 50000"/>
            </a:avLst>
          </a:prstGeom>
          <a:solidFill>
            <a:srgbClr val="0FFF25"/>
          </a:solidFill>
          <a:ln w="9525">
            <a:solidFill>
              <a:srgbClr val="0FFF25"/>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76" name="AutoShape 24"/>
          <p:cNvSpPr>
            <a:spLocks noChangeArrowheads="1"/>
          </p:cNvSpPr>
          <p:nvPr/>
        </p:nvSpPr>
        <p:spPr bwMode="auto">
          <a:xfrm>
            <a:off x="2362200" y="3733800"/>
            <a:ext cx="152400" cy="152400"/>
          </a:xfrm>
          <a:prstGeom prst="triangle">
            <a:avLst>
              <a:gd name="adj" fmla="val 50000"/>
            </a:avLst>
          </a:prstGeom>
          <a:solidFill>
            <a:srgbClr val="0FFF25"/>
          </a:solidFill>
          <a:ln w="9525">
            <a:solidFill>
              <a:srgbClr val="0FFF25"/>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77" name="AutoShape 25"/>
          <p:cNvSpPr>
            <a:spLocks noChangeArrowheads="1"/>
          </p:cNvSpPr>
          <p:nvPr/>
        </p:nvSpPr>
        <p:spPr bwMode="auto">
          <a:xfrm>
            <a:off x="3962400" y="2971800"/>
            <a:ext cx="152400" cy="152400"/>
          </a:xfrm>
          <a:prstGeom prst="triangle">
            <a:avLst>
              <a:gd name="adj" fmla="val 50000"/>
            </a:avLst>
          </a:prstGeom>
          <a:solidFill>
            <a:srgbClr val="0FFF25"/>
          </a:solidFill>
          <a:ln w="9525">
            <a:solidFill>
              <a:srgbClr val="0FFF25"/>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78" name="AutoShape 26"/>
          <p:cNvSpPr>
            <a:spLocks noChangeArrowheads="1"/>
          </p:cNvSpPr>
          <p:nvPr/>
        </p:nvSpPr>
        <p:spPr bwMode="auto">
          <a:xfrm>
            <a:off x="1905000" y="2895600"/>
            <a:ext cx="152400" cy="152400"/>
          </a:xfrm>
          <a:prstGeom prst="triangle">
            <a:avLst>
              <a:gd name="adj" fmla="val 50000"/>
            </a:avLst>
          </a:prstGeom>
          <a:solidFill>
            <a:srgbClr val="0FFF25"/>
          </a:solidFill>
          <a:ln w="9525">
            <a:solidFill>
              <a:srgbClr val="0FFF25"/>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79" name="AutoShape 27"/>
          <p:cNvSpPr>
            <a:spLocks noChangeArrowheads="1"/>
          </p:cNvSpPr>
          <p:nvPr/>
        </p:nvSpPr>
        <p:spPr bwMode="auto">
          <a:xfrm>
            <a:off x="1371600" y="3962400"/>
            <a:ext cx="152400" cy="152400"/>
          </a:xfrm>
          <a:prstGeom prst="triangle">
            <a:avLst>
              <a:gd name="adj" fmla="val 50000"/>
            </a:avLst>
          </a:prstGeom>
          <a:solidFill>
            <a:srgbClr val="0FFF25"/>
          </a:solidFill>
          <a:ln w="9525">
            <a:solidFill>
              <a:srgbClr val="0FFF25"/>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80" name="AutoShape 28"/>
          <p:cNvSpPr>
            <a:spLocks noChangeArrowheads="1"/>
          </p:cNvSpPr>
          <p:nvPr/>
        </p:nvSpPr>
        <p:spPr bwMode="auto">
          <a:xfrm>
            <a:off x="3124200" y="3505200"/>
            <a:ext cx="152400" cy="152400"/>
          </a:xfrm>
          <a:prstGeom prst="triangle">
            <a:avLst>
              <a:gd name="adj" fmla="val 50000"/>
            </a:avLst>
          </a:prstGeom>
          <a:solidFill>
            <a:srgbClr val="0FFF25"/>
          </a:solidFill>
          <a:ln w="9525">
            <a:solidFill>
              <a:srgbClr val="0FFF25"/>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81" name="AutoShape 29"/>
          <p:cNvSpPr>
            <a:spLocks noChangeArrowheads="1"/>
          </p:cNvSpPr>
          <p:nvPr/>
        </p:nvSpPr>
        <p:spPr bwMode="auto">
          <a:xfrm>
            <a:off x="1752600" y="3352800"/>
            <a:ext cx="152400" cy="152400"/>
          </a:xfrm>
          <a:prstGeom prst="triangle">
            <a:avLst>
              <a:gd name="adj" fmla="val 50000"/>
            </a:avLst>
          </a:prstGeom>
          <a:solidFill>
            <a:srgbClr val="FF0217"/>
          </a:solidFill>
          <a:ln w="9525">
            <a:solidFill>
              <a:srgbClr val="FF0217"/>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82" name="AutoShape 30"/>
          <p:cNvSpPr>
            <a:spLocks noChangeArrowheads="1"/>
          </p:cNvSpPr>
          <p:nvPr/>
        </p:nvSpPr>
        <p:spPr bwMode="auto">
          <a:xfrm>
            <a:off x="3810000" y="2514600"/>
            <a:ext cx="152400" cy="152400"/>
          </a:xfrm>
          <a:prstGeom prst="triangle">
            <a:avLst>
              <a:gd name="adj" fmla="val 50000"/>
            </a:avLst>
          </a:prstGeom>
          <a:solidFill>
            <a:srgbClr val="0FFF25"/>
          </a:solidFill>
          <a:ln w="9525">
            <a:solidFill>
              <a:srgbClr val="0FFF25"/>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83" name="AutoShape 31"/>
          <p:cNvSpPr>
            <a:spLocks noChangeArrowheads="1"/>
          </p:cNvSpPr>
          <p:nvPr/>
        </p:nvSpPr>
        <p:spPr bwMode="auto">
          <a:xfrm>
            <a:off x="4267200" y="2057400"/>
            <a:ext cx="152400" cy="152400"/>
          </a:xfrm>
          <a:prstGeom prst="triangle">
            <a:avLst>
              <a:gd name="adj" fmla="val 50000"/>
            </a:avLst>
          </a:prstGeom>
          <a:solidFill>
            <a:srgbClr val="0FFF25"/>
          </a:solidFill>
          <a:ln w="9525">
            <a:solidFill>
              <a:srgbClr val="0FFF25"/>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84" name="AutoShape 32"/>
          <p:cNvSpPr>
            <a:spLocks noChangeArrowheads="1"/>
          </p:cNvSpPr>
          <p:nvPr/>
        </p:nvSpPr>
        <p:spPr bwMode="auto">
          <a:xfrm>
            <a:off x="6324600" y="3886200"/>
            <a:ext cx="152400" cy="152400"/>
          </a:xfrm>
          <a:prstGeom prst="triangle">
            <a:avLst>
              <a:gd name="adj" fmla="val 50000"/>
            </a:avLst>
          </a:prstGeom>
          <a:solidFill>
            <a:srgbClr val="FF0217"/>
          </a:solidFill>
          <a:ln w="9525">
            <a:solidFill>
              <a:srgbClr val="FF0217"/>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85" name="Text Box 33"/>
          <p:cNvSpPr txBox="1">
            <a:spLocks noChangeArrowheads="1"/>
          </p:cNvSpPr>
          <p:nvPr/>
        </p:nvSpPr>
        <p:spPr bwMode="auto">
          <a:xfrm>
            <a:off x="6248400" y="3352800"/>
            <a:ext cx="2203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b="1"/>
              <a:t>Model Simulations</a:t>
            </a:r>
            <a:endParaRPr lang="en-US">
              <a:latin typeface="Times" charset="0"/>
            </a:endParaRPr>
          </a:p>
        </p:txBody>
      </p:sp>
      <p:sp>
        <p:nvSpPr>
          <p:cNvPr id="330786" name="Text Box 34"/>
          <p:cNvSpPr txBox="1">
            <a:spLocks noChangeArrowheads="1"/>
          </p:cNvSpPr>
          <p:nvPr/>
        </p:nvSpPr>
        <p:spPr bwMode="auto">
          <a:xfrm>
            <a:off x="6629400" y="3810000"/>
            <a:ext cx="167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b="1"/>
              <a:t>CCA, model 1</a:t>
            </a:r>
            <a:endParaRPr lang="en-US">
              <a:latin typeface="Times" charset="0"/>
            </a:endParaRPr>
          </a:p>
        </p:txBody>
      </p:sp>
      <p:sp>
        <p:nvSpPr>
          <p:cNvPr id="330787" name="AutoShape 35"/>
          <p:cNvSpPr>
            <a:spLocks noChangeArrowheads="1"/>
          </p:cNvSpPr>
          <p:nvPr/>
        </p:nvSpPr>
        <p:spPr bwMode="auto">
          <a:xfrm>
            <a:off x="6324600" y="5029200"/>
            <a:ext cx="152400" cy="152400"/>
          </a:xfrm>
          <a:prstGeom prst="triangle">
            <a:avLst>
              <a:gd name="adj" fmla="val 50000"/>
            </a:avLst>
          </a:prstGeom>
          <a:solidFill>
            <a:srgbClr val="0FFF25"/>
          </a:solidFill>
          <a:ln w="9525">
            <a:solidFill>
              <a:srgbClr val="0FFF25"/>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88" name="Text Box 36"/>
          <p:cNvSpPr txBox="1">
            <a:spLocks noChangeArrowheads="1"/>
          </p:cNvSpPr>
          <p:nvPr/>
        </p:nvSpPr>
        <p:spPr bwMode="auto">
          <a:xfrm>
            <a:off x="6629400" y="4191000"/>
            <a:ext cx="167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b="1"/>
              <a:t>CCA, model 2</a:t>
            </a:r>
            <a:endParaRPr lang="en-US">
              <a:latin typeface="Times" charset="0"/>
            </a:endParaRPr>
          </a:p>
        </p:txBody>
      </p:sp>
      <p:sp>
        <p:nvSpPr>
          <p:cNvPr id="330789" name="Text Box 37"/>
          <p:cNvSpPr txBox="1">
            <a:spLocks noChangeArrowheads="1"/>
          </p:cNvSpPr>
          <p:nvPr/>
        </p:nvSpPr>
        <p:spPr bwMode="auto">
          <a:xfrm>
            <a:off x="6553200" y="1447800"/>
            <a:ext cx="1136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b="1"/>
              <a:t>Climates</a:t>
            </a:r>
            <a:endParaRPr lang="en-US">
              <a:latin typeface="Times" charset="0"/>
            </a:endParaRPr>
          </a:p>
        </p:txBody>
      </p:sp>
      <p:sp>
        <p:nvSpPr>
          <p:cNvPr id="330790" name="Text Box 38"/>
          <p:cNvSpPr txBox="1">
            <a:spLocks noChangeArrowheads="1"/>
          </p:cNvSpPr>
          <p:nvPr/>
        </p:nvSpPr>
        <p:spPr bwMode="auto">
          <a:xfrm>
            <a:off x="6248400" y="2362200"/>
            <a:ext cx="21351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b="1" dirty="0"/>
              <a:t>CCA=Current, region A</a:t>
            </a:r>
            <a:endParaRPr lang="en-US" sz="1400" dirty="0">
              <a:latin typeface="Times" charset="0"/>
            </a:endParaRPr>
          </a:p>
        </p:txBody>
      </p:sp>
      <p:sp>
        <p:nvSpPr>
          <p:cNvPr id="330791" name="Text Box 39"/>
          <p:cNvSpPr txBox="1">
            <a:spLocks noChangeArrowheads="1"/>
          </p:cNvSpPr>
          <p:nvPr/>
        </p:nvSpPr>
        <p:spPr bwMode="auto">
          <a:xfrm>
            <a:off x="6248400" y="2743200"/>
            <a:ext cx="21351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b="1"/>
              <a:t>CCB=Current, region B</a:t>
            </a:r>
            <a:endParaRPr lang="en-US" sz="1400">
              <a:latin typeface="Times" charset="0"/>
            </a:endParaRPr>
          </a:p>
        </p:txBody>
      </p:sp>
      <p:sp>
        <p:nvSpPr>
          <p:cNvPr id="330792" name="Text Box 40"/>
          <p:cNvSpPr txBox="1">
            <a:spLocks noChangeArrowheads="1"/>
          </p:cNvSpPr>
          <p:nvPr/>
        </p:nvSpPr>
        <p:spPr bwMode="auto">
          <a:xfrm>
            <a:off x="3276600" y="5105400"/>
            <a:ext cx="67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b="1">
                <a:solidFill>
                  <a:srgbClr val="FF0217"/>
                </a:solidFill>
              </a:rPr>
              <a:t>CCA</a:t>
            </a:r>
            <a:endParaRPr lang="en-US">
              <a:solidFill>
                <a:srgbClr val="FF0217"/>
              </a:solidFill>
              <a:latin typeface="Times" charset="0"/>
            </a:endParaRPr>
          </a:p>
        </p:txBody>
      </p:sp>
      <p:sp>
        <p:nvSpPr>
          <p:cNvPr id="330793" name="Rectangle 41"/>
          <p:cNvSpPr>
            <a:spLocks noChangeArrowheads="1"/>
          </p:cNvSpPr>
          <p:nvPr/>
        </p:nvSpPr>
        <p:spPr bwMode="auto">
          <a:xfrm>
            <a:off x="3429000" y="3733800"/>
            <a:ext cx="152400" cy="152400"/>
          </a:xfrm>
          <a:prstGeom prst="rect">
            <a:avLst/>
          </a:prstGeom>
          <a:solidFill>
            <a:srgbClr val="FF0217"/>
          </a:solidFill>
          <a:ln w="9525">
            <a:solidFill>
              <a:srgbClr val="FF0217"/>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94" name="Rectangle 42"/>
          <p:cNvSpPr>
            <a:spLocks noChangeArrowheads="1"/>
          </p:cNvSpPr>
          <p:nvPr/>
        </p:nvSpPr>
        <p:spPr bwMode="auto">
          <a:xfrm>
            <a:off x="1295400" y="2743200"/>
            <a:ext cx="152400" cy="152400"/>
          </a:xfrm>
          <a:prstGeom prst="rect">
            <a:avLst/>
          </a:prstGeom>
          <a:solidFill>
            <a:srgbClr val="0FFF25"/>
          </a:solidFill>
          <a:ln w="9525">
            <a:solidFill>
              <a:srgbClr val="0FFF25"/>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95" name="Rectangle 43"/>
          <p:cNvSpPr>
            <a:spLocks noChangeArrowheads="1"/>
          </p:cNvSpPr>
          <p:nvPr/>
        </p:nvSpPr>
        <p:spPr bwMode="auto">
          <a:xfrm>
            <a:off x="4572000" y="4572000"/>
            <a:ext cx="152400" cy="152400"/>
          </a:xfrm>
          <a:prstGeom prst="rect">
            <a:avLst/>
          </a:prstGeom>
          <a:solidFill>
            <a:srgbClr val="FF0217"/>
          </a:solidFill>
          <a:ln w="9525">
            <a:solidFill>
              <a:srgbClr val="FF0217"/>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96" name="Rectangle 44"/>
          <p:cNvSpPr>
            <a:spLocks noChangeArrowheads="1"/>
          </p:cNvSpPr>
          <p:nvPr/>
        </p:nvSpPr>
        <p:spPr bwMode="auto">
          <a:xfrm>
            <a:off x="3352800" y="4495800"/>
            <a:ext cx="152400" cy="152400"/>
          </a:xfrm>
          <a:prstGeom prst="rect">
            <a:avLst/>
          </a:prstGeom>
          <a:solidFill>
            <a:srgbClr val="FF0217"/>
          </a:solidFill>
          <a:ln w="9525">
            <a:solidFill>
              <a:srgbClr val="FF0217"/>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97" name="Rectangle 45"/>
          <p:cNvSpPr>
            <a:spLocks noChangeArrowheads="1"/>
          </p:cNvSpPr>
          <p:nvPr/>
        </p:nvSpPr>
        <p:spPr bwMode="auto">
          <a:xfrm>
            <a:off x="3429000" y="2514600"/>
            <a:ext cx="152400" cy="152400"/>
          </a:xfrm>
          <a:prstGeom prst="rect">
            <a:avLst/>
          </a:prstGeom>
          <a:solidFill>
            <a:srgbClr val="FF0217"/>
          </a:solidFill>
          <a:ln w="9525">
            <a:solidFill>
              <a:srgbClr val="FF0217"/>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98" name="Rectangle 46"/>
          <p:cNvSpPr>
            <a:spLocks noChangeArrowheads="1"/>
          </p:cNvSpPr>
          <p:nvPr/>
        </p:nvSpPr>
        <p:spPr bwMode="auto">
          <a:xfrm>
            <a:off x="2133600" y="2819400"/>
            <a:ext cx="152400" cy="152400"/>
          </a:xfrm>
          <a:prstGeom prst="rect">
            <a:avLst/>
          </a:prstGeom>
          <a:solidFill>
            <a:srgbClr val="FF0217"/>
          </a:solidFill>
          <a:ln w="9525">
            <a:solidFill>
              <a:srgbClr val="FF0217"/>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99" name="Rectangle 47"/>
          <p:cNvSpPr>
            <a:spLocks noChangeArrowheads="1"/>
          </p:cNvSpPr>
          <p:nvPr/>
        </p:nvSpPr>
        <p:spPr bwMode="auto">
          <a:xfrm>
            <a:off x="2819400" y="2286000"/>
            <a:ext cx="152400" cy="152400"/>
          </a:xfrm>
          <a:prstGeom prst="rect">
            <a:avLst/>
          </a:prstGeom>
          <a:solidFill>
            <a:srgbClr val="FF0217"/>
          </a:solidFill>
          <a:ln w="9525">
            <a:solidFill>
              <a:srgbClr val="FF0217"/>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800" name="Rectangle 48"/>
          <p:cNvSpPr>
            <a:spLocks noChangeArrowheads="1"/>
          </p:cNvSpPr>
          <p:nvPr/>
        </p:nvSpPr>
        <p:spPr bwMode="auto">
          <a:xfrm>
            <a:off x="2667000" y="3733800"/>
            <a:ext cx="152400" cy="152400"/>
          </a:xfrm>
          <a:prstGeom prst="rect">
            <a:avLst/>
          </a:prstGeom>
          <a:solidFill>
            <a:srgbClr val="FF0217"/>
          </a:solidFill>
          <a:ln w="9525">
            <a:solidFill>
              <a:srgbClr val="FF0217"/>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801" name="Rectangle 49"/>
          <p:cNvSpPr>
            <a:spLocks noChangeArrowheads="1"/>
          </p:cNvSpPr>
          <p:nvPr/>
        </p:nvSpPr>
        <p:spPr bwMode="auto">
          <a:xfrm>
            <a:off x="3124200" y="3200400"/>
            <a:ext cx="152400" cy="152400"/>
          </a:xfrm>
          <a:prstGeom prst="rect">
            <a:avLst/>
          </a:prstGeom>
          <a:solidFill>
            <a:srgbClr val="FF0217"/>
          </a:solidFill>
          <a:ln w="9525">
            <a:solidFill>
              <a:srgbClr val="FF0217"/>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802" name="Rectangle 50"/>
          <p:cNvSpPr>
            <a:spLocks noChangeArrowheads="1"/>
          </p:cNvSpPr>
          <p:nvPr/>
        </p:nvSpPr>
        <p:spPr bwMode="auto">
          <a:xfrm>
            <a:off x="2514600" y="3048000"/>
            <a:ext cx="152400" cy="152400"/>
          </a:xfrm>
          <a:prstGeom prst="rect">
            <a:avLst/>
          </a:prstGeom>
          <a:solidFill>
            <a:srgbClr val="FF0217"/>
          </a:solidFill>
          <a:ln w="9525">
            <a:solidFill>
              <a:srgbClr val="FF0217"/>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803" name="Rectangle 51"/>
          <p:cNvSpPr>
            <a:spLocks noChangeArrowheads="1"/>
          </p:cNvSpPr>
          <p:nvPr/>
        </p:nvSpPr>
        <p:spPr bwMode="auto">
          <a:xfrm>
            <a:off x="4191000" y="2667000"/>
            <a:ext cx="152400" cy="152400"/>
          </a:xfrm>
          <a:prstGeom prst="rect">
            <a:avLst/>
          </a:prstGeom>
          <a:solidFill>
            <a:srgbClr val="FF0217"/>
          </a:solidFill>
          <a:ln w="9525">
            <a:solidFill>
              <a:srgbClr val="FF0217"/>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804" name="Rectangle 52"/>
          <p:cNvSpPr>
            <a:spLocks noChangeArrowheads="1"/>
          </p:cNvSpPr>
          <p:nvPr/>
        </p:nvSpPr>
        <p:spPr bwMode="auto">
          <a:xfrm>
            <a:off x="3657600" y="3733800"/>
            <a:ext cx="152400" cy="152400"/>
          </a:xfrm>
          <a:prstGeom prst="rect">
            <a:avLst/>
          </a:prstGeom>
          <a:solidFill>
            <a:srgbClr val="0FFF25"/>
          </a:solidFill>
          <a:ln w="9525">
            <a:solidFill>
              <a:srgbClr val="0FFF25"/>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805" name="Rectangle 53"/>
          <p:cNvSpPr>
            <a:spLocks noChangeArrowheads="1"/>
          </p:cNvSpPr>
          <p:nvPr/>
        </p:nvSpPr>
        <p:spPr bwMode="auto">
          <a:xfrm>
            <a:off x="3429000" y="2819400"/>
            <a:ext cx="152400" cy="152400"/>
          </a:xfrm>
          <a:prstGeom prst="rect">
            <a:avLst/>
          </a:prstGeom>
          <a:solidFill>
            <a:srgbClr val="0FFF25"/>
          </a:solidFill>
          <a:ln w="9525">
            <a:solidFill>
              <a:srgbClr val="0FFF25"/>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806" name="Rectangle 54"/>
          <p:cNvSpPr>
            <a:spLocks noChangeArrowheads="1"/>
          </p:cNvSpPr>
          <p:nvPr/>
        </p:nvSpPr>
        <p:spPr bwMode="auto">
          <a:xfrm>
            <a:off x="3352800" y="1981200"/>
            <a:ext cx="152400" cy="152400"/>
          </a:xfrm>
          <a:prstGeom prst="rect">
            <a:avLst/>
          </a:prstGeom>
          <a:solidFill>
            <a:srgbClr val="0FFF25"/>
          </a:solidFill>
          <a:ln w="9525">
            <a:solidFill>
              <a:srgbClr val="0FFF25"/>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807" name="Rectangle 55"/>
          <p:cNvSpPr>
            <a:spLocks noChangeArrowheads="1"/>
          </p:cNvSpPr>
          <p:nvPr/>
        </p:nvSpPr>
        <p:spPr bwMode="auto">
          <a:xfrm>
            <a:off x="2743200" y="4038600"/>
            <a:ext cx="152400" cy="152400"/>
          </a:xfrm>
          <a:prstGeom prst="rect">
            <a:avLst/>
          </a:prstGeom>
          <a:solidFill>
            <a:srgbClr val="0FFF25"/>
          </a:solidFill>
          <a:ln w="9525">
            <a:solidFill>
              <a:srgbClr val="0FFF25"/>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808" name="Rectangle 56"/>
          <p:cNvSpPr>
            <a:spLocks noChangeArrowheads="1"/>
          </p:cNvSpPr>
          <p:nvPr/>
        </p:nvSpPr>
        <p:spPr bwMode="auto">
          <a:xfrm>
            <a:off x="2286000" y="3200400"/>
            <a:ext cx="152400" cy="152400"/>
          </a:xfrm>
          <a:prstGeom prst="rect">
            <a:avLst/>
          </a:prstGeom>
          <a:solidFill>
            <a:srgbClr val="0FFF25"/>
          </a:solidFill>
          <a:ln w="9525">
            <a:solidFill>
              <a:srgbClr val="0FFF25"/>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809" name="Rectangle 57"/>
          <p:cNvSpPr>
            <a:spLocks noChangeArrowheads="1"/>
          </p:cNvSpPr>
          <p:nvPr/>
        </p:nvSpPr>
        <p:spPr bwMode="auto">
          <a:xfrm>
            <a:off x="1752600" y="3810000"/>
            <a:ext cx="152400" cy="152400"/>
          </a:xfrm>
          <a:prstGeom prst="rect">
            <a:avLst/>
          </a:prstGeom>
          <a:solidFill>
            <a:srgbClr val="0FFF25"/>
          </a:solidFill>
          <a:ln w="9525">
            <a:solidFill>
              <a:srgbClr val="0FFF25"/>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0FFF25"/>
              </a:solidFill>
              <a:latin typeface="Times" charset="0"/>
            </a:endParaRPr>
          </a:p>
        </p:txBody>
      </p:sp>
      <p:sp>
        <p:nvSpPr>
          <p:cNvPr id="330810" name="Rectangle 58"/>
          <p:cNvSpPr>
            <a:spLocks noChangeArrowheads="1"/>
          </p:cNvSpPr>
          <p:nvPr/>
        </p:nvSpPr>
        <p:spPr bwMode="auto">
          <a:xfrm>
            <a:off x="1981200" y="1295400"/>
            <a:ext cx="152400" cy="152400"/>
          </a:xfrm>
          <a:prstGeom prst="rect">
            <a:avLst/>
          </a:prstGeom>
          <a:solidFill>
            <a:srgbClr val="0FFF25"/>
          </a:solidFill>
          <a:ln w="9525">
            <a:solidFill>
              <a:srgbClr val="0FFF25"/>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811" name="Rectangle 59"/>
          <p:cNvSpPr>
            <a:spLocks noChangeArrowheads="1"/>
          </p:cNvSpPr>
          <p:nvPr/>
        </p:nvSpPr>
        <p:spPr bwMode="auto">
          <a:xfrm>
            <a:off x="2667000" y="1371600"/>
            <a:ext cx="152400" cy="152400"/>
          </a:xfrm>
          <a:prstGeom prst="rect">
            <a:avLst/>
          </a:prstGeom>
          <a:solidFill>
            <a:srgbClr val="0FFF25"/>
          </a:solidFill>
          <a:ln w="9525">
            <a:solidFill>
              <a:srgbClr val="0FFF25"/>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812" name="Rectangle 60"/>
          <p:cNvSpPr>
            <a:spLocks noChangeArrowheads="1"/>
          </p:cNvSpPr>
          <p:nvPr/>
        </p:nvSpPr>
        <p:spPr bwMode="auto">
          <a:xfrm>
            <a:off x="2438400" y="1905000"/>
            <a:ext cx="152400" cy="152400"/>
          </a:xfrm>
          <a:prstGeom prst="rect">
            <a:avLst/>
          </a:prstGeom>
          <a:solidFill>
            <a:srgbClr val="0FFF25"/>
          </a:solidFill>
          <a:ln w="9525">
            <a:solidFill>
              <a:srgbClr val="0FFF25"/>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813" name="Rectangle 61"/>
          <p:cNvSpPr>
            <a:spLocks noChangeArrowheads="1"/>
          </p:cNvSpPr>
          <p:nvPr/>
        </p:nvSpPr>
        <p:spPr bwMode="auto">
          <a:xfrm>
            <a:off x="6324600" y="4267200"/>
            <a:ext cx="152400" cy="152400"/>
          </a:xfrm>
          <a:prstGeom prst="rect">
            <a:avLst/>
          </a:prstGeom>
          <a:solidFill>
            <a:srgbClr val="FF0217"/>
          </a:solidFill>
          <a:ln w="9525">
            <a:solidFill>
              <a:srgbClr val="FF0217"/>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814" name="Rectangle 62"/>
          <p:cNvSpPr>
            <a:spLocks noChangeArrowheads="1"/>
          </p:cNvSpPr>
          <p:nvPr/>
        </p:nvSpPr>
        <p:spPr bwMode="auto">
          <a:xfrm>
            <a:off x="6324600" y="4724400"/>
            <a:ext cx="152400" cy="152400"/>
          </a:xfrm>
          <a:prstGeom prst="rect">
            <a:avLst/>
          </a:prstGeom>
          <a:solidFill>
            <a:srgbClr val="0FFF25"/>
          </a:solidFill>
          <a:ln w="9525">
            <a:solidFill>
              <a:srgbClr val="0FFF25"/>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815" name="Text Box 63"/>
          <p:cNvSpPr txBox="1">
            <a:spLocks noChangeArrowheads="1"/>
          </p:cNvSpPr>
          <p:nvPr/>
        </p:nvSpPr>
        <p:spPr bwMode="auto">
          <a:xfrm>
            <a:off x="6629400" y="4572000"/>
            <a:ext cx="167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b="1"/>
              <a:t>CCB, model 2</a:t>
            </a:r>
            <a:endParaRPr lang="en-US">
              <a:latin typeface="Times" charset="0"/>
            </a:endParaRPr>
          </a:p>
        </p:txBody>
      </p:sp>
      <p:sp>
        <p:nvSpPr>
          <p:cNvPr id="330816" name="Text Box 64"/>
          <p:cNvSpPr txBox="1">
            <a:spLocks noChangeArrowheads="1"/>
          </p:cNvSpPr>
          <p:nvPr/>
        </p:nvSpPr>
        <p:spPr bwMode="auto">
          <a:xfrm>
            <a:off x="6629400" y="4953000"/>
            <a:ext cx="167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b="1"/>
              <a:t>CCB, model 1</a:t>
            </a:r>
            <a:endParaRPr lang="en-US">
              <a:latin typeface="Times" charset="0"/>
            </a:endParaRPr>
          </a:p>
        </p:txBody>
      </p:sp>
      <p:sp>
        <p:nvSpPr>
          <p:cNvPr id="330817" name="Oval 65"/>
          <p:cNvSpPr>
            <a:spLocks noChangeArrowheads="1"/>
          </p:cNvSpPr>
          <p:nvPr/>
        </p:nvSpPr>
        <p:spPr bwMode="auto">
          <a:xfrm>
            <a:off x="2057400" y="2438400"/>
            <a:ext cx="3124200" cy="3124200"/>
          </a:xfrm>
          <a:prstGeom prst="ellipse">
            <a:avLst/>
          </a:prstGeom>
          <a:noFill/>
          <a:ln w="57150">
            <a:solidFill>
              <a:srgbClr val="FF021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818" name="Text Box 66"/>
          <p:cNvSpPr txBox="1">
            <a:spLocks noChangeArrowheads="1"/>
          </p:cNvSpPr>
          <p:nvPr/>
        </p:nvSpPr>
        <p:spPr bwMode="auto">
          <a:xfrm>
            <a:off x="1781168" y="0"/>
            <a:ext cx="544196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b="1" dirty="0">
                <a:solidFill>
                  <a:srgbClr val="0067AC"/>
                </a:solidFill>
              </a:rPr>
              <a:t>Simulating Future Climates </a:t>
            </a:r>
          </a:p>
          <a:p>
            <a:pPr algn="ctr"/>
            <a:r>
              <a:rPr lang="en-US" sz="2400" b="1" dirty="0">
                <a:solidFill>
                  <a:srgbClr val="0067AC"/>
                </a:solidFill>
              </a:rPr>
              <a:t>with Models Trained on Current Climates</a:t>
            </a:r>
            <a:endParaRPr lang="en-US" sz="2400" dirty="0">
              <a:solidFill>
                <a:srgbClr val="0067AC"/>
              </a:solidFill>
              <a:latin typeface="Times" charset="0"/>
            </a:endParaRPr>
          </a:p>
        </p:txBody>
      </p:sp>
      <p:sp>
        <p:nvSpPr>
          <p:cNvPr id="330819" name="Text Box 67"/>
          <p:cNvSpPr txBox="1">
            <a:spLocks noChangeArrowheads="1"/>
          </p:cNvSpPr>
          <p:nvPr/>
        </p:nvSpPr>
        <p:spPr bwMode="auto">
          <a:xfrm>
            <a:off x="5873750" y="5562600"/>
            <a:ext cx="32702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000" b="1" dirty="0">
                <a:solidFill>
                  <a:srgbClr val="0067AC"/>
                </a:solidFill>
              </a:rPr>
              <a:t>Fully spanning FCA requires:</a:t>
            </a:r>
          </a:p>
          <a:p>
            <a:r>
              <a:rPr lang="en-US" sz="2000" b="1" dirty="0">
                <a:solidFill>
                  <a:srgbClr val="0067AC"/>
                </a:solidFill>
              </a:rPr>
              <a:t>		</a:t>
            </a:r>
            <a:r>
              <a:rPr lang="en-US" sz="2000" b="1" dirty="0" smtClean="0">
                <a:solidFill>
                  <a:srgbClr val="0067AC"/>
                </a:solidFill>
              </a:rPr>
              <a:t>          More </a:t>
            </a:r>
            <a:r>
              <a:rPr lang="en-US" sz="2000" b="1" dirty="0">
                <a:solidFill>
                  <a:srgbClr val="0067AC"/>
                </a:solidFill>
              </a:rPr>
              <a:t>models</a:t>
            </a:r>
          </a:p>
          <a:p>
            <a:r>
              <a:rPr lang="en-US" sz="2000" b="1" dirty="0">
                <a:solidFill>
                  <a:srgbClr val="0067AC"/>
                </a:solidFill>
              </a:rPr>
              <a:t>		</a:t>
            </a:r>
            <a:r>
              <a:rPr lang="en-US" sz="2000" b="1" dirty="0" smtClean="0">
                <a:solidFill>
                  <a:srgbClr val="0067AC"/>
                </a:solidFill>
              </a:rPr>
              <a:t>          More </a:t>
            </a:r>
            <a:r>
              <a:rPr lang="en-US" sz="2000" b="1" dirty="0">
                <a:solidFill>
                  <a:srgbClr val="0067AC"/>
                </a:solidFill>
              </a:rPr>
              <a:t>domains</a:t>
            </a:r>
          </a:p>
        </p:txBody>
      </p:sp>
    </p:spTree>
    <p:extLst>
      <p:ext uri="{BB962C8B-B14F-4D97-AF65-F5344CB8AC3E}">
        <p14:creationId xmlns:p14="http://schemas.microsoft.com/office/powerpoint/2010/main" val="2515400187"/>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MIP-Alex.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38172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atewideExtremeHeat2010.gif"/>
          <p:cNvPicPr>
            <a:picLocks noGrp="1" noChangeAspect="1"/>
          </p:cNvPicPr>
          <p:nvPr>
            <p:ph idx="1"/>
          </p:nvPr>
        </p:nvPicPr>
        <p:blipFill>
          <a:blip r:embed="rId2">
            <a:extLst>
              <a:ext uri="{28A0092B-C50C-407E-A947-70E740481C1C}">
                <a14:useLocalDpi xmlns:a14="http://schemas.microsoft.com/office/drawing/2010/main" val="0"/>
              </a:ext>
            </a:extLst>
          </a:blip>
          <a:srcRect t="2501" b="2501"/>
          <a:stretch>
            <a:fillRect/>
          </a:stretch>
        </p:blipFill>
        <p:spPr>
          <a:xfrm>
            <a:off x="5360" y="2071919"/>
            <a:ext cx="9138640" cy="4809067"/>
          </a:xfrm>
        </p:spPr>
      </p:pic>
      <p:sp>
        <p:nvSpPr>
          <p:cNvPr id="5" name="TextBox 3"/>
          <p:cNvSpPr txBox="1">
            <a:spLocks noChangeArrowheads="1"/>
          </p:cNvSpPr>
          <p:nvPr/>
        </p:nvSpPr>
        <p:spPr bwMode="auto">
          <a:xfrm>
            <a:off x="1524000" y="3933263"/>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1977:  8</a:t>
            </a:r>
            <a:endParaRPr lang="en-US" sz="1800" dirty="0"/>
          </a:p>
        </p:txBody>
      </p:sp>
      <p:sp>
        <p:nvSpPr>
          <p:cNvPr id="6" name="TextBox 2"/>
          <p:cNvSpPr txBox="1">
            <a:spLocks noChangeArrowheads="1"/>
          </p:cNvSpPr>
          <p:nvPr/>
        </p:nvSpPr>
        <p:spPr bwMode="auto">
          <a:xfrm>
            <a:off x="1524000" y="1120775"/>
            <a:ext cx="5435252" cy="707886"/>
          </a:xfrm>
          <a:prstGeom prst="rect">
            <a:avLst/>
          </a:prstGeom>
          <a:noFill/>
          <a:ln w="9525">
            <a:noFill/>
            <a:miter lim="800000"/>
            <a:headEnd/>
            <a:tailEnd/>
          </a:ln>
        </p:spPr>
        <p:txBody>
          <a:bodyPr wrap="none">
            <a:prstTxWarp prst="textNoShape">
              <a:avLst/>
            </a:prstTxWarp>
            <a:spAutoFit/>
          </a:bodyPr>
          <a:lstStyle/>
          <a:p>
            <a:r>
              <a:rPr lang="en-US" sz="4000" b="1" dirty="0">
                <a:solidFill>
                  <a:srgbClr val="3C4DE1"/>
                </a:solidFill>
                <a:ea typeface="Arial" pitchFamily="-112" charset="0"/>
                <a:cs typeface="Arial" pitchFamily="-112" charset="0"/>
              </a:rPr>
              <a:t>Des Moines Airport Data</a:t>
            </a:r>
          </a:p>
        </p:txBody>
      </p:sp>
      <p:sp>
        <p:nvSpPr>
          <p:cNvPr id="7" name="TextBox 3"/>
          <p:cNvSpPr txBox="1">
            <a:spLocks noChangeArrowheads="1"/>
          </p:cNvSpPr>
          <p:nvPr/>
        </p:nvSpPr>
        <p:spPr bwMode="auto">
          <a:xfrm>
            <a:off x="2095500" y="3045233"/>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t>1983:  13</a:t>
            </a:r>
          </a:p>
        </p:txBody>
      </p:sp>
      <p:sp>
        <p:nvSpPr>
          <p:cNvPr id="8" name="TextBox 4"/>
          <p:cNvSpPr txBox="1">
            <a:spLocks noChangeArrowheads="1"/>
          </p:cNvSpPr>
          <p:nvPr/>
        </p:nvSpPr>
        <p:spPr bwMode="auto">
          <a:xfrm>
            <a:off x="3873500" y="3415121"/>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t>1988:  10</a:t>
            </a:r>
          </a:p>
        </p:txBody>
      </p:sp>
      <p:sp>
        <p:nvSpPr>
          <p:cNvPr id="9" name="Left Brace 9"/>
          <p:cNvSpPr>
            <a:spLocks/>
          </p:cNvSpPr>
          <p:nvPr/>
        </p:nvSpPr>
        <p:spPr bwMode="auto">
          <a:xfrm rot="5400000">
            <a:off x="6324600" y="3222494"/>
            <a:ext cx="762000" cy="4165600"/>
          </a:xfrm>
          <a:prstGeom prst="leftBrace">
            <a:avLst>
              <a:gd name="adj1" fmla="val 8331"/>
              <a:gd name="adj2" fmla="val 50278"/>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10" name="TextBox 11"/>
          <p:cNvSpPr txBox="1">
            <a:spLocks noChangeArrowheads="1"/>
          </p:cNvSpPr>
          <p:nvPr/>
        </p:nvSpPr>
        <p:spPr bwMode="auto">
          <a:xfrm>
            <a:off x="4847167" y="4288302"/>
            <a:ext cx="3810000" cy="369888"/>
          </a:xfrm>
          <a:prstGeom prst="rect">
            <a:avLst/>
          </a:prstGeom>
          <a:solidFill>
            <a:schemeClr val="bg1"/>
          </a:solidFill>
          <a:ln w="9525">
            <a:noFill/>
            <a:miter lim="800000"/>
            <a:headEnd/>
            <a:tailEnd/>
          </a:ln>
        </p:spPr>
        <p:txBody>
          <a:bodyPr>
            <a:prstTxWarp prst="textNoShape">
              <a:avLst/>
            </a:prstTxWarp>
            <a:spAutoFit/>
          </a:bodyPr>
          <a:lstStyle/>
          <a:p>
            <a:pPr algn="ctr"/>
            <a:r>
              <a:rPr lang="en-US" sz="1800" dirty="0"/>
              <a:t>6 days ≥ 100</a:t>
            </a:r>
            <a:r>
              <a:rPr lang="en-US" sz="1800" baseline="30000" dirty="0"/>
              <a:t>o</a:t>
            </a:r>
            <a:r>
              <a:rPr lang="en-US" sz="1800" dirty="0"/>
              <a:t>F in the last </a:t>
            </a:r>
            <a:r>
              <a:rPr lang="en-US" sz="1800" dirty="0" smtClean="0"/>
              <a:t>22 </a:t>
            </a:r>
            <a:r>
              <a:rPr lang="en-US" sz="1800" dirty="0"/>
              <a:t>years</a:t>
            </a:r>
          </a:p>
        </p:txBody>
      </p:sp>
    </p:spTree>
    <p:extLst>
      <p:ext uri="{BB962C8B-B14F-4D97-AF65-F5344CB8AC3E}">
        <p14:creationId xmlns:p14="http://schemas.microsoft.com/office/powerpoint/2010/main" val="1129273946"/>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rdex domain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78000"/>
            <a:ext cx="9144000" cy="5080000"/>
          </a:xfrm>
          <a:prstGeom prst="rect">
            <a:avLst/>
          </a:prstGeom>
        </p:spPr>
      </p:pic>
      <p:sp>
        <p:nvSpPr>
          <p:cNvPr id="3" name="TextBox 2"/>
          <p:cNvSpPr txBox="1"/>
          <p:nvPr/>
        </p:nvSpPr>
        <p:spPr>
          <a:xfrm>
            <a:off x="237066" y="1205468"/>
            <a:ext cx="8788401" cy="707886"/>
          </a:xfrm>
          <a:prstGeom prst="rect">
            <a:avLst/>
          </a:prstGeom>
          <a:noFill/>
        </p:spPr>
        <p:txBody>
          <a:bodyPr wrap="square" rtlCol="0">
            <a:spAutoFit/>
          </a:bodyPr>
          <a:lstStyle/>
          <a:p>
            <a:pPr algn="ctr"/>
            <a:r>
              <a:rPr lang="en-US" sz="4000" b="1" dirty="0" smtClean="0">
                <a:solidFill>
                  <a:srgbClr val="0000FF"/>
                </a:solidFill>
              </a:rPr>
              <a:t>CORDEX </a:t>
            </a:r>
            <a:r>
              <a:rPr lang="en-US" sz="4000" b="1" dirty="0">
                <a:solidFill>
                  <a:srgbClr val="0000FF"/>
                </a:solidFill>
              </a:rPr>
              <a:t>R</a:t>
            </a:r>
            <a:r>
              <a:rPr lang="en-US" sz="4000" b="1" dirty="0" smtClean="0">
                <a:solidFill>
                  <a:srgbClr val="0000FF"/>
                </a:solidFill>
              </a:rPr>
              <a:t>egional Domains</a:t>
            </a:r>
            <a:endParaRPr lang="en-US" sz="4000" b="1" dirty="0">
              <a:solidFill>
                <a:srgbClr val="0000FF"/>
              </a:solidFill>
            </a:endParaRPr>
          </a:p>
        </p:txBody>
      </p:sp>
    </p:spTree>
    <p:extLst>
      <p:ext uri="{BB962C8B-B14F-4D97-AF65-F5344CB8AC3E}">
        <p14:creationId xmlns:p14="http://schemas.microsoft.com/office/powerpoint/2010/main" val="29840070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219200" y="912345"/>
            <a:ext cx="7772400" cy="1143000"/>
          </a:xfrm>
        </p:spPr>
        <p:txBody>
          <a:bodyPr/>
          <a:lstStyle/>
          <a:p>
            <a:pPr>
              <a:defRPr/>
            </a:pPr>
            <a:r>
              <a:rPr lang="en-US" dirty="0">
                <a:latin typeface="Arial" pitchFamily="-112" charset="0"/>
              </a:rPr>
              <a:t>For More Information</a:t>
            </a:r>
            <a:endParaRPr lang="en-US" dirty="0"/>
          </a:p>
        </p:txBody>
      </p:sp>
      <p:sp>
        <p:nvSpPr>
          <p:cNvPr id="86019" name="Rectangle 3"/>
          <p:cNvSpPr>
            <a:spLocks noGrp="1" noChangeArrowheads="1"/>
          </p:cNvSpPr>
          <p:nvPr>
            <p:ph type="body" idx="1"/>
          </p:nvPr>
        </p:nvSpPr>
        <p:spPr>
          <a:xfrm>
            <a:off x="2171700" y="2286000"/>
            <a:ext cx="5867400" cy="4114800"/>
          </a:xfrm>
        </p:spPr>
        <p:txBody>
          <a:bodyPr>
            <a:normAutofit/>
          </a:bodyPr>
          <a:lstStyle/>
          <a:p>
            <a:pPr>
              <a:lnSpc>
                <a:spcPct val="90000"/>
              </a:lnSpc>
              <a:buFont typeface="Wingdings" pitchFamily="-112" charset="2"/>
              <a:buChar char=""/>
              <a:defRPr/>
            </a:pPr>
            <a:r>
              <a:rPr lang="en-US" sz="2000" dirty="0" smtClean="0">
                <a:solidFill>
                  <a:srgbClr val="708F24"/>
                </a:solidFill>
                <a:latin typeface="Arial" pitchFamily="-112" charset="0"/>
              </a:rPr>
              <a:t>Contact </a:t>
            </a:r>
            <a:r>
              <a:rPr lang="en-US" sz="2000" dirty="0">
                <a:solidFill>
                  <a:srgbClr val="708F24"/>
                </a:solidFill>
                <a:latin typeface="Arial" pitchFamily="-112" charset="0"/>
              </a:rPr>
              <a:t>me directly:</a:t>
            </a:r>
          </a:p>
          <a:p>
            <a:pPr>
              <a:lnSpc>
                <a:spcPct val="90000"/>
              </a:lnSpc>
              <a:buFont typeface="Monotype Sorts" pitchFamily="-112" charset="2"/>
              <a:buNone/>
              <a:defRPr/>
            </a:pPr>
            <a:r>
              <a:rPr lang="en-US" sz="2000" dirty="0">
                <a:solidFill>
                  <a:srgbClr val="708F24"/>
                </a:solidFill>
                <a:latin typeface="Arial" pitchFamily="-112" charset="0"/>
              </a:rPr>
              <a:t>			</a:t>
            </a:r>
            <a:r>
              <a:rPr lang="en-US" sz="2000" dirty="0">
                <a:solidFill>
                  <a:srgbClr val="708F24"/>
                </a:solidFill>
                <a:latin typeface="Arial" pitchFamily="-112" charset="0"/>
                <a:hlinkClick r:id="rId3"/>
              </a:rPr>
              <a:t>gstakle@iastate.</a:t>
            </a:r>
            <a:r>
              <a:rPr lang="en-US" sz="2000" dirty="0" smtClean="0">
                <a:solidFill>
                  <a:srgbClr val="708F24"/>
                </a:solidFill>
                <a:latin typeface="Arial" pitchFamily="-112" charset="0"/>
                <a:hlinkClick r:id="rId3"/>
              </a:rPr>
              <a:t>edu</a:t>
            </a:r>
            <a:endParaRPr lang="en-US" sz="2000" dirty="0" smtClean="0">
              <a:solidFill>
                <a:srgbClr val="708F24"/>
              </a:solidFill>
              <a:latin typeface="Arial" pitchFamily="-112" charset="0"/>
            </a:endParaRPr>
          </a:p>
          <a:p>
            <a:pPr>
              <a:lnSpc>
                <a:spcPct val="90000"/>
              </a:lnSpc>
              <a:buFont typeface="Wingdings" pitchFamily="-112" charset="2"/>
              <a:buChar char=""/>
              <a:defRPr/>
            </a:pPr>
            <a:r>
              <a:rPr lang="en-US" sz="2000" dirty="0">
                <a:solidFill>
                  <a:srgbClr val="708F24"/>
                </a:solidFill>
                <a:latin typeface="Arial" pitchFamily="-112" charset="0"/>
              </a:rPr>
              <a:t>Current research on regional climate and climate change is being conducted at Iowa State </a:t>
            </a:r>
            <a:r>
              <a:rPr lang="en-US" sz="2000" dirty="0" smtClean="0">
                <a:solidFill>
                  <a:srgbClr val="708F24"/>
                </a:solidFill>
                <a:latin typeface="Arial" pitchFamily="-112" charset="0"/>
              </a:rPr>
              <a:t>University </a:t>
            </a:r>
            <a:r>
              <a:rPr lang="en-US" sz="2000" dirty="0">
                <a:solidFill>
                  <a:srgbClr val="708F24"/>
                </a:solidFill>
                <a:latin typeface="Arial" pitchFamily="-112" charset="0"/>
              </a:rPr>
              <a:t>under the Regional Climate Modeling Laboratory</a:t>
            </a:r>
          </a:p>
          <a:p>
            <a:pPr>
              <a:lnSpc>
                <a:spcPct val="90000"/>
              </a:lnSpc>
              <a:buFont typeface="Monotype Sorts" pitchFamily="-112" charset="2"/>
              <a:buNone/>
              <a:defRPr/>
            </a:pPr>
            <a:r>
              <a:rPr lang="en-US" sz="2000" dirty="0">
                <a:solidFill>
                  <a:srgbClr val="708F24"/>
                </a:solidFill>
                <a:latin typeface="Arial" pitchFamily="-112" charset="0"/>
              </a:rPr>
              <a:t>	 		</a:t>
            </a:r>
            <a:r>
              <a:rPr lang="en-US" sz="2000" dirty="0">
                <a:solidFill>
                  <a:srgbClr val="708F24"/>
                </a:solidFill>
                <a:hlinkClick r:id="rId4"/>
              </a:rPr>
              <a:t>http://rcmlab.agron.iastate.edu</a:t>
            </a:r>
            <a:r>
              <a:rPr lang="en-US" sz="2000" dirty="0" smtClean="0">
                <a:solidFill>
                  <a:srgbClr val="708F24"/>
                </a:solidFill>
                <a:hlinkClick r:id="rId4"/>
              </a:rPr>
              <a:t>/</a:t>
            </a:r>
            <a:endParaRPr lang="en-US" sz="2000" dirty="0" smtClean="0">
              <a:solidFill>
                <a:srgbClr val="708F24"/>
              </a:solidFill>
              <a:latin typeface="Arial" pitchFamily="-112" charset="0"/>
            </a:endParaRPr>
          </a:p>
          <a:p>
            <a:pPr>
              <a:lnSpc>
                <a:spcPct val="90000"/>
              </a:lnSpc>
              <a:buFont typeface="Wingdings" pitchFamily="-112" charset="2"/>
              <a:buChar char=""/>
              <a:defRPr/>
            </a:pPr>
            <a:r>
              <a:rPr lang="en-US" sz="2000" dirty="0">
                <a:solidFill>
                  <a:srgbClr val="708F24"/>
                </a:solidFill>
                <a:latin typeface="Arial" pitchFamily="-112" charset="0"/>
              </a:rPr>
              <a:t>North American Regional Climate Change Assessment Program</a:t>
            </a:r>
          </a:p>
          <a:p>
            <a:pPr>
              <a:lnSpc>
                <a:spcPct val="90000"/>
              </a:lnSpc>
              <a:buFont typeface="Monotype Sorts" pitchFamily="-112" charset="2"/>
              <a:buNone/>
              <a:defRPr/>
            </a:pPr>
            <a:r>
              <a:rPr lang="en-US" sz="2000" dirty="0">
                <a:solidFill>
                  <a:srgbClr val="708F24"/>
                </a:solidFill>
                <a:latin typeface="Arial" pitchFamily="-112" charset="0"/>
              </a:rPr>
              <a:t>			</a:t>
            </a:r>
            <a:r>
              <a:rPr lang="en-US" sz="2000" dirty="0">
                <a:solidFill>
                  <a:srgbClr val="708F24"/>
                </a:solidFill>
                <a:hlinkClick r:id="rId5"/>
              </a:rPr>
              <a:t>http://www.narccap.ucar.edu</a:t>
            </a:r>
            <a:r>
              <a:rPr lang="en-US" sz="2000" dirty="0" smtClean="0">
                <a:solidFill>
                  <a:srgbClr val="708F24"/>
                </a:solidFill>
                <a:hlinkClick r:id="rId5"/>
              </a:rPr>
              <a:t>/</a:t>
            </a:r>
            <a:endParaRPr lang="en-US" sz="2000" dirty="0" smtClean="0">
              <a:solidFill>
                <a:srgbClr val="708F24"/>
              </a:solidFill>
            </a:endParaRPr>
          </a:p>
          <a:p>
            <a:pPr>
              <a:lnSpc>
                <a:spcPct val="90000"/>
              </a:lnSpc>
              <a:buFont typeface="Wingdings" pitchFamily="-112" charset="2"/>
              <a:buChar char=""/>
              <a:defRPr/>
            </a:pPr>
            <a:r>
              <a:rPr lang="en-US" sz="2000" dirty="0" smtClean="0">
                <a:solidFill>
                  <a:srgbClr val="708F24"/>
                </a:solidFill>
                <a:latin typeface="Arial" pitchFamily="-112" charset="0"/>
              </a:rPr>
              <a:t>Climate Science Program website:</a:t>
            </a:r>
          </a:p>
          <a:p>
            <a:pPr>
              <a:lnSpc>
                <a:spcPct val="90000"/>
              </a:lnSpc>
              <a:buFont typeface="Monotype Sorts" pitchFamily="-112" charset="2"/>
              <a:buNone/>
              <a:defRPr/>
            </a:pPr>
            <a:r>
              <a:rPr lang="en-US" sz="2000" dirty="0" smtClean="0">
                <a:solidFill>
                  <a:srgbClr val="708F24"/>
                </a:solidFill>
                <a:latin typeface="Arial" pitchFamily="-112" charset="0"/>
              </a:rPr>
              <a:t>			</a:t>
            </a:r>
            <a:r>
              <a:rPr lang="en-US" sz="2000" dirty="0" smtClean="0">
                <a:solidFill>
                  <a:srgbClr val="708F24"/>
                </a:solidFill>
                <a:latin typeface="Arial" pitchFamily="-112" charset="0"/>
                <a:hlinkClick r:id="rId6"/>
              </a:rPr>
              <a:t>http://climate.engineering.iastate.edu/</a:t>
            </a:r>
            <a:endParaRPr lang="en-US" sz="2000" dirty="0" smtClean="0">
              <a:solidFill>
                <a:srgbClr val="708F24"/>
              </a:solidFill>
              <a:latin typeface="Arial" pitchFamily="-112" charset="0"/>
            </a:endParaRPr>
          </a:p>
          <a:p>
            <a:pPr>
              <a:lnSpc>
                <a:spcPct val="90000"/>
              </a:lnSpc>
              <a:buFont typeface="Monotype Sorts" pitchFamily="-112" charset="2"/>
              <a:buNone/>
              <a:defRPr/>
            </a:pPr>
            <a:endParaRPr lang="en-US" sz="1600" dirty="0" smtClean="0">
              <a:latin typeface="Arial" pitchFamily="-112" charset="0"/>
            </a:endParaRPr>
          </a:p>
          <a:p>
            <a:pPr>
              <a:lnSpc>
                <a:spcPct val="90000"/>
              </a:lnSpc>
              <a:buFont typeface="Monotype Sorts" pitchFamily="-112" charset="2"/>
              <a:buNone/>
              <a:defRPr/>
            </a:pPr>
            <a:endParaRPr lang="en-US" sz="1600" dirty="0">
              <a:latin typeface="Arial" pitchFamily="-112" charset="0"/>
            </a:endParaRPr>
          </a:p>
        </p:txBody>
      </p:sp>
      <p:sp>
        <p:nvSpPr>
          <p:cNvPr id="97284" name="Text Box 4"/>
          <p:cNvSpPr txBox="1">
            <a:spLocks noChangeArrowheads="1"/>
          </p:cNvSpPr>
          <p:nvPr/>
        </p:nvSpPr>
        <p:spPr bwMode="auto">
          <a:xfrm>
            <a:off x="0" y="6400800"/>
            <a:ext cx="5105400" cy="369332"/>
          </a:xfrm>
          <a:prstGeom prst="rect">
            <a:avLst/>
          </a:prstGeom>
          <a:noFill/>
          <a:ln w="12700">
            <a:noFill/>
            <a:miter lim="800000"/>
            <a:headEnd/>
            <a:tailEnd/>
          </a:ln>
        </p:spPr>
        <p:txBody>
          <a:bodyPr>
            <a:prstTxWarp prst="textNoShape">
              <a:avLst/>
            </a:prstTxWarp>
            <a:spAutoFit/>
          </a:bodyPr>
          <a:lstStyle/>
          <a:p>
            <a:pPr>
              <a:spcBef>
                <a:spcPct val="50000"/>
              </a:spcBef>
            </a:pPr>
            <a:r>
              <a:rPr lang="en-US" dirty="0">
                <a:solidFill>
                  <a:srgbClr val="708F24"/>
                </a:solidFill>
              </a:rPr>
              <a:t>Or just Google </a:t>
            </a:r>
            <a:r>
              <a:rPr lang="en-US" sz="1800" dirty="0">
                <a:solidFill>
                  <a:srgbClr val="708F24"/>
                </a:solidFill>
                <a:latin typeface="Engravers MT" pitchFamily="29" charset="0"/>
              </a:rPr>
              <a:t>Eugene Takle</a:t>
            </a:r>
            <a:endParaRPr lang="en-US" dirty="0">
              <a:solidFill>
                <a:srgbClr val="708F24"/>
              </a:solidFill>
            </a:endParaRPr>
          </a:p>
        </p:txBody>
      </p:sp>
    </p:spTree>
    <p:extLst>
      <p:ext uri="{BB962C8B-B14F-4D97-AF65-F5344CB8AC3E}">
        <p14:creationId xmlns:p14="http://schemas.microsoft.com/office/powerpoint/2010/main" val="11788144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934200" y="3823854"/>
            <a:ext cx="2209800" cy="1252538"/>
          </a:xfrm>
        </p:spPr>
        <p:txBody>
          <a:bodyPr>
            <a:normAutofit fontScale="90000"/>
          </a:bodyPr>
          <a:lstStyle/>
          <a:p>
            <a:pPr>
              <a:defRPr/>
            </a:pPr>
            <a:r>
              <a:rPr lang="en-US" sz="3200" b="1" dirty="0">
                <a:solidFill>
                  <a:srgbClr val="000090"/>
                </a:solidFill>
                <a:latin typeface="Arial" pitchFamily="-112" charset="0"/>
              </a:rPr>
              <a:t>“Warming Hole”: </a:t>
            </a:r>
            <a:br>
              <a:rPr lang="en-US" sz="3200" b="1" dirty="0">
                <a:solidFill>
                  <a:srgbClr val="000090"/>
                </a:solidFill>
                <a:latin typeface="Arial" pitchFamily="-112" charset="0"/>
              </a:rPr>
            </a:br>
            <a:r>
              <a:rPr lang="en-US" sz="3200" b="1" dirty="0">
                <a:solidFill>
                  <a:srgbClr val="000090"/>
                </a:solidFill>
                <a:latin typeface="Arial" pitchFamily="-112" charset="0"/>
              </a:rPr>
              <a:t> </a:t>
            </a:r>
            <a:br>
              <a:rPr lang="en-US" sz="3200" b="1" dirty="0">
                <a:solidFill>
                  <a:srgbClr val="000090"/>
                </a:solidFill>
                <a:latin typeface="Arial" pitchFamily="-112" charset="0"/>
              </a:rPr>
            </a:br>
            <a:r>
              <a:rPr lang="en-US" sz="2000" dirty="0" smtClean="0">
                <a:solidFill>
                  <a:srgbClr val="000090"/>
                </a:solidFill>
                <a:latin typeface="Arial" pitchFamily="-112" charset="0"/>
              </a:rPr>
              <a:t>Regional climate model s</a:t>
            </a:r>
            <a:r>
              <a:rPr lang="en-US" sz="2000" b="1" dirty="0" smtClean="0">
                <a:solidFill>
                  <a:srgbClr val="000090"/>
                </a:solidFill>
                <a:latin typeface="Arial" pitchFamily="-112" charset="0"/>
              </a:rPr>
              <a:t>imulations </a:t>
            </a:r>
            <a:r>
              <a:rPr lang="en-US" sz="2000" b="1" dirty="0">
                <a:solidFill>
                  <a:srgbClr val="000090"/>
                </a:solidFill>
                <a:latin typeface="Arial" pitchFamily="-112" charset="0"/>
              </a:rPr>
              <a:t>of changes in daily maximum summertime temperatures between 1990s and 2040s</a:t>
            </a:r>
            <a:br>
              <a:rPr lang="en-US" sz="2000" b="1" dirty="0">
                <a:solidFill>
                  <a:srgbClr val="000090"/>
                </a:solidFill>
                <a:latin typeface="Arial" pitchFamily="-112" charset="0"/>
              </a:rPr>
            </a:br>
            <a:endParaRPr lang="en-US" sz="2000" dirty="0">
              <a:solidFill>
                <a:srgbClr val="000090"/>
              </a:solidFill>
            </a:endParaRPr>
          </a:p>
        </p:txBody>
      </p:sp>
      <p:sp>
        <p:nvSpPr>
          <p:cNvPr id="1120259" name="Text Box 3"/>
          <p:cNvSpPr txBox="1">
            <a:spLocks noChangeArrowheads="1"/>
          </p:cNvSpPr>
          <p:nvPr/>
        </p:nvSpPr>
        <p:spPr bwMode="auto">
          <a:xfrm>
            <a:off x="2743200" y="6019800"/>
            <a:ext cx="1746250" cy="400050"/>
          </a:xfrm>
          <a:prstGeom prst="rect">
            <a:avLst/>
          </a:prstGeom>
          <a:solidFill>
            <a:srgbClr val="FFFFFF"/>
          </a:solidFill>
          <a:ln w="9525">
            <a:noFill/>
            <a:miter lim="800000"/>
            <a:headEnd/>
            <a:tailEnd/>
          </a:ln>
          <a:effectLst/>
        </p:spPr>
        <p:txBody>
          <a:bodyPr wrap="none">
            <a:prstTxWarp prst="textNoShape">
              <a:avLst/>
            </a:prstTxWarp>
            <a:spAutoFit/>
          </a:bodyPr>
          <a:lstStyle/>
          <a:p>
            <a:pPr>
              <a:defRPr/>
            </a:pPr>
            <a:r>
              <a:rPr lang="en-US" sz="2000" dirty="0" err="1">
                <a:solidFill>
                  <a:srgbClr val="2A3F9C"/>
                </a:solidFill>
                <a:effectLst>
                  <a:outerShdw blurRad="38100" dist="38100" dir="2700000" algn="tl">
                    <a:srgbClr val="DDDDDD"/>
                  </a:outerShdw>
                </a:effectLst>
                <a:latin typeface="Symbol" pitchFamily="-112" charset="2"/>
              </a:rPr>
              <a:t>D</a:t>
            </a:r>
            <a:r>
              <a:rPr lang="en-US" sz="2000" dirty="0" err="1">
                <a:solidFill>
                  <a:srgbClr val="2A3F9C"/>
                </a:solidFill>
                <a:effectLst>
                  <a:outerShdw blurRad="38100" dist="38100" dir="2700000" algn="tl">
                    <a:srgbClr val="DDDDDD"/>
                  </a:outerShdw>
                </a:effectLst>
                <a:latin typeface="Arial Black" pitchFamily="-112" charset="0"/>
              </a:rPr>
              <a:t>T</a:t>
            </a:r>
            <a:r>
              <a:rPr lang="en-US" sz="2000" baseline="-25000" dirty="0" err="1">
                <a:solidFill>
                  <a:srgbClr val="2A3F9C"/>
                </a:solidFill>
                <a:effectLst>
                  <a:outerShdw blurRad="38100" dist="38100" dir="2700000" algn="tl">
                    <a:srgbClr val="DDDDDD"/>
                  </a:outerShdw>
                </a:effectLst>
                <a:latin typeface="Arial Black" pitchFamily="-112" charset="0"/>
              </a:rPr>
              <a:t>max</a:t>
            </a:r>
            <a:r>
              <a:rPr lang="en-US" sz="2000" dirty="0">
                <a:solidFill>
                  <a:srgbClr val="2A3F9C"/>
                </a:solidFill>
                <a:effectLst>
                  <a:outerShdw blurRad="38100" dist="38100" dir="2700000" algn="tl">
                    <a:srgbClr val="DDDDDD"/>
                  </a:outerShdw>
                </a:effectLst>
                <a:latin typeface="Arial Black" pitchFamily="-112" charset="0"/>
              </a:rPr>
              <a:t> (JJA)</a:t>
            </a:r>
            <a:endParaRPr lang="en-US" sz="2000" dirty="0">
              <a:solidFill>
                <a:schemeClr val="folHlink"/>
              </a:solidFill>
              <a:effectLst>
                <a:outerShdw blurRad="38100" dist="38100" dir="2700000" algn="tl">
                  <a:srgbClr val="DDDDDD"/>
                </a:outerShdw>
              </a:effectLst>
              <a:latin typeface="Arial Black" pitchFamily="-112" charset="0"/>
            </a:endParaRPr>
          </a:p>
        </p:txBody>
      </p:sp>
      <p:pic>
        <p:nvPicPr>
          <p:cNvPr id="86020" name="Picture 4"/>
          <p:cNvPicPr>
            <a:picLocks noChangeAspect="1" noChangeArrowheads="1"/>
          </p:cNvPicPr>
          <p:nvPr/>
        </p:nvPicPr>
        <p:blipFill>
          <a:blip r:embed="rId3"/>
          <a:srcRect/>
          <a:stretch>
            <a:fillRect/>
          </a:stretch>
        </p:blipFill>
        <p:spPr bwMode="auto">
          <a:xfrm>
            <a:off x="0" y="1212358"/>
            <a:ext cx="7032625" cy="4836017"/>
          </a:xfrm>
          <a:prstGeom prst="rect">
            <a:avLst/>
          </a:prstGeom>
          <a:noFill/>
          <a:ln w="9525">
            <a:noFill/>
            <a:miter lim="800000"/>
            <a:headEnd/>
            <a:tailEnd/>
          </a:ln>
        </p:spPr>
      </p:pic>
      <p:sp>
        <p:nvSpPr>
          <p:cNvPr id="86021" name="Text Box 5"/>
          <p:cNvSpPr txBox="1">
            <a:spLocks noChangeArrowheads="1"/>
          </p:cNvSpPr>
          <p:nvPr/>
        </p:nvSpPr>
        <p:spPr bwMode="auto">
          <a:xfrm>
            <a:off x="4343400" y="6019800"/>
            <a:ext cx="533400" cy="400050"/>
          </a:xfrm>
          <a:prstGeom prst="rect">
            <a:avLst/>
          </a:prstGeom>
          <a:solidFill>
            <a:srgbClr val="FFFFFF"/>
          </a:solidFill>
          <a:ln w="9525">
            <a:noFill/>
            <a:miter lim="800000"/>
            <a:headEnd/>
            <a:tailEnd/>
          </a:ln>
        </p:spPr>
        <p:txBody>
          <a:bodyPr>
            <a:prstTxWarp prst="textNoShape">
              <a:avLst/>
            </a:prstTxWarp>
            <a:spAutoFit/>
          </a:bodyPr>
          <a:lstStyle/>
          <a:p>
            <a:r>
              <a:rPr lang="en-US" sz="2000" b="1">
                <a:solidFill>
                  <a:srgbClr val="000090"/>
                </a:solidFill>
              </a:rPr>
              <a:t>˚C</a:t>
            </a:r>
          </a:p>
        </p:txBody>
      </p:sp>
      <p:sp>
        <p:nvSpPr>
          <p:cNvPr id="86022" name="Text Box 6"/>
          <p:cNvSpPr txBox="1">
            <a:spLocks noChangeArrowheads="1"/>
          </p:cNvSpPr>
          <p:nvPr/>
        </p:nvSpPr>
        <p:spPr bwMode="auto">
          <a:xfrm>
            <a:off x="-914400" y="6396038"/>
            <a:ext cx="10058400" cy="461962"/>
          </a:xfrm>
          <a:prstGeom prst="rect">
            <a:avLst/>
          </a:prstGeom>
          <a:noFill/>
          <a:ln w="12700">
            <a:noFill/>
            <a:miter lim="800000"/>
            <a:headEnd/>
            <a:tailEnd/>
          </a:ln>
        </p:spPr>
        <p:txBody>
          <a:bodyPr>
            <a:prstTxWarp prst="textNoShape">
              <a:avLst/>
            </a:prstTxWarp>
            <a:spAutoFit/>
          </a:bodyPr>
          <a:lstStyle/>
          <a:p>
            <a:pPr lvl="2" algn="just"/>
            <a:r>
              <a:rPr lang="en-US" sz="1200">
                <a:solidFill>
                  <a:srgbClr val="AA0000"/>
                </a:solidFill>
              </a:rPr>
              <a:t>Pan, Z., R. W. Arritt, E. S. Takle, W. J. Gutowski, Jr., C. J. Anderson, and M. Segal,2004:  Altered hydrologic feedback in a warming climate introduces a “warming hole”.  Geophys. Res. Lett.31, L17109, doi:10.1029/2004GL020528.</a:t>
            </a:r>
          </a:p>
        </p:txBody>
      </p:sp>
    </p:spTree>
    <p:extLst>
      <p:ext uri="{BB962C8B-B14F-4D97-AF65-F5344CB8AC3E}">
        <p14:creationId xmlns:p14="http://schemas.microsoft.com/office/powerpoint/2010/main" val="429109011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1549</TotalTime>
  <Words>2637</Words>
  <Application>Microsoft Macintosh PowerPoint</Application>
  <PresentationFormat>On-screen Show (4:3)</PresentationFormat>
  <Paragraphs>449</Paragraphs>
  <Slides>81</Slides>
  <Notes>19</Notes>
  <HiddenSlides>0</HiddenSlides>
  <MMClips>0</MMClips>
  <ScaleCrop>false</ScaleCrop>
  <HeadingPairs>
    <vt:vector size="8" baseType="variant">
      <vt:variant>
        <vt:lpstr>Theme</vt:lpstr>
      </vt:variant>
      <vt:variant>
        <vt:i4>1</vt:i4>
      </vt:variant>
      <vt:variant>
        <vt:lpstr>Links</vt:lpstr>
      </vt:variant>
      <vt:variant>
        <vt:i4>13</vt:i4>
      </vt:variant>
      <vt:variant>
        <vt:lpstr>Embedded OLE Servers</vt:lpstr>
      </vt:variant>
      <vt:variant>
        <vt:i4>1</vt:i4>
      </vt:variant>
      <vt:variant>
        <vt:lpstr>Slide Titles</vt:lpstr>
      </vt:variant>
      <vt:variant>
        <vt:i4>81</vt:i4>
      </vt:variant>
    </vt:vector>
  </HeadingPairs>
  <TitlesOfParts>
    <vt:vector size="96" baseType="lpstr">
      <vt:lpstr>Office Theme</vt:lpstr>
      <vt:lpstr>???</vt:lpstr>
      <vt:lpstr>???</vt:lpstr>
      <vt:lpstr>???</vt:lpstr>
      <vt:lpstr>???</vt:lpstr>
      <vt:lpstr>???</vt:lpstr>
      <vt:lpstr>???</vt:lpstr>
      <vt:lpstr>???</vt:lpstr>
      <vt:lpstr>???</vt:lpstr>
      <vt:lpstr>Macintosh HD:Users:genetakle:Takle Files:Research:Projects:Climate Science:2010:Olson Amendment Committee:Mutel Report:December Drafts:COMPILED REPORT Dec 5.doc!OLE_LINK9</vt:lpstr>
      <vt:lpstr>Macintosh HD:Users:genetakle:Takle Files:Research:Projects:Climate Science:2010:Olson Amendment Committee:Mutel Report:December Drafts:COMPILED REPORT Dec 5.doc!OLE_LINK10</vt:lpstr>
      <vt:lpstr>Macintosh HD:Users:genetakle:Takle Files:Research:Projects:Climate Science:2010:Olson Amendment Committee:Mutel Report:December Drafts:COMPILED REPORT Dec 5.doc!OLE_LINK11</vt:lpstr>
      <vt:lpstr>Macintosh HD:Users:genetakle:Takle Files:Research:Projects:Climate Science:2010:Olson Amendment Committee:Mutel Report:December Drafts:COMPILED REPORT Dec 5.doc!OLE_LINK12</vt:lpstr>
      <vt:lpstr>???</vt:lpstr>
      <vt:lpstr>Document</vt:lpstr>
      <vt:lpstr>PowerPoint Presentation</vt:lpstr>
      <vt:lpstr>Climate Change and Crop Production in the US Midwest and Globally</vt:lpstr>
      <vt:lpstr>Outline</vt:lpstr>
      <vt:lpstr>PowerPoint Presentation</vt:lpstr>
      <vt:lpstr>PowerPoint Presentation</vt:lpstr>
      <vt:lpstr>PowerPoint Presentation</vt:lpstr>
      <vt:lpstr>PowerPoint Presentation</vt:lpstr>
      <vt:lpstr>PowerPoint Presentation</vt:lpstr>
      <vt:lpstr>“Warming Hole”:    Regional climate model simulations of changes in daily maximum summertime temperatures between 1990s and 2040s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Summer (JJA) Cloud Cover, Des Moines</vt:lpstr>
      <vt:lpstr>Summer (JJA) Cloud Cover, Cedar Rapids  (Pre ASOS Installation)</vt:lpstr>
      <vt:lpstr>Summer (JJA) Cloud Cover, Mason City  (Pre ASOS Installation)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Iowa agricultural producers already are spending money to adapt to climate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Future Challenges to Adaptation in the US Midwest (near term):</vt:lpstr>
      <vt:lpstr>Future Challenges to Adaptation in the US Midwest (long-term, occasional short-term):</vt:lpstr>
      <vt:lpstr>PowerPoint Presentation</vt:lpstr>
      <vt:lpstr>PowerPoint Presentation</vt:lpstr>
      <vt:lpstr>Comparison of NARCCAP and BCSD Annual T and P Change</vt:lpstr>
      <vt:lpstr>Comparison of NARCCAP and BCSD Annual T and P Change</vt:lpstr>
      <vt:lpstr>Comparison of NARCCAP and BCSD March-April-May T and P Change</vt:lpstr>
      <vt:lpstr>Comparison of NARCCAP and BCSD January-February T and P Change</vt:lpstr>
      <vt:lpstr>Comparison of NARCCAP and BCSD October-November-December T and P Change</vt:lpstr>
      <vt:lpstr>PowerPoint Presentation</vt:lpstr>
      <vt:lpstr>PowerPoint Presentation</vt:lpstr>
      <vt:lpstr>PowerPoint Presentation</vt:lpstr>
      <vt:lpstr>For More Information</vt:lpstr>
    </vt:vector>
  </TitlesOfParts>
  <Company>Iowa State University - ECM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ECM Staff</dc:creator>
  <cp:lastModifiedBy>Gene Takle</cp:lastModifiedBy>
  <cp:revision>88</cp:revision>
  <dcterms:created xsi:type="dcterms:W3CDTF">2011-03-07T20:11:44Z</dcterms:created>
  <dcterms:modified xsi:type="dcterms:W3CDTF">2011-09-08T16:04:11Z</dcterms:modified>
</cp:coreProperties>
</file>