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embeddings/oleObject2.bin" ContentType="application/vnd.openxmlformats-officedocument.oleObject"/>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drawings/drawing1.xml" ContentType="application/vnd.openxmlformats-officedocument.drawingml.chartshapes+xml"/>
  <Override PartName="/ppt/slideLayouts/slideLayout5.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38.xml" ContentType="application/vnd.openxmlformats-officedocument.presentationml.slide+xml"/>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7"/>
  </p:notesMasterIdLst>
  <p:sldIdLst>
    <p:sldId id="256" r:id="rId2"/>
    <p:sldId id="384" r:id="rId3"/>
    <p:sldId id="276" r:id="rId4"/>
    <p:sldId id="278" r:id="rId5"/>
    <p:sldId id="279" r:id="rId6"/>
    <p:sldId id="280" r:id="rId7"/>
    <p:sldId id="282" r:id="rId8"/>
    <p:sldId id="283" r:id="rId9"/>
    <p:sldId id="284" r:id="rId10"/>
    <p:sldId id="285" r:id="rId11"/>
    <p:sldId id="330" r:id="rId12"/>
    <p:sldId id="331" r:id="rId13"/>
    <p:sldId id="332" r:id="rId14"/>
    <p:sldId id="334" r:id="rId15"/>
    <p:sldId id="303" r:id="rId16"/>
    <p:sldId id="290" r:id="rId17"/>
    <p:sldId id="291" r:id="rId18"/>
    <p:sldId id="359" r:id="rId19"/>
    <p:sldId id="360" r:id="rId20"/>
    <p:sldId id="361" r:id="rId21"/>
    <p:sldId id="385" r:id="rId22"/>
    <p:sldId id="363" r:id="rId23"/>
    <p:sldId id="295" r:id="rId24"/>
    <p:sldId id="350" r:id="rId25"/>
    <p:sldId id="381" r:id="rId26"/>
    <p:sldId id="382" r:id="rId27"/>
    <p:sldId id="358" r:id="rId28"/>
    <p:sldId id="389" r:id="rId29"/>
    <p:sldId id="326" r:id="rId30"/>
    <p:sldId id="394" r:id="rId31"/>
    <p:sldId id="325" r:id="rId32"/>
    <p:sldId id="313" r:id="rId33"/>
    <p:sldId id="327" r:id="rId34"/>
    <p:sldId id="315" r:id="rId35"/>
    <p:sldId id="390" r:id="rId36"/>
    <p:sldId id="318" r:id="rId37"/>
    <p:sldId id="328" r:id="rId38"/>
    <p:sldId id="320" r:id="rId39"/>
    <p:sldId id="391" r:id="rId40"/>
    <p:sldId id="392" r:id="rId41"/>
    <p:sldId id="393" r:id="rId42"/>
    <p:sldId id="335" r:id="rId43"/>
    <p:sldId id="351" r:id="rId44"/>
    <p:sldId id="377" r:id="rId45"/>
    <p:sldId id="36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75" d="100"/>
          <a:sy n="75" d="100"/>
        </p:scale>
        <p:origin x="-1304" y="-176"/>
      </p:cViewPr>
      <p:guideLst>
        <p:guide orient="horz" pos="2160"/>
        <p:guide pos="2880"/>
      </p:guideLst>
    </p:cSldViewPr>
  </p:slideViewPr>
  <p:notesTextViewPr>
    <p:cViewPr>
      <p:scale>
        <a:sx n="75" d="100"/>
        <a:sy n="75" d="100"/>
      </p:scale>
      <p:origin x="0" y="0"/>
    </p:cViewPr>
  </p:notesTextViewPr>
  <p:sorterViewPr>
    <p:cViewPr>
      <p:scale>
        <a:sx n="66" d="100"/>
        <a:sy n="66" d="100"/>
      </p:scale>
      <p:origin x="0" y="1896"/>
    </p:cViewPr>
  </p:sorter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esProps" Target="presProp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genetakle:Documents:Microsoft%20User%20Data:Saved%20Attachments:dsm-est-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spPr>
        <a:noFill/>
        <a:ln w="25400">
          <a:noFill/>
        </a:ln>
      </c:spPr>
    </c:title>
    <c:plotArea>
      <c:layout>
        <c:manualLayout>
          <c:layoutTarget val="inner"/>
          <c:xMode val="edge"/>
          <c:yMode val="edge"/>
          <c:x val="0.0888888888888889"/>
          <c:y val="0.342592592592593"/>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815598328"/>
        <c:axId val="815611000"/>
      </c:lineChart>
      <c:catAx>
        <c:axId val="815598328"/>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815611000"/>
        <c:crosses val="autoZero"/>
        <c:lblAlgn val="ctr"/>
        <c:lblOffset val="100"/>
        <c:tickLblSkip val="20"/>
        <c:tickMarkSkip val="10"/>
      </c:catAx>
      <c:valAx>
        <c:axId val="815611000"/>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815598328"/>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spPr>
        <a:noFill/>
        <a:ln w="25400">
          <a:noFill/>
        </a:ln>
      </c:spPr>
    </c:title>
    <c:plotArea>
      <c:layout>
        <c:manualLayout>
          <c:layoutTarget val="inner"/>
          <c:xMode val="edge"/>
          <c:yMode val="edge"/>
          <c:x val="0.0875"/>
          <c:y val="0.349229844610132"/>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815557912"/>
        <c:axId val="815549656"/>
      </c:lineChart>
      <c:catAx>
        <c:axId val="815557912"/>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815549656"/>
        <c:crosses val="autoZero"/>
        <c:lblAlgn val="ctr"/>
        <c:lblOffset val="100"/>
        <c:tickLblSkip val="20"/>
        <c:tickMarkSkip val="10"/>
      </c:catAx>
      <c:valAx>
        <c:axId val="815549656"/>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815557912"/>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815673800"/>
        <c:axId val="815509304"/>
      </c:scatterChart>
      <c:valAx>
        <c:axId val="815673800"/>
        <c:scaling>
          <c:orientation val="minMax"/>
        </c:scaling>
        <c:axPos val="b"/>
        <c:numFmt formatCode="General" sourceLinked="1"/>
        <c:tickLblPos val="nextTo"/>
        <c:crossAx val="815509304"/>
        <c:crosses val="autoZero"/>
        <c:crossBetween val="midCat"/>
      </c:valAx>
      <c:valAx>
        <c:axId val="815509304"/>
        <c:scaling>
          <c:orientation val="minMax"/>
        </c:scaling>
        <c:axPos val="l"/>
        <c:majorGridlines/>
        <c:numFmt formatCode="General" sourceLinked="1"/>
        <c:tickLblPos val="nextTo"/>
        <c:crossAx val="815673800"/>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815638520"/>
        <c:axId val="815858952"/>
      </c:scatterChart>
      <c:valAx>
        <c:axId val="815638520"/>
        <c:scaling>
          <c:orientation val="minMax"/>
        </c:scaling>
        <c:axPos val="b"/>
        <c:numFmt formatCode="General" sourceLinked="1"/>
        <c:tickLblPos val="nextTo"/>
        <c:crossAx val="815858952"/>
        <c:crosses val="autoZero"/>
        <c:crossBetween val="midCat"/>
      </c:valAx>
      <c:valAx>
        <c:axId val="815858952"/>
        <c:scaling>
          <c:orientation val="minMax"/>
        </c:scaling>
        <c:axPos val="l"/>
        <c:majorGridlines/>
        <c:numFmt formatCode="General" sourceLinked="1"/>
        <c:tickLblPos val="nextTo"/>
        <c:crossAx val="815638520"/>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1/25/11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18</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20</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27</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28</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33</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34</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35</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37</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38</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3</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4</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8</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10</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17</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1/25/11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1/25/11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1/25/11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1/25/11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1/25/11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p="http://schemas.openxmlformats.org/presentationml/2006/main" xmlns:mc="http://schemas.openxmlformats.org/markup-compatibility/2006" xmlns:mv="urn:schemas-microsoft-com:mac:vml">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1/25/11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1/25/11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theme" Target="../theme/theme1.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1/25/11</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1"/>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1.png"/><Relationship Id="rId5" Type="http://schemas.openxmlformats.org/officeDocument/2006/relationships/image" Target="../media/image12.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7.xml"/><Relationship Id="rId6"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3"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6" Type="http://schemas.openxmlformats.org/officeDocument/2006/relationships/hyperlink" Target="http://climate.agron.iastate.edu/" TargetMode="External"/><Relationship Id="rId4" Type="http://schemas.openxmlformats.org/officeDocument/2006/relationships/hyperlink" Target="http://rcmlab.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mailto:gstakle@iastate.edu" TargetMode="External"/><Relationship Id="rId5" Type="http://schemas.openxmlformats.org/officeDocument/2006/relationships/hyperlink" Target="http://www.narccap.ucar.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ubtitle 14"/>
          <p:cNvSpPr>
            <a:spLocks noGrp="1"/>
          </p:cNvSpPr>
          <p:nvPr>
            <p:ph type="subTitle" idx="1"/>
          </p:nvPr>
        </p:nvSpPr>
        <p:spPr>
          <a:xfrm>
            <a:off x="1262519" y="3183467"/>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6" name="Text Box 4"/>
          <p:cNvSpPr txBox="1">
            <a:spLocks noChangeArrowheads="1"/>
          </p:cNvSpPr>
          <p:nvPr/>
        </p:nvSpPr>
        <p:spPr bwMode="auto">
          <a:xfrm>
            <a:off x="2442630" y="5486400"/>
            <a:ext cx="4322768" cy="1169551"/>
          </a:xfrm>
          <a:prstGeom prst="rect">
            <a:avLst/>
          </a:prstGeom>
          <a:noFill/>
          <a:ln w="12700">
            <a:noFill/>
            <a:miter lim="800000"/>
            <a:headEnd/>
            <a:tailEnd/>
          </a:ln>
        </p:spPr>
        <p:txBody>
          <a:bodyPr wrap="none">
            <a:prstTxWarp prst="textNoShape">
              <a:avLst/>
            </a:prstTxWarp>
            <a:spAutoFit/>
          </a:bodyPr>
          <a:lstStyle/>
          <a:p>
            <a:pPr algn="ctr"/>
            <a:r>
              <a:rPr lang="en-US" sz="1400" dirty="0">
                <a:solidFill>
                  <a:schemeClr val="bg1"/>
                </a:solidFill>
              </a:rPr>
              <a:t>Heartland Regional Water Coordination Initiative</a:t>
            </a:r>
          </a:p>
          <a:p>
            <a:pPr algn="ctr"/>
            <a:r>
              <a:rPr lang="en-US" sz="1400" b="1" dirty="0">
                <a:solidFill>
                  <a:schemeClr val="bg1"/>
                </a:solidFill>
              </a:rPr>
              <a:t>Climate Change and its Effect on Nutrient Management</a:t>
            </a:r>
            <a:r>
              <a:rPr lang="en-US" sz="1400" dirty="0">
                <a:solidFill>
                  <a:schemeClr val="bg1"/>
                </a:solidFill>
              </a:rPr>
              <a:t> </a:t>
            </a:r>
          </a:p>
          <a:p>
            <a:pPr algn="ctr"/>
            <a:r>
              <a:rPr lang="en-US" sz="1400" dirty="0">
                <a:solidFill>
                  <a:schemeClr val="bg1"/>
                </a:solidFill>
              </a:rPr>
              <a:t>Webcast</a:t>
            </a:r>
          </a:p>
          <a:p>
            <a:pPr algn="ctr"/>
            <a:r>
              <a:rPr lang="en-US" sz="1400" dirty="0">
                <a:solidFill>
                  <a:schemeClr val="bg1"/>
                </a:solidFill>
              </a:rPr>
              <a:t>November 16, 2010 </a:t>
            </a:r>
          </a:p>
          <a:p>
            <a:pPr algn="ctr"/>
            <a:endParaRPr lang="en-US" sz="1400" dirty="0">
              <a:solidFill>
                <a:schemeClr val="bg1"/>
              </a:solidFill>
            </a:endParaRPr>
          </a:p>
        </p:txBody>
      </p:sp>
      <p:sp>
        <p:nvSpPr>
          <p:cNvPr id="7" name="Rectangle 2"/>
          <p:cNvSpPr>
            <a:spLocks noGrp="1" noChangeArrowheads="1"/>
          </p:cNvSpPr>
          <p:nvPr>
            <p:ph type="ctrTitle"/>
          </p:nvPr>
        </p:nvSpPr>
        <p:spPr>
          <a:xfrm>
            <a:off x="0" y="1456267"/>
            <a:ext cx="9144000" cy="1371600"/>
          </a:xfrm>
          <a:effectLst>
            <a:outerShdw blurRad="50800" dist="25399" dir="16200000" algn="ctr" rotWithShape="0">
              <a:srgbClr val="FFFFFF">
                <a:alpha val="75000"/>
              </a:srgbClr>
            </a:outerShdw>
          </a:effectLst>
        </p:spPr>
        <p:txBody>
          <a:bodyPr>
            <a:noAutofit/>
          </a:bodyPr>
          <a:lstStyle/>
          <a:p>
            <a:pPr>
              <a:defRPr/>
            </a:pPr>
            <a:r>
              <a:rPr lang="en-US" sz="4000" b="1" dirty="0" smtClean="0"/>
              <a:t>Climate Change in the Heartland</a:t>
            </a:r>
            <a:br>
              <a:rPr lang="en-US" sz="4000" b="1" dirty="0" smtClean="0"/>
            </a:br>
            <a:endParaRPr lang="en-US" sz="4000" b="1" dirty="0" smtClean="0">
              <a:latin typeface="Times New Roman" pitchFamily="-11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3048000" y="2057400"/>
            <a:ext cx="6096000" cy="3581400"/>
          </a:xfrm>
        </p:spPr>
        <p:txBody>
          <a:bodyPr>
            <a:normAutofit/>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dirty="0" smtClean="0">
                <a:solidFill>
                  <a:srgbClr val="2A3F9C"/>
                </a:solidFill>
                <a:latin typeface="Arial" charset="0"/>
              </a:rPr>
              <a:t>Adaptation already is happening</a:t>
            </a:r>
            <a:endParaRPr lang="en-US" sz="2800" dirty="0" smtClean="0">
              <a:solidFill>
                <a:srgbClr val="2A3F9C"/>
              </a:solidFill>
              <a:latin typeface="Arial" charset="0"/>
            </a:endParaRPr>
          </a:p>
          <a:p>
            <a:pPr>
              <a:lnSpc>
                <a:spcPct val="90000"/>
              </a:lnSpc>
              <a:buFont typeface="Wingdings" charset="2"/>
              <a:buChar char=""/>
              <a:defRPr/>
            </a:pPr>
            <a:r>
              <a:rPr lang="en-US" sz="2800" dirty="0" smtClean="0">
                <a:solidFill>
                  <a:srgbClr val="2A3F9C"/>
                </a:solidFill>
                <a:latin typeface="Arial" charset="0"/>
              </a:rPr>
              <a:t>Mitigation </a:t>
            </a:r>
            <a:r>
              <a:rPr lang="en-US" dirty="0" smtClean="0">
                <a:solidFill>
                  <a:srgbClr val="2A3F9C"/>
                </a:solidFill>
                <a:latin typeface="Arial" charset="0"/>
              </a:rPr>
              <a:t>must be a priority</a:t>
            </a:r>
            <a:endParaRPr lang="en-US" sz="2800" dirty="0" smtClean="0">
              <a:solidFill>
                <a:srgbClr val="2A3F9C"/>
              </a:solidFill>
              <a:latin typeface="Arial" charset="0"/>
            </a:endParaRPr>
          </a:p>
        </p:txBody>
      </p:sp>
      <p:sp>
        <p:nvSpPr>
          <p:cNvPr id="4" name="TextBox 3"/>
          <p:cNvSpPr txBox="1"/>
          <p:nvPr/>
        </p:nvSpPr>
        <p:spPr>
          <a:xfrm>
            <a:off x="533400" y="6011863"/>
            <a:ext cx="8413750" cy="846137"/>
          </a:xfrm>
          <a:prstGeom prst="rect">
            <a:avLst/>
          </a:prstGeom>
          <a:noFill/>
        </p:spPr>
        <p:txBody>
          <a:bodyPr wrap="none">
            <a:spAutoFit/>
          </a:bodyPr>
          <a:lstStyle/>
          <a:p>
            <a:pPr algn="ctr">
              <a:defRPr/>
            </a:pPr>
            <a:r>
              <a:rPr lang="en-US" sz="1400" i="1" dirty="0">
                <a:latin typeface="Arial" pitchFamily="-112" charset="0"/>
                <a:ea typeface="ＭＳ Ｐゴシック" pitchFamily="-112" charset="-128"/>
                <a:cs typeface="ＭＳ Ｐゴシック" pitchFamily="-112" charset="-128"/>
              </a:rPr>
              <a:t>Confronting Climate Change:  Avoiding the Unmanageable, Managing the Unavoidable,</a:t>
            </a:r>
          </a:p>
          <a:p>
            <a:pPr algn="ctr">
              <a:defRPr/>
            </a:pPr>
            <a:r>
              <a:rPr lang="en-US" sz="1400" dirty="0">
                <a:latin typeface="Arial" pitchFamily="-112" charset="0"/>
                <a:ea typeface="ＭＳ Ｐゴシック" pitchFamily="-112" charset="-128"/>
                <a:cs typeface="ＭＳ Ｐゴシック" pitchFamily="-112" charset="-128"/>
              </a:rPr>
              <a:t>Rosina </a:t>
            </a:r>
            <a:r>
              <a:rPr lang="en-US" sz="1400" dirty="0" err="1">
                <a:latin typeface="Arial" pitchFamily="-112" charset="0"/>
                <a:ea typeface="ＭＳ Ｐゴシック" pitchFamily="-112" charset="-128"/>
                <a:cs typeface="ＭＳ Ｐゴシック" pitchFamily="-112" charset="-128"/>
              </a:rPr>
              <a:t>Bierbaum</a:t>
            </a:r>
            <a:r>
              <a:rPr lang="en-US" sz="1400" dirty="0">
                <a:latin typeface="Arial" pitchFamily="-112" charset="0"/>
                <a:ea typeface="ＭＳ Ｐゴシック" pitchFamily="-112" charset="-128"/>
                <a:cs typeface="ＭＳ Ｐゴシック" pitchFamily="-112" charset="-128"/>
              </a:rPr>
              <a:t>, John P. </a:t>
            </a:r>
            <a:r>
              <a:rPr lang="en-US" sz="1400" dirty="0" err="1">
                <a:latin typeface="Arial" pitchFamily="-112" charset="0"/>
                <a:ea typeface="ＭＳ Ｐゴシック" pitchFamily="-112" charset="-128"/>
                <a:cs typeface="ＭＳ Ｐゴシック" pitchFamily="-112" charset="-128"/>
              </a:rPr>
              <a:t>Holdren</a:t>
            </a:r>
            <a:r>
              <a:rPr lang="en-US" sz="1400" dirty="0">
                <a:latin typeface="Arial" pitchFamily="-112" charset="0"/>
                <a:ea typeface="ＭＳ Ｐゴシック" pitchFamily="-112" charset="-128"/>
                <a:cs typeface="ＭＳ Ｐゴシック" pitchFamily="-112" charset="-128"/>
              </a:rPr>
              <a:t>, Michael </a:t>
            </a:r>
            <a:r>
              <a:rPr lang="en-US" sz="1400" dirty="0" err="1">
                <a:latin typeface="Arial" pitchFamily="-112" charset="0"/>
                <a:ea typeface="ＭＳ Ｐゴシック" pitchFamily="-112" charset="-128"/>
                <a:cs typeface="ＭＳ Ｐゴシック" pitchFamily="-112" charset="-128"/>
              </a:rPr>
              <a:t>MacCracken</a:t>
            </a:r>
            <a:r>
              <a:rPr lang="en-US" sz="1400" dirty="0">
                <a:latin typeface="Arial" pitchFamily="-112" charset="0"/>
                <a:ea typeface="ＭＳ Ｐゴシック" pitchFamily="-112" charset="-128"/>
                <a:cs typeface="ＭＳ Ｐゴシック" pitchFamily="-112" charset="-128"/>
              </a:rPr>
              <a:t>, Richard Moss, and Peter H. Raven.</a:t>
            </a:r>
          </a:p>
          <a:p>
            <a:pPr algn="ctr">
              <a:defRPr/>
            </a:pPr>
            <a:r>
              <a:rPr lang="en-US" sz="1050" dirty="0">
                <a:latin typeface="Arial" pitchFamily="-112" charset="0"/>
                <a:ea typeface="ＭＳ Ｐゴシック" pitchFamily="-112" charset="-128"/>
                <a:cs typeface="ＭＳ Ｐゴシック" pitchFamily="-112" charset="-128"/>
              </a:rPr>
              <a:t>http://www.globalproblems-globalsolutions-files.org/unf_website/PDF/climate%20_change_avoid_unmanagable_manage_unavoidable.pdf</a:t>
            </a:r>
          </a:p>
          <a:p>
            <a:pPr>
              <a:defRPr/>
            </a:pPr>
            <a:endParaRPr lang="en-US" sz="1050"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7606" y="4792662"/>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773239" y="4129882"/>
            <a:ext cx="1325563" cy="1"/>
          </a:xfrm>
          <a:prstGeom prst="straightConnector1">
            <a:avLst/>
          </a:prstGeom>
          <a:noFill/>
          <a:ln w="57150">
            <a:solidFill>
              <a:schemeClr val="bg1"/>
            </a:solidFill>
            <a:round/>
            <a:headEnd/>
            <a:tailEnd type="arrow"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81928" name="Left Brace 9"/>
          <p:cNvSpPr>
            <a:spLocks/>
          </p:cNvSpPr>
          <p:nvPr/>
        </p:nvSpPr>
        <p:spPr bwMode="auto">
          <a:xfrm rot="5400000">
            <a:off x="5905500" y="2251307"/>
            <a:ext cx="762000" cy="44958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81929" name="TextBox 11"/>
          <p:cNvSpPr txBox="1">
            <a:spLocks noChangeArrowheads="1"/>
          </p:cNvSpPr>
          <p:nvPr/>
        </p:nvSpPr>
        <p:spPr bwMode="auto">
          <a:xfrm>
            <a:off x="4343400" y="3600065"/>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22 </a:t>
            </a:r>
            <a:r>
              <a:rPr lang="en-US" sz="1800" dirty="0"/>
              <a:t>years</a:t>
            </a:r>
          </a:p>
        </p:txBody>
      </p: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051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3</a:t>
            </a:r>
            <a:r>
              <a:rPr lang="en-US" dirty="0" smtClean="0">
                <a:solidFill>
                  <a:srgbClr val="FF0000"/>
                </a:solidFill>
              </a:rPr>
              <a:t>0</a:t>
            </a:r>
            <a:r>
              <a:rPr lang="en-US" sz="1800" dirty="0" smtClean="0">
                <a:solidFill>
                  <a:srgbClr val="FF0000"/>
                </a:solidFill>
              </a:rPr>
              <a:t>.8”</a:t>
            </a:r>
            <a:endParaRPr lang="en-US" sz="1800"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1569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10</a:t>
            </a:r>
            <a:r>
              <a:rPr lang="en-US" dirty="0" smtClean="0">
                <a:solidFill>
                  <a:srgbClr val="FF0000"/>
                </a:solidFill>
              </a:rPr>
              <a:t>%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79881" name="Oval 8"/>
          <p:cNvSpPr>
            <a:spLocks noChangeArrowheads="1"/>
          </p:cNvSpPr>
          <p:nvPr/>
        </p:nvSpPr>
        <p:spPr bwMode="auto">
          <a:xfrm>
            <a:off x="3886200" y="2374900"/>
            <a:ext cx="5224463" cy="1897063"/>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2"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3"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79884" name="TextBox 12"/>
          <p:cNvSpPr txBox="1">
            <a:spLocks noChangeArrowheads="1"/>
          </p:cNvSpPr>
          <p:nvPr/>
        </p:nvSpPr>
        <p:spPr bwMode="auto">
          <a:xfrm>
            <a:off x="5943600" y="2735263"/>
            <a:ext cx="418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13</a:t>
            </a:r>
            <a:endParaRPr lang="en-US" dirty="0">
              <a:solidFill>
                <a:srgbClr val="FF0000"/>
              </a:solidFill>
            </a:endParaRPr>
          </a:p>
        </p:txBody>
      </p:sp>
      <p:sp>
        <p:nvSpPr>
          <p:cNvPr id="79885"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3"/>
          <p:cNvSpPr txBox="1">
            <a:spLocks noChangeArrowheads="1"/>
          </p:cNvSpPr>
          <p:nvPr/>
        </p:nvSpPr>
        <p:spPr bwMode="auto">
          <a:xfrm>
            <a:off x="322878" y="1996598"/>
            <a:ext cx="4061707" cy="461665"/>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rgbClr val="FF0000"/>
                </a:solidFill>
              </a:rPr>
              <a:t>Years having more than 8 days</a:t>
            </a:r>
          </a:p>
        </p:txBody>
      </p:sp>
      <p:sp>
        <p:nvSpPr>
          <p:cNvPr id="4" name="Oval 3"/>
          <p:cNvSpPr/>
          <p:nvPr/>
        </p:nvSpPr>
        <p:spPr>
          <a:xfrm>
            <a:off x="1062568" y="2674286"/>
            <a:ext cx="1820333"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02200" y="1816100"/>
            <a:ext cx="3750733" cy="16383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79600" y="2750784"/>
            <a:ext cx="301660"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7" name="TextBox 6"/>
          <p:cNvSpPr txBox="1"/>
          <p:nvPr/>
        </p:nvSpPr>
        <p:spPr>
          <a:xfrm>
            <a:off x="6612466" y="2304954"/>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
        <p:nvSpPr>
          <p:cNvPr id="21" name="TextBox 20"/>
          <p:cNvSpPr txBox="1"/>
          <p:nvPr/>
        </p:nvSpPr>
        <p:spPr>
          <a:xfrm rot="21247943">
            <a:off x="3121288" y="2566119"/>
            <a:ext cx="1556836" cy="369332"/>
          </a:xfrm>
          <a:prstGeom prst="rect">
            <a:avLst/>
          </a:prstGeom>
          <a:noFill/>
        </p:spPr>
        <p:txBody>
          <a:bodyPr wrap="none" rtlCol="0">
            <a:spAutoFit/>
          </a:bodyPr>
          <a:lstStyle/>
          <a:p>
            <a:r>
              <a:rPr lang="en-US" b="1" dirty="0" smtClean="0">
                <a:solidFill>
                  <a:srgbClr val="FF0000"/>
                </a:solidFill>
              </a:rPr>
              <a:t>350%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664"/>
            <a:ext cx="8305800" cy="1143000"/>
          </a:xfrm>
        </p:spPr>
        <p:txBody>
          <a:bodyPr>
            <a:normAutofit fontScale="90000"/>
          </a:bodyPr>
          <a:lstStyle/>
          <a:p>
            <a:pPr>
              <a:defRPr/>
            </a:pPr>
            <a:r>
              <a:rPr lang="en-US" sz="3600" dirty="0" smtClean="0"/>
              <a:t>Iowa Agricultural Producers are </a:t>
            </a:r>
            <a:r>
              <a:rPr lang="en-US" dirty="0" smtClean="0"/>
              <a:t>Adapting to Climate Change</a:t>
            </a:r>
            <a:r>
              <a:rPr lang="en-US" sz="3600" dirty="0" smtClean="0"/>
              <a:t>:</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1780047"/>
            <a:ext cx="8377430" cy="5077953"/>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dirty="0" smtClean="0">
                <a:solidFill>
                  <a:srgbClr val="708F24"/>
                </a:solidFill>
              </a:rPr>
              <a:t>Changes in farm expenditures confirm that farmers are adapting to climate change</a:t>
            </a:r>
          </a:p>
          <a:p>
            <a:pPr>
              <a:buFont typeface="Wingdings" pitchFamily="-112" charset="2"/>
              <a:buChar char=""/>
              <a:defRPr/>
            </a:pPr>
            <a:r>
              <a:rPr lang="en-US" sz="2000" dirty="0" smtClean="0">
                <a:solidFill>
                  <a:srgbClr val="708F24"/>
                </a:solidFill>
              </a:rPr>
              <a:t>Substantial adverse consequences to sea-level rise, food production, fresh-water supplies, severe weather events, environmental degradation and human health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b="1" dirty="0" smtClean="0">
                <a:solidFill>
                  <a:srgbClr val="708F24"/>
                </a:solidFill>
              </a:rPr>
              <a:t>The major challenge to our global society is to figure out how to manage the unavoidable while avoiding the unmanageable </a:t>
            </a:r>
          </a:p>
          <a:p>
            <a:pPr>
              <a:buFont typeface="Wingdings" pitchFamily="-112" charset="2"/>
              <a:buChar char=""/>
              <a:defRPr/>
            </a:pP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1722</Words>
  <Application>Microsoft Macintosh PowerPoint</Application>
  <PresentationFormat>On-screen Show (4:3)</PresentationFormat>
  <Paragraphs>239</Paragraphs>
  <Slides>45</Slides>
  <Notes>19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Bitmap Image</vt:lpstr>
      <vt:lpstr>Climate Change in the Heartland </vt:lpstr>
      <vt:lpstr>Outline</vt:lpstr>
      <vt:lpstr> Climate change is one of the most important issues facing humanity </vt:lpstr>
      <vt:lpstr>Slide 4</vt:lpstr>
      <vt:lpstr>Slide 5</vt:lpstr>
      <vt:lpstr>Temperature Changes are Not  Uniform Around the Globe</vt:lpstr>
      <vt:lpstr>Conditions today are unusual in the context of the last 2,000 years …</vt:lpstr>
      <vt:lpstr>Why does the Earth warm? 1. Natural causes</vt:lpstr>
      <vt:lpstr>Why does the Earth warm? 2. Human causes</vt:lpstr>
      <vt:lpstr>Natural factors affect climate</vt:lpstr>
      <vt:lpstr>Slide 11</vt:lpstr>
      <vt:lpstr>Slide 12</vt:lpstr>
      <vt:lpstr>Slide 13</vt:lpstr>
      <vt:lpstr>Slide 14</vt:lpstr>
      <vt:lpstr>Slide 15</vt:lpstr>
      <vt:lpstr>We have Moved Outside the Range of Historical Variation</vt:lpstr>
      <vt:lpstr>Slide 17</vt:lpstr>
      <vt:lpstr>Slide 18</vt:lpstr>
      <vt:lpstr>Slide 19</vt:lpstr>
      <vt:lpstr>Slide 20</vt:lpstr>
      <vt:lpstr>Slide 21</vt:lpstr>
      <vt:lpstr>Slide 22</vt:lpstr>
      <vt:lpstr>Projected Change in Precipitation: 2081-2099 </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Iowa Agricultural Producers are Adapting to Climate Change:</vt:lpstr>
      <vt:lpstr>Summary</vt:lpstr>
      <vt:lpstr>For More Information</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47</cp:revision>
  <dcterms:created xsi:type="dcterms:W3CDTF">2011-01-26T00:22:31Z</dcterms:created>
  <dcterms:modified xsi:type="dcterms:W3CDTF">2011-01-26T00:35:22Z</dcterms:modified>
</cp:coreProperties>
</file>