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5.xml" ContentType="application/vnd.openxmlformats-officedocument.presentationml.slide+xml"/>
  <Override PartName="/docProps/app.xml" ContentType="application/vnd.openxmlformats-officedocument.extended-properties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5.xml" ContentType="application/vnd.openxmlformats-officedocument.presentationml.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12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charts/chart4.xml" ContentType="application/vnd.openxmlformats-officedocument.drawingml.char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384" r:id="rId3"/>
    <p:sldId id="276" r:id="rId4"/>
    <p:sldId id="412" r:id="rId5"/>
    <p:sldId id="280" r:id="rId6"/>
    <p:sldId id="302" r:id="rId7"/>
    <p:sldId id="290" r:id="rId8"/>
    <p:sldId id="291" r:id="rId9"/>
    <p:sldId id="359" r:id="rId10"/>
    <p:sldId id="295" r:id="rId11"/>
    <p:sldId id="395" r:id="rId12"/>
    <p:sldId id="413" r:id="rId13"/>
    <p:sldId id="417" r:id="rId14"/>
    <p:sldId id="401" r:id="rId15"/>
    <p:sldId id="402" r:id="rId16"/>
    <p:sldId id="403" r:id="rId17"/>
    <p:sldId id="404" r:id="rId18"/>
    <p:sldId id="405" r:id="rId19"/>
    <p:sldId id="408" r:id="rId20"/>
    <p:sldId id="409" r:id="rId21"/>
    <p:sldId id="411" r:id="rId22"/>
    <p:sldId id="416" r:id="rId23"/>
    <p:sldId id="418" r:id="rId24"/>
    <p:sldId id="419" r:id="rId25"/>
    <p:sldId id="400" r:id="rId26"/>
    <p:sldId id="326" r:id="rId27"/>
    <p:sldId id="394" r:id="rId28"/>
    <p:sldId id="325" r:id="rId29"/>
    <p:sldId id="313" r:id="rId30"/>
    <p:sldId id="327" r:id="rId31"/>
    <p:sldId id="315" r:id="rId32"/>
    <p:sldId id="390" r:id="rId33"/>
    <p:sldId id="316" r:id="rId34"/>
    <p:sldId id="317" r:id="rId35"/>
    <p:sldId id="318" r:id="rId36"/>
    <p:sldId id="328" r:id="rId37"/>
    <p:sldId id="420" r:id="rId38"/>
    <p:sldId id="391" r:id="rId39"/>
    <p:sldId id="392" r:id="rId40"/>
    <p:sldId id="393" r:id="rId41"/>
    <p:sldId id="421" r:id="rId42"/>
    <p:sldId id="422" r:id="rId43"/>
    <p:sldId id="423" r:id="rId44"/>
    <p:sldId id="377" r:id="rId45"/>
    <p:sldId id="36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C4DE1"/>
    <a:srgbClr val="4457FF"/>
    <a:srgbClr val="0067AC"/>
    <a:srgbClr val="708F2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1304" y="-17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viewProps" Target="view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presProps" Target="presProps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tableStyles" Target="tableStyle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enetakle:Documents:Microsoft%20User%20Data:Saved%20Attachments:dsm-est-01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genetakle:Documents:Microsoft%20User%20Data:Saved%20Attachments:dsm-est-0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enetakle:Takle%20Files:Research:Projects:Climate%20Science:2010:Iowa%20climate%20data:Daily:AnnMoreThan1p25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enetakle:Takle%20Files:Research:Projects:Climate%20Science:2010:Iowa%20climate%20data:Daily:AnnMoreThan1p2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Des Moines Annual Precipitation (inches)</a:t>
            </a:r>
          </a:p>
        </c:rich>
      </c:tx>
      <c:layout>
        <c:manualLayout>
          <c:xMode val="edge"/>
          <c:yMode val="edge"/>
          <c:x val="0.130555555555556"/>
          <c:y val="0.0231481481481481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888888888888889"/>
          <c:y val="0.342592592592593"/>
          <c:w val="0.880555555555555"/>
          <c:h val="0.486111111111111"/>
        </c:manualLayout>
      </c:layout>
      <c:lineChart>
        <c:grouping val="standard"/>
        <c:ser>
          <c:idx val="0"/>
          <c:order val="0"/>
          <c:tx>
            <c:v>Des Moines Precipitation</c:v>
          </c:tx>
          <c:spPr>
            <a:ln w="3175">
              <a:solidFill>
                <a:srgbClr val="0000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trendline>
            <c:trendlineType val="linear"/>
          </c:trendline>
          <c:trendline>
            <c:spPr>
              <a:ln w="25400"/>
            </c:spPr>
            <c:trendlineType val="linear"/>
          </c:trendline>
          <c:cat>
            <c:numRef>
              <c:f>'My first worksheet'!$A$8:$A$127</c:f>
              <c:numCache>
                <c:formatCode>General</c:formatCode>
                <c:ptCount val="120"/>
                <c:pt idx="0">
                  <c:v>1890.0</c:v>
                </c:pt>
                <c:pt idx="1">
                  <c:v>1891.0</c:v>
                </c:pt>
                <c:pt idx="2">
                  <c:v>1892.0</c:v>
                </c:pt>
                <c:pt idx="3">
                  <c:v>1893.0</c:v>
                </c:pt>
                <c:pt idx="4">
                  <c:v>1894.0</c:v>
                </c:pt>
                <c:pt idx="5">
                  <c:v>1895.0</c:v>
                </c:pt>
                <c:pt idx="6">
                  <c:v>1896.0</c:v>
                </c:pt>
                <c:pt idx="7">
                  <c:v>1897.0</c:v>
                </c:pt>
                <c:pt idx="8">
                  <c:v>1898.0</c:v>
                </c:pt>
                <c:pt idx="9">
                  <c:v>1899.0</c:v>
                </c:pt>
                <c:pt idx="10">
                  <c:v>1900.0</c:v>
                </c:pt>
                <c:pt idx="11">
                  <c:v>1901.0</c:v>
                </c:pt>
                <c:pt idx="12">
                  <c:v>1902.0</c:v>
                </c:pt>
                <c:pt idx="13">
                  <c:v>1903.0</c:v>
                </c:pt>
                <c:pt idx="14">
                  <c:v>1904.0</c:v>
                </c:pt>
                <c:pt idx="15">
                  <c:v>1905.0</c:v>
                </c:pt>
                <c:pt idx="16">
                  <c:v>1906.0</c:v>
                </c:pt>
                <c:pt idx="17">
                  <c:v>1907.0</c:v>
                </c:pt>
                <c:pt idx="18">
                  <c:v>1908.0</c:v>
                </c:pt>
                <c:pt idx="19">
                  <c:v>1909.0</c:v>
                </c:pt>
                <c:pt idx="20">
                  <c:v>1910.0</c:v>
                </c:pt>
                <c:pt idx="21">
                  <c:v>1911.0</c:v>
                </c:pt>
                <c:pt idx="22">
                  <c:v>1912.0</c:v>
                </c:pt>
                <c:pt idx="23">
                  <c:v>1913.0</c:v>
                </c:pt>
                <c:pt idx="24">
                  <c:v>1914.0</c:v>
                </c:pt>
                <c:pt idx="25">
                  <c:v>1915.0</c:v>
                </c:pt>
                <c:pt idx="26">
                  <c:v>1916.0</c:v>
                </c:pt>
                <c:pt idx="27">
                  <c:v>1917.0</c:v>
                </c:pt>
                <c:pt idx="28">
                  <c:v>1918.0</c:v>
                </c:pt>
                <c:pt idx="29">
                  <c:v>1919.0</c:v>
                </c:pt>
                <c:pt idx="30">
                  <c:v>1920.0</c:v>
                </c:pt>
                <c:pt idx="31">
                  <c:v>1921.0</c:v>
                </c:pt>
                <c:pt idx="32">
                  <c:v>1922.0</c:v>
                </c:pt>
                <c:pt idx="33">
                  <c:v>1923.0</c:v>
                </c:pt>
                <c:pt idx="34">
                  <c:v>1924.0</c:v>
                </c:pt>
                <c:pt idx="35">
                  <c:v>1925.0</c:v>
                </c:pt>
                <c:pt idx="36">
                  <c:v>1926.0</c:v>
                </c:pt>
                <c:pt idx="37">
                  <c:v>1927.0</c:v>
                </c:pt>
                <c:pt idx="38">
                  <c:v>1928.0</c:v>
                </c:pt>
                <c:pt idx="39">
                  <c:v>1929.0</c:v>
                </c:pt>
                <c:pt idx="40">
                  <c:v>1930.0</c:v>
                </c:pt>
                <c:pt idx="41">
                  <c:v>1931.0</c:v>
                </c:pt>
                <c:pt idx="42">
                  <c:v>1932.0</c:v>
                </c:pt>
                <c:pt idx="43">
                  <c:v>1933.0</c:v>
                </c:pt>
                <c:pt idx="44">
                  <c:v>1934.0</c:v>
                </c:pt>
                <c:pt idx="45">
                  <c:v>1935.0</c:v>
                </c:pt>
                <c:pt idx="46">
                  <c:v>1936.0</c:v>
                </c:pt>
                <c:pt idx="47">
                  <c:v>1937.0</c:v>
                </c:pt>
                <c:pt idx="48">
                  <c:v>1938.0</c:v>
                </c:pt>
                <c:pt idx="49">
                  <c:v>1939.0</c:v>
                </c:pt>
                <c:pt idx="50">
                  <c:v>1940.0</c:v>
                </c:pt>
                <c:pt idx="51">
                  <c:v>1941.0</c:v>
                </c:pt>
                <c:pt idx="52">
                  <c:v>1942.0</c:v>
                </c:pt>
                <c:pt idx="53">
                  <c:v>1943.0</c:v>
                </c:pt>
                <c:pt idx="54">
                  <c:v>1944.0</c:v>
                </c:pt>
                <c:pt idx="55">
                  <c:v>1945.0</c:v>
                </c:pt>
                <c:pt idx="56">
                  <c:v>1946.0</c:v>
                </c:pt>
                <c:pt idx="57">
                  <c:v>1947.0</c:v>
                </c:pt>
                <c:pt idx="58">
                  <c:v>1948.0</c:v>
                </c:pt>
                <c:pt idx="59">
                  <c:v>1949.0</c:v>
                </c:pt>
                <c:pt idx="60">
                  <c:v>1950.0</c:v>
                </c:pt>
                <c:pt idx="61">
                  <c:v>1951.0</c:v>
                </c:pt>
                <c:pt idx="62">
                  <c:v>1952.0</c:v>
                </c:pt>
                <c:pt idx="63">
                  <c:v>1953.0</c:v>
                </c:pt>
                <c:pt idx="64">
                  <c:v>1954.0</c:v>
                </c:pt>
                <c:pt idx="65">
                  <c:v>1955.0</c:v>
                </c:pt>
                <c:pt idx="66">
                  <c:v>1956.0</c:v>
                </c:pt>
                <c:pt idx="67">
                  <c:v>1957.0</c:v>
                </c:pt>
                <c:pt idx="68">
                  <c:v>1958.0</c:v>
                </c:pt>
                <c:pt idx="69">
                  <c:v>1959.0</c:v>
                </c:pt>
                <c:pt idx="70">
                  <c:v>1960.0</c:v>
                </c:pt>
                <c:pt idx="71">
                  <c:v>1961.0</c:v>
                </c:pt>
                <c:pt idx="72">
                  <c:v>1962.0</c:v>
                </c:pt>
                <c:pt idx="73">
                  <c:v>1963.0</c:v>
                </c:pt>
                <c:pt idx="74">
                  <c:v>1964.0</c:v>
                </c:pt>
                <c:pt idx="75">
                  <c:v>1965.0</c:v>
                </c:pt>
                <c:pt idx="76">
                  <c:v>1966.0</c:v>
                </c:pt>
                <c:pt idx="77">
                  <c:v>1967.0</c:v>
                </c:pt>
                <c:pt idx="78">
                  <c:v>1968.0</c:v>
                </c:pt>
                <c:pt idx="79">
                  <c:v>1969.0</c:v>
                </c:pt>
                <c:pt idx="80">
                  <c:v>1970.0</c:v>
                </c:pt>
                <c:pt idx="81">
                  <c:v>1971.0</c:v>
                </c:pt>
                <c:pt idx="82">
                  <c:v>1972.0</c:v>
                </c:pt>
                <c:pt idx="83">
                  <c:v>1973.0</c:v>
                </c:pt>
                <c:pt idx="84">
                  <c:v>1974.0</c:v>
                </c:pt>
                <c:pt idx="85">
                  <c:v>1975.0</c:v>
                </c:pt>
                <c:pt idx="86">
                  <c:v>1976.0</c:v>
                </c:pt>
                <c:pt idx="87">
                  <c:v>1977.0</c:v>
                </c:pt>
                <c:pt idx="88">
                  <c:v>1978.0</c:v>
                </c:pt>
                <c:pt idx="89">
                  <c:v>1979.0</c:v>
                </c:pt>
                <c:pt idx="90">
                  <c:v>1980.0</c:v>
                </c:pt>
                <c:pt idx="91">
                  <c:v>1981.0</c:v>
                </c:pt>
                <c:pt idx="92">
                  <c:v>1982.0</c:v>
                </c:pt>
                <c:pt idx="93">
                  <c:v>1983.0</c:v>
                </c:pt>
                <c:pt idx="94">
                  <c:v>1984.0</c:v>
                </c:pt>
                <c:pt idx="95">
                  <c:v>1985.0</c:v>
                </c:pt>
                <c:pt idx="96">
                  <c:v>1986.0</c:v>
                </c:pt>
                <c:pt idx="97">
                  <c:v>1987.0</c:v>
                </c:pt>
                <c:pt idx="98">
                  <c:v>1988.0</c:v>
                </c:pt>
                <c:pt idx="99">
                  <c:v>1989.0</c:v>
                </c:pt>
                <c:pt idx="100">
                  <c:v>1990.0</c:v>
                </c:pt>
                <c:pt idx="101">
                  <c:v>1991.0</c:v>
                </c:pt>
                <c:pt idx="102">
                  <c:v>1992.0</c:v>
                </c:pt>
                <c:pt idx="103">
                  <c:v>1993.0</c:v>
                </c:pt>
                <c:pt idx="104">
                  <c:v>1994.0</c:v>
                </c:pt>
                <c:pt idx="105">
                  <c:v>1995.0</c:v>
                </c:pt>
                <c:pt idx="106">
                  <c:v>1996.0</c:v>
                </c:pt>
                <c:pt idx="107">
                  <c:v>1997.0</c:v>
                </c:pt>
                <c:pt idx="108">
                  <c:v>1998.0</c:v>
                </c:pt>
                <c:pt idx="109">
                  <c:v>1999.0</c:v>
                </c:pt>
                <c:pt idx="110">
                  <c:v>2000.0</c:v>
                </c:pt>
                <c:pt idx="111">
                  <c:v>2001.0</c:v>
                </c:pt>
                <c:pt idx="112">
                  <c:v>2002.0</c:v>
                </c:pt>
                <c:pt idx="113">
                  <c:v>2003.0</c:v>
                </c:pt>
                <c:pt idx="114">
                  <c:v>2004.0</c:v>
                </c:pt>
                <c:pt idx="115">
                  <c:v>2005.0</c:v>
                </c:pt>
                <c:pt idx="116">
                  <c:v>2006.0</c:v>
                </c:pt>
                <c:pt idx="117">
                  <c:v>2007.0</c:v>
                </c:pt>
                <c:pt idx="118">
                  <c:v>2008.0</c:v>
                </c:pt>
                <c:pt idx="119">
                  <c:v>2009.0</c:v>
                </c:pt>
              </c:numCache>
            </c:numRef>
          </c:cat>
          <c:val>
            <c:numRef>
              <c:f>'My first worksheet'!$N$8:$N$127</c:f>
              <c:numCache>
                <c:formatCode>General</c:formatCode>
                <c:ptCount val="120"/>
                <c:pt idx="3">
                  <c:v>27.12</c:v>
                </c:pt>
                <c:pt idx="4">
                  <c:v>21.43</c:v>
                </c:pt>
                <c:pt idx="5">
                  <c:v>27.87</c:v>
                </c:pt>
                <c:pt idx="6">
                  <c:v>39.29</c:v>
                </c:pt>
                <c:pt idx="7">
                  <c:v>28.79</c:v>
                </c:pt>
                <c:pt idx="8">
                  <c:v>30.7</c:v>
                </c:pt>
                <c:pt idx="9">
                  <c:v>30.83</c:v>
                </c:pt>
                <c:pt idx="10">
                  <c:v>42.69</c:v>
                </c:pt>
                <c:pt idx="11">
                  <c:v>21.68</c:v>
                </c:pt>
                <c:pt idx="12">
                  <c:v>45.77</c:v>
                </c:pt>
                <c:pt idx="13">
                  <c:v>33.31</c:v>
                </c:pt>
                <c:pt idx="14">
                  <c:v>30.15</c:v>
                </c:pt>
                <c:pt idx="15">
                  <c:v>40.53</c:v>
                </c:pt>
                <c:pt idx="16">
                  <c:v>31.4</c:v>
                </c:pt>
                <c:pt idx="17">
                  <c:v>35.32</c:v>
                </c:pt>
                <c:pt idx="18">
                  <c:v>38.27</c:v>
                </c:pt>
                <c:pt idx="19">
                  <c:v>37.77</c:v>
                </c:pt>
                <c:pt idx="20">
                  <c:v>20.02</c:v>
                </c:pt>
                <c:pt idx="21">
                  <c:v>33.75</c:v>
                </c:pt>
                <c:pt idx="22">
                  <c:v>33.39</c:v>
                </c:pt>
                <c:pt idx="23">
                  <c:v>30.01</c:v>
                </c:pt>
                <c:pt idx="24">
                  <c:v>39.57</c:v>
                </c:pt>
                <c:pt idx="25">
                  <c:v>39.01</c:v>
                </c:pt>
                <c:pt idx="26">
                  <c:v>24.36</c:v>
                </c:pt>
                <c:pt idx="27">
                  <c:v>30.51</c:v>
                </c:pt>
                <c:pt idx="28">
                  <c:v>30.2</c:v>
                </c:pt>
                <c:pt idx="29">
                  <c:v>42.54</c:v>
                </c:pt>
                <c:pt idx="30">
                  <c:v>32.32</c:v>
                </c:pt>
                <c:pt idx="31">
                  <c:v>35.34</c:v>
                </c:pt>
                <c:pt idx="32">
                  <c:v>38.75</c:v>
                </c:pt>
                <c:pt idx="33">
                  <c:v>32.07</c:v>
                </c:pt>
                <c:pt idx="34">
                  <c:v>30.48</c:v>
                </c:pt>
                <c:pt idx="35">
                  <c:v>28.02</c:v>
                </c:pt>
                <c:pt idx="36">
                  <c:v>34.67</c:v>
                </c:pt>
                <c:pt idx="37">
                  <c:v>26.25</c:v>
                </c:pt>
                <c:pt idx="38">
                  <c:v>41.52</c:v>
                </c:pt>
                <c:pt idx="39">
                  <c:v>32.15</c:v>
                </c:pt>
                <c:pt idx="40">
                  <c:v>21.01</c:v>
                </c:pt>
                <c:pt idx="41">
                  <c:v>39.54</c:v>
                </c:pt>
                <c:pt idx="42">
                  <c:v>30.82</c:v>
                </c:pt>
                <c:pt idx="43">
                  <c:v>21.36</c:v>
                </c:pt>
                <c:pt idx="44">
                  <c:v>26.02</c:v>
                </c:pt>
                <c:pt idx="45">
                  <c:v>39.66</c:v>
                </c:pt>
                <c:pt idx="46">
                  <c:v>28.77</c:v>
                </c:pt>
                <c:pt idx="47">
                  <c:v>28.64</c:v>
                </c:pt>
                <c:pt idx="48">
                  <c:v>29.62</c:v>
                </c:pt>
                <c:pt idx="49">
                  <c:v>30.26</c:v>
                </c:pt>
                <c:pt idx="50">
                  <c:v>32.05</c:v>
                </c:pt>
                <c:pt idx="51">
                  <c:v>40.9</c:v>
                </c:pt>
                <c:pt idx="52">
                  <c:v>39.33</c:v>
                </c:pt>
                <c:pt idx="53">
                  <c:v>36.13</c:v>
                </c:pt>
                <c:pt idx="54">
                  <c:v>38.52</c:v>
                </c:pt>
                <c:pt idx="55">
                  <c:v>39.65</c:v>
                </c:pt>
                <c:pt idx="56">
                  <c:v>36.52</c:v>
                </c:pt>
                <c:pt idx="57">
                  <c:v>47.03</c:v>
                </c:pt>
                <c:pt idx="58">
                  <c:v>31.61</c:v>
                </c:pt>
                <c:pt idx="59">
                  <c:v>26.07</c:v>
                </c:pt>
                <c:pt idx="60">
                  <c:v>28.91</c:v>
                </c:pt>
                <c:pt idx="61">
                  <c:v>38.03</c:v>
                </c:pt>
                <c:pt idx="62">
                  <c:v>31.82</c:v>
                </c:pt>
                <c:pt idx="63">
                  <c:v>20.0</c:v>
                </c:pt>
                <c:pt idx="64">
                  <c:v>36.21</c:v>
                </c:pt>
                <c:pt idx="65">
                  <c:v>21.98</c:v>
                </c:pt>
                <c:pt idx="66">
                  <c:v>17.07</c:v>
                </c:pt>
                <c:pt idx="67">
                  <c:v>28.28</c:v>
                </c:pt>
                <c:pt idx="68">
                  <c:v>28.84</c:v>
                </c:pt>
                <c:pt idx="69">
                  <c:v>36.31</c:v>
                </c:pt>
                <c:pt idx="70">
                  <c:v>35.2</c:v>
                </c:pt>
                <c:pt idx="71">
                  <c:v>42.88</c:v>
                </c:pt>
                <c:pt idx="72">
                  <c:v>27.04</c:v>
                </c:pt>
                <c:pt idx="73">
                  <c:v>28.32</c:v>
                </c:pt>
                <c:pt idx="74">
                  <c:v>28.42</c:v>
                </c:pt>
                <c:pt idx="75">
                  <c:v>33.96</c:v>
                </c:pt>
                <c:pt idx="76">
                  <c:v>21.85</c:v>
                </c:pt>
                <c:pt idx="77">
                  <c:v>21.82</c:v>
                </c:pt>
                <c:pt idx="78">
                  <c:v>28.31</c:v>
                </c:pt>
                <c:pt idx="79">
                  <c:v>32.43</c:v>
                </c:pt>
                <c:pt idx="80">
                  <c:v>33.63</c:v>
                </c:pt>
                <c:pt idx="81">
                  <c:v>28.32</c:v>
                </c:pt>
                <c:pt idx="82">
                  <c:v>36.02</c:v>
                </c:pt>
                <c:pt idx="83">
                  <c:v>45.18</c:v>
                </c:pt>
                <c:pt idx="84">
                  <c:v>35.67</c:v>
                </c:pt>
                <c:pt idx="85">
                  <c:v>31.61</c:v>
                </c:pt>
                <c:pt idx="86">
                  <c:v>30.01</c:v>
                </c:pt>
                <c:pt idx="87">
                  <c:v>37.15</c:v>
                </c:pt>
                <c:pt idx="88">
                  <c:v>31.36</c:v>
                </c:pt>
                <c:pt idx="89">
                  <c:v>31.84</c:v>
                </c:pt>
                <c:pt idx="90">
                  <c:v>25.09</c:v>
                </c:pt>
                <c:pt idx="91">
                  <c:v>31.3</c:v>
                </c:pt>
                <c:pt idx="92">
                  <c:v>44.8</c:v>
                </c:pt>
                <c:pt idx="93">
                  <c:v>41.17</c:v>
                </c:pt>
                <c:pt idx="94">
                  <c:v>41.78</c:v>
                </c:pt>
                <c:pt idx="95">
                  <c:v>28.5</c:v>
                </c:pt>
                <c:pt idx="96">
                  <c:v>42.58</c:v>
                </c:pt>
                <c:pt idx="97">
                  <c:v>36.97</c:v>
                </c:pt>
                <c:pt idx="98">
                  <c:v>21.99</c:v>
                </c:pt>
                <c:pt idx="99">
                  <c:v>29.14</c:v>
                </c:pt>
                <c:pt idx="100">
                  <c:v>43.93</c:v>
                </c:pt>
                <c:pt idx="101">
                  <c:v>39.77</c:v>
                </c:pt>
                <c:pt idx="102">
                  <c:v>33.51</c:v>
                </c:pt>
                <c:pt idx="103">
                  <c:v>55.88</c:v>
                </c:pt>
                <c:pt idx="104">
                  <c:v>28.2</c:v>
                </c:pt>
                <c:pt idx="105">
                  <c:v>31.74</c:v>
                </c:pt>
                <c:pt idx="106">
                  <c:v>27.15</c:v>
                </c:pt>
                <c:pt idx="107">
                  <c:v>28.53</c:v>
                </c:pt>
                <c:pt idx="108">
                  <c:v>37.7</c:v>
                </c:pt>
                <c:pt idx="109">
                  <c:v>27.15</c:v>
                </c:pt>
                <c:pt idx="110">
                  <c:v>26.14</c:v>
                </c:pt>
                <c:pt idx="111">
                  <c:v>29.76</c:v>
                </c:pt>
                <c:pt idx="112">
                  <c:v>29.25</c:v>
                </c:pt>
                <c:pt idx="113">
                  <c:v>31.57</c:v>
                </c:pt>
                <c:pt idx="114">
                  <c:v>33.8</c:v>
                </c:pt>
                <c:pt idx="115">
                  <c:v>28.05</c:v>
                </c:pt>
                <c:pt idx="116">
                  <c:v>33.38</c:v>
                </c:pt>
                <c:pt idx="117">
                  <c:v>41.71</c:v>
                </c:pt>
                <c:pt idx="118">
                  <c:v>49.43</c:v>
                </c:pt>
                <c:pt idx="119">
                  <c:v>38.81</c:v>
                </c:pt>
              </c:numCache>
            </c:numRef>
          </c:val>
        </c:ser>
        <c:marker val="1"/>
        <c:axId val="738582920"/>
        <c:axId val="786673656"/>
      </c:lineChart>
      <c:catAx>
        <c:axId val="738582920"/>
        <c:scaling>
          <c:orientation val="minMax"/>
        </c:scaling>
        <c:axPos val="b"/>
        <c:numFmt formatCode="General" sourceLinked="1"/>
        <c:majorTickMark val="in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86673656"/>
        <c:crosses val="autoZero"/>
        <c:lblAlgn val="ctr"/>
        <c:lblOffset val="100"/>
        <c:tickLblSkip val="20"/>
        <c:tickMarkSkip val="10"/>
      </c:catAx>
      <c:valAx>
        <c:axId val="786673656"/>
        <c:scaling>
          <c:orientation val="minMax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in"/>
        <c:minorTickMark val="in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3858292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4000" dirty="0"/>
              <a:t>Des Moines Annual Precipitation (inches)</a:t>
            </a:r>
          </a:p>
        </c:rich>
      </c:tx>
      <c:layout>
        <c:manualLayout>
          <c:xMode val="edge"/>
          <c:yMode val="edge"/>
          <c:x val="0.147222222222222"/>
          <c:y val="0.00102431886279701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875"/>
          <c:y val="0.349229844610132"/>
          <c:w val="0.880555555555555"/>
          <c:h val="0.486111111111111"/>
        </c:manualLayout>
      </c:layout>
      <c:lineChart>
        <c:grouping val="standard"/>
        <c:ser>
          <c:idx val="0"/>
          <c:order val="0"/>
          <c:tx>
            <c:v>Des Moines Precipitation</c:v>
          </c:tx>
          <c:spPr>
            <a:ln w="3175">
              <a:solidFill>
                <a:srgbClr val="0000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trendline>
            <c:trendlineType val="linear"/>
          </c:trendline>
          <c:trendline>
            <c:spPr>
              <a:ln w="25400"/>
            </c:spPr>
            <c:trendlineType val="linear"/>
          </c:trendline>
          <c:cat>
            <c:numRef>
              <c:f>'My first worksheet'!$A$8:$A$127</c:f>
              <c:numCache>
                <c:formatCode>General</c:formatCode>
                <c:ptCount val="120"/>
                <c:pt idx="0">
                  <c:v>1890.0</c:v>
                </c:pt>
                <c:pt idx="1">
                  <c:v>1891.0</c:v>
                </c:pt>
                <c:pt idx="2">
                  <c:v>1892.0</c:v>
                </c:pt>
                <c:pt idx="3">
                  <c:v>1893.0</c:v>
                </c:pt>
                <c:pt idx="4">
                  <c:v>1894.0</c:v>
                </c:pt>
                <c:pt idx="5">
                  <c:v>1895.0</c:v>
                </c:pt>
                <c:pt idx="6">
                  <c:v>1896.0</c:v>
                </c:pt>
                <c:pt idx="7">
                  <c:v>1897.0</c:v>
                </c:pt>
                <c:pt idx="8">
                  <c:v>1898.0</c:v>
                </c:pt>
                <c:pt idx="9">
                  <c:v>1899.0</c:v>
                </c:pt>
                <c:pt idx="10">
                  <c:v>1900.0</c:v>
                </c:pt>
                <c:pt idx="11">
                  <c:v>1901.0</c:v>
                </c:pt>
                <c:pt idx="12">
                  <c:v>1902.0</c:v>
                </c:pt>
                <c:pt idx="13">
                  <c:v>1903.0</c:v>
                </c:pt>
                <c:pt idx="14">
                  <c:v>1904.0</c:v>
                </c:pt>
                <c:pt idx="15">
                  <c:v>1905.0</c:v>
                </c:pt>
                <c:pt idx="16">
                  <c:v>1906.0</c:v>
                </c:pt>
                <c:pt idx="17">
                  <c:v>1907.0</c:v>
                </c:pt>
                <c:pt idx="18">
                  <c:v>1908.0</c:v>
                </c:pt>
                <c:pt idx="19">
                  <c:v>1909.0</c:v>
                </c:pt>
                <c:pt idx="20">
                  <c:v>1910.0</c:v>
                </c:pt>
                <c:pt idx="21">
                  <c:v>1911.0</c:v>
                </c:pt>
                <c:pt idx="22">
                  <c:v>1912.0</c:v>
                </c:pt>
                <c:pt idx="23">
                  <c:v>1913.0</c:v>
                </c:pt>
                <c:pt idx="24">
                  <c:v>1914.0</c:v>
                </c:pt>
                <c:pt idx="25">
                  <c:v>1915.0</c:v>
                </c:pt>
                <c:pt idx="26">
                  <c:v>1916.0</c:v>
                </c:pt>
                <c:pt idx="27">
                  <c:v>1917.0</c:v>
                </c:pt>
                <c:pt idx="28">
                  <c:v>1918.0</c:v>
                </c:pt>
                <c:pt idx="29">
                  <c:v>1919.0</c:v>
                </c:pt>
                <c:pt idx="30">
                  <c:v>1920.0</c:v>
                </c:pt>
                <c:pt idx="31">
                  <c:v>1921.0</c:v>
                </c:pt>
                <c:pt idx="32">
                  <c:v>1922.0</c:v>
                </c:pt>
                <c:pt idx="33">
                  <c:v>1923.0</c:v>
                </c:pt>
                <c:pt idx="34">
                  <c:v>1924.0</c:v>
                </c:pt>
                <c:pt idx="35">
                  <c:v>1925.0</c:v>
                </c:pt>
                <c:pt idx="36">
                  <c:v>1926.0</c:v>
                </c:pt>
                <c:pt idx="37">
                  <c:v>1927.0</c:v>
                </c:pt>
                <c:pt idx="38">
                  <c:v>1928.0</c:v>
                </c:pt>
                <c:pt idx="39">
                  <c:v>1929.0</c:v>
                </c:pt>
                <c:pt idx="40">
                  <c:v>1930.0</c:v>
                </c:pt>
                <c:pt idx="41">
                  <c:v>1931.0</c:v>
                </c:pt>
                <c:pt idx="42">
                  <c:v>1932.0</c:v>
                </c:pt>
                <c:pt idx="43">
                  <c:v>1933.0</c:v>
                </c:pt>
                <c:pt idx="44">
                  <c:v>1934.0</c:v>
                </c:pt>
                <c:pt idx="45">
                  <c:v>1935.0</c:v>
                </c:pt>
                <c:pt idx="46">
                  <c:v>1936.0</c:v>
                </c:pt>
                <c:pt idx="47">
                  <c:v>1937.0</c:v>
                </c:pt>
                <c:pt idx="48">
                  <c:v>1938.0</c:v>
                </c:pt>
                <c:pt idx="49">
                  <c:v>1939.0</c:v>
                </c:pt>
                <c:pt idx="50">
                  <c:v>1940.0</c:v>
                </c:pt>
                <c:pt idx="51">
                  <c:v>1941.0</c:v>
                </c:pt>
                <c:pt idx="52">
                  <c:v>1942.0</c:v>
                </c:pt>
                <c:pt idx="53">
                  <c:v>1943.0</c:v>
                </c:pt>
                <c:pt idx="54">
                  <c:v>1944.0</c:v>
                </c:pt>
                <c:pt idx="55">
                  <c:v>1945.0</c:v>
                </c:pt>
                <c:pt idx="56">
                  <c:v>1946.0</c:v>
                </c:pt>
                <c:pt idx="57">
                  <c:v>1947.0</c:v>
                </c:pt>
                <c:pt idx="58">
                  <c:v>1948.0</c:v>
                </c:pt>
                <c:pt idx="59">
                  <c:v>1949.0</c:v>
                </c:pt>
                <c:pt idx="60">
                  <c:v>1950.0</c:v>
                </c:pt>
                <c:pt idx="61">
                  <c:v>1951.0</c:v>
                </c:pt>
                <c:pt idx="62">
                  <c:v>1952.0</c:v>
                </c:pt>
                <c:pt idx="63">
                  <c:v>1953.0</c:v>
                </c:pt>
                <c:pt idx="64">
                  <c:v>1954.0</c:v>
                </c:pt>
                <c:pt idx="65">
                  <c:v>1955.0</c:v>
                </c:pt>
                <c:pt idx="66">
                  <c:v>1956.0</c:v>
                </c:pt>
                <c:pt idx="67">
                  <c:v>1957.0</c:v>
                </c:pt>
                <c:pt idx="68">
                  <c:v>1958.0</c:v>
                </c:pt>
                <c:pt idx="69">
                  <c:v>1959.0</c:v>
                </c:pt>
                <c:pt idx="70">
                  <c:v>1960.0</c:v>
                </c:pt>
                <c:pt idx="71">
                  <c:v>1961.0</c:v>
                </c:pt>
                <c:pt idx="72">
                  <c:v>1962.0</c:v>
                </c:pt>
                <c:pt idx="73">
                  <c:v>1963.0</c:v>
                </c:pt>
                <c:pt idx="74">
                  <c:v>1964.0</c:v>
                </c:pt>
                <c:pt idx="75">
                  <c:v>1965.0</c:v>
                </c:pt>
                <c:pt idx="76">
                  <c:v>1966.0</c:v>
                </c:pt>
                <c:pt idx="77">
                  <c:v>1967.0</c:v>
                </c:pt>
                <c:pt idx="78">
                  <c:v>1968.0</c:v>
                </c:pt>
                <c:pt idx="79">
                  <c:v>1969.0</c:v>
                </c:pt>
                <c:pt idx="80">
                  <c:v>1970.0</c:v>
                </c:pt>
                <c:pt idx="81">
                  <c:v>1971.0</c:v>
                </c:pt>
                <c:pt idx="82">
                  <c:v>1972.0</c:v>
                </c:pt>
                <c:pt idx="83">
                  <c:v>1973.0</c:v>
                </c:pt>
                <c:pt idx="84">
                  <c:v>1974.0</c:v>
                </c:pt>
                <c:pt idx="85">
                  <c:v>1975.0</c:v>
                </c:pt>
                <c:pt idx="86">
                  <c:v>1976.0</c:v>
                </c:pt>
                <c:pt idx="87">
                  <c:v>1977.0</c:v>
                </c:pt>
                <c:pt idx="88">
                  <c:v>1978.0</c:v>
                </c:pt>
                <c:pt idx="89">
                  <c:v>1979.0</c:v>
                </c:pt>
                <c:pt idx="90">
                  <c:v>1980.0</c:v>
                </c:pt>
                <c:pt idx="91">
                  <c:v>1981.0</c:v>
                </c:pt>
                <c:pt idx="92">
                  <c:v>1982.0</c:v>
                </c:pt>
                <c:pt idx="93">
                  <c:v>1983.0</c:v>
                </c:pt>
                <c:pt idx="94">
                  <c:v>1984.0</c:v>
                </c:pt>
                <c:pt idx="95">
                  <c:v>1985.0</c:v>
                </c:pt>
                <c:pt idx="96">
                  <c:v>1986.0</c:v>
                </c:pt>
                <c:pt idx="97">
                  <c:v>1987.0</c:v>
                </c:pt>
                <c:pt idx="98">
                  <c:v>1988.0</c:v>
                </c:pt>
                <c:pt idx="99">
                  <c:v>1989.0</c:v>
                </c:pt>
                <c:pt idx="100">
                  <c:v>1990.0</c:v>
                </c:pt>
                <c:pt idx="101">
                  <c:v>1991.0</c:v>
                </c:pt>
                <c:pt idx="102">
                  <c:v>1992.0</c:v>
                </c:pt>
                <c:pt idx="103">
                  <c:v>1993.0</c:v>
                </c:pt>
                <c:pt idx="104">
                  <c:v>1994.0</c:v>
                </c:pt>
                <c:pt idx="105">
                  <c:v>1995.0</c:v>
                </c:pt>
                <c:pt idx="106">
                  <c:v>1996.0</c:v>
                </c:pt>
                <c:pt idx="107">
                  <c:v>1997.0</c:v>
                </c:pt>
                <c:pt idx="108">
                  <c:v>1998.0</c:v>
                </c:pt>
                <c:pt idx="109">
                  <c:v>1999.0</c:v>
                </c:pt>
                <c:pt idx="110">
                  <c:v>2000.0</c:v>
                </c:pt>
                <c:pt idx="111">
                  <c:v>2001.0</c:v>
                </c:pt>
                <c:pt idx="112">
                  <c:v>2002.0</c:v>
                </c:pt>
                <c:pt idx="113">
                  <c:v>2003.0</c:v>
                </c:pt>
                <c:pt idx="114">
                  <c:v>2004.0</c:v>
                </c:pt>
                <c:pt idx="115">
                  <c:v>2005.0</c:v>
                </c:pt>
                <c:pt idx="116">
                  <c:v>2006.0</c:v>
                </c:pt>
                <c:pt idx="117">
                  <c:v>2007.0</c:v>
                </c:pt>
                <c:pt idx="118">
                  <c:v>2008.0</c:v>
                </c:pt>
                <c:pt idx="119">
                  <c:v>2009.0</c:v>
                </c:pt>
              </c:numCache>
            </c:numRef>
          </c:cat>
          <c:val>
            <c:numRef>
              <c:f>'My first worksheet'!$N$8:$N$127</c:f>
              <c:numCache>
                <c:formatCode>General</c:formatCode>
                <c:ptCount val="120"/>
                <c:pt idx="3">
                  <c:v>27.12</c:v>
                </c:pt>
                <c:pt idx="4">
                  <c:v>21.43</c:v>
                </c:pt>
                <c:pt idx="5">
                  <c:v>27.87</c:v>
                </c:pt>
                <c:pt idx="6">
                  <c:v>39.29</c:v>
                </c:pt>
                <c:pt idx="7">
                  <c:v>28.79</c:v>
                </c:pt>
                <c:pt idx="8">
                  <c:v>30.7</c:v>
                </c:pt>
                <c:pt idx="9">
                  <c:v>30.83</c:v>
                </c:pt>
                <c:pt idx="10">
                  <c:v>42.69</c:v>
                </c:pt>
                <c:pt idx="11">
                  <c:v>21.68</c:v>
                </c:pt>
                <c:pt idx="12">
                  <c:v>45.77</c:v>
                </c:pt>
                <c:pt idx="13">
                  <c:v>33.31</c:v>
                </c:pt>
                <c:pt idx="14">
                  <c:v>30.15</c:v>
                </c:pt>
                <c:pt idx="15">
                  <c:v>40.53</c:v>
                </c:pt>
                <c:pt idx="16">
                  <c:v>31.4</c:v>
                </c:pt>
                <c:pt idx="17">
                  <c:v>35.32</c:v>
                </c:pt>
                <c:pt idx="18">
                  <c:v>38.27</c:v>
                </c:pt>
                <c:pt idx="19">
                  <c:v>37.77</c:v>
                </c:pt>
                <c:pt idx="20">
                  <c:v>20.02</c:v>
                </c:pt>
                <c:pt idx="21">
                  <c:v>33.75</c:v>
                </c:pt>
                <c:pt idx="22">
                  <c:v>33.39</c:v>
                </c:pt>
                <c:pt idx="23">
                  <c:v>30.01</c:v>
                </c:pt>
                <c:pt idx="24">
                  <c:v>39.57</c:v>
                </c:pt>
                <c:pt idx="25">
                  <c:v>39.01</c:v>
                </c:pt>
                <c:pt idx="26">
                  <c:v>24.36</c:v>
                </c:pt>
                <c:pt idx="27">
                  <c:v>30.51</c:v>
                </c:pt>
                <c:pt idx="28">
                  <c:v>30.2</c:v>
                </c:pt>
                <c:pt idx="29">
                  <c:v>42.54</c:v>
                </c:pt>
                <c:pt idx="30">
                  <c:v>32.32</c:v>
                </c:pt>
                <c:pt idx="31">
                  <c:v>35.34</c:v>
                </c:pt>
                <c:pt idx="32">
                  <c:v>38.75</c:v>
                </c:pt>
                <c:pt idx="33">
                  <c:v>32.07</c:v>
                </c:pt>
                <c:pt idx="34">
                  <c:v>30.48</c:v>
                </c:pt>
                <c:pt idx="35">
                  <c:v>28.02</c:v>
                </c:pt>
                <c:pt idx="36">
                  <c:v>34.67</c:v>
                </c:pt>
                <c:pt idx="37">
                  <c:v>26.25</c:v>
                </c:pt>
                <c:pt idx="38">
                  <c:v>41.52</c:v>
                </c:pt>
                <c:pt idx="39">
                  <c:v>32.15</c:v>
                </c:pt>
                <c:pt idx="40">
                  <c:v>21.01</c:v>
                </c:pt>
                <c:pt idx="41">
                  <c:v>39.54</c:v>
                </c:pt>
                <c:pt idx="42">
                  <c:v>30.82</c:v>
                </c:pt>
                <c:pt idx="43">
                  <c:v>21.36</c:v>
                </c:pt>
                <c:pt idx="44">
                  <c:v>26.02</c:v>
                </c:pt>
                <c:pt idx="45">
                  <c:v>39.66</c:v>
                </c:pt>
                <c:pt idx="46">
                  <c:v>28.77</c:v>
                </c:pt>
                <c:pt idx="47">
                  <c:v>28.64</c:v>
                </c:pt>
                <c:pt idx="48">
                  <c:v>29.62</c:v>
                </c:pt>
                <c:pt idx="49">
                  <c:v>30.26</c:v>
                </c:pt>
                <c:pt idx="50">
                  <c:v>32.05</c:v>
                </c:pt>
                <c:pt idx="51">
                  <c:v>40.9</c:v>
                </c:pt>
                <c:pt idx="52">
                  <c:v>39.33</c:v>
                </c:pt>
                <c:pt idx="53">
                  <c:v>36.13</c:v>
                </c:pt>
                <c:pt idx="54">
                  <c:v>38.52</c:v>
                </c:pt>
                <c:pt idx="55">
                  <c:v>39.65</c:v>
                </c:pt>
                <c:pt idx="56">
                  <c:v>36.52</c:v>
                </c:pt>
                <c:pt idx="57">
                  <c:v>47.03</c:v>
                </c:pt>
                <c:pt idx="58">
                  <c:v>31.61</c:v>
                </c:pt>
                <c:pt idx="59">
                  <c:v>26.07</c:v>
                </c:pt>
                <c:pt idx="60">
                  <c:v>28.91</c:v>
                </c:pt>
                <c:pt idx="61">
                  <c:v>38.03</c:v>
                </c:pt>
                <c:pt idx="62">
                  <c:v>31.82</c:v>
                </c:pt>
                <c:pt idx="63">
                  <c:v>20.0</c:v>
                </c:pt>
                <c:pt idx="64">
                  <c:v>36.21</c:v>
                </c:pt>
                <c:pt idx="65">
                  <c:v>21.98</c:v>
                </c:pt>
                <c:pt idx="66">
                  <c:v>17.07</c:v>
                </c:pt>
                <c:pt idx="67">
                  <c:v>28.28</c:v>
                </c:pt>
                <c:pt idx="68">
                  <c:v>28.84</c:v>
                </c:pt>
                <c:pt idx="69">
                  <c:v>36.31</c:v>
                </c:pt>
                <c:pt idx="70">
                  <c:v>35.2</c:v>
                </c:pt>
                <c:pt idx="71">
                  <c:v>42.88</c:v>
                </c:pt>
                <c:pt idx="72">
                  <c:v>27.04</c:v>
                </c:pt>
                <c:pt idx="73">
                  <c:v>28.32</c:v>
                </c:pt>
                <c:pt idx="74">
                  <c:v>28.42</c:v>
                </c:pt>
                <c:pt idx="75">
                  <c:v>33.96</c:v>
                </c:pt>
                <c:pt idx="76">
                  <c:v>21.85</c:v>
                </c:pt>
                <c:pt idx="77">
                  <c:v>21.82</c:v>
                </c:pt>
                <c:pt idx="78">
                  <c:v>28.31</c:v>
                </c:pt>
                <c:pt idx="79">
                  <c:v>32.43</c:v>
                </c:pt>
                <c:pt idx="80">
                  <c:v>33.63</c:v>
                </c:pt>
                <c:pt idx="81">
                  <c:v>28.32</c:v>
                </c:pt>
                <c:pt idx="82">
                  <c:v>36.02</c:v>
                </c:pt>
                <c:pt idx="83">
                  <c:v>45.18</c:v>
                </c:pt>
                <c:pt idx="84">
                  <c:v>35.67</c:v>
                </c:pt>
                <c:pt idx="85">
                  <c:v>31.61</c:v>
                </c:pt>
                <c:pt idx="86">
                  <c:v>30.01</c:v>
                </c:pt>
                <c:pt idx="87">
                  <c:v>37.15</c:v>
                </c:pt>
                <c:pt idx="88">
                  <c:v>31.36</c:v>
                </c:pt>
                <c:pt idx="89">
                  <c:v>31.84</c:v>
                </c:pt>
                <c:pt idx="90">
                  <c:v>25.09</c:v>
                </c:pt>
                <c:pt idx="91">
                  <c:v>31.3</c:v>
                </c:pt>
                <c:pt idx="92">
                  <c:v>44.8</c:v>
                </c:pt>
                <c:pt idx="93">
                  <c:v>41.17</c:v>
                </c:pt>
                <c:pt idx="94">
                  <c:v>41.78</c:v>
                </c:pt>
                <c:pt idx="95">
                  <c:v>28.5</c:v>
                </c:pt>
                <c:pt idx="96">
                  <c:v>42.58</c:v>
                </c:pt>
                <c:pt idx="97">
                  <c:v>36.97</c:v>
                </c:pt>
                <c:pt idx="98">
                  <c:v>21.99</c:v>
                </c:pt>
                <c:pt idx="99">
                  <c:v>29.14</c:v>
                </c:pt>
                <c:pt idx="100">
                  <c:v>43.93</c:v>
                </c:pt>
                <c:pt idx="101">
                  <c:v>39.77</c:v>
                </c:pt>
                <c:pt idx="102">
                  <c:v>33.51</c:v>
                </c:pt>
                <c:pt idx="103">
                  <c:v>55.88</c:v>
                </c:pt>
                <c:pt idx="104">
                  <c:v>28.2</c:v>
                </c:pt>
                <c:pt idx="105">
                  <c:v>31.74</c:v>
                </c:pt>
                <c:pt idx="106">
                  <c:v>27.15</c:v>
                </c:pt>
                <c:pt idx="107">
                  <c:v>28.53</c:v>
                </c:pt>
                <c:pt idx="108">
                  <c:v>37.7</c:v>
                </c:pt>
                <c:pt idx="109">
                  <c:v>27.15</c:v>
                </c:pt>
                <c:pt idx="110">
                  <c:v>26.14</c:v>
                </c:pt>
                <c:pt idx="111">
                  <c:v>29.76</c:v>
                </c:pt>
                <c:pt idx="112">
                  <c:v>29.25</c:v>
                </c:pt>
                <c:pt idx="113">
                  <c:v>31.57</c:v>
                </c:pt>
                <c:pt idx="114">
                  <c:v>33.8</c:v>
                </c:pt>
                <c:pt idx="115">
                  <c:v>28.05</c:v>
                </c:pt>
                <c:pt idx="116">
                  <c:v>33.38</c:v>
                </c:pt>
                <c:pt idx="117">
                  <c:v>41.71</c:v>
                </c:pt>
                <c:pt idx="118">
                  <c:v>49.43</c:v>
                </c:pt>
                <c:pt idx="119">
                  <c:v>38.81</c:v>
                </c:pt>
              </c:numCache>
            </c:numRef>
          </c:val>
        </c:ser>
        <c:marker val="1"/>
        <c:axId val="533111112"/>
        <c:axId val="746443512"/>
      </c:lineChart>
      <c:catAx>
        <c:axId val="533111112"/>
        <c:scaling>
          <c:orientation val="minMax"/>
        </c:scaling>
        <c:axPos val="b"/>
        <c:numFmt formatCode="General" sourceLinked="1"/>
        <c:majorTickMark val="in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46443512"/>
        <c:crosses val="autoZero"/>
        <c:lblAlgn val="ctr"/>
        <c:lblOffset val="100"/>
        <c:tickLblSkip val="20"/>
        <c:tickMarkSkip val="10"/>
      </c:catAx>
      <c:valAx>
        <c:axId val="746443512"/>
        <c:scaling>
          <c:orientation val="minMax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in"/>
        <c:minorTickMark val="in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3311111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title>
      <c:tx>
        <c:rich>
          <a:bodyPr/>
          <a:lstStyle/>
          <a:p>
            <a:pPr>
              <a:defRPr/>
            </a:pPr>
            <a:r>
              <a:rPr lang="en-US" sz="2000"/>
              <a:t>Des Moines Precipitation </a:t>
            </a:r>
          </a:p>
          <a:p>
            <a:pPr>
              <a:defRPr/>
            </a:pPr>
            <a:r>
              <a:rPr lang="en-US" sz="1400"/>
              <a:t>Days per Year</a:t>
            </a:r>
            <a:r>
              <a:rPr lang="en-US" sz="1400" baseline="0"/>
              <a:t> </a:t>
            </a:r>
            <a:r>
              <a:rPr lang="en-US" sz="1400"/>
              <a:t>with More than 1.25 inches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rendline>
            <c:trendlineType val="linear"/>
          </c:trendline>
          <c:xVal>
            <c:numRef>
              <c:f>Sheet1!$A$5:$A$125</c:f>
              <c:numCache>
                <c:formatCode>General</c:formatCode>
                <c:ptCount val="121"/>
                <c:pt idx="0">
                  <c:v>1890.0</c:v>
                </c:pt>
                <c:pt idx="1">
                  <c:v>1891.0</c:v>
                </c:pt>
                <c:pt idx="2">
                  <c:v>1892.0</c:v>
                </c:pt>
                <c:pt idx="3">
                  <c:v>1893.0</c:v>
                </c:pt>
                <c:pt idx="4">
                  <c:v>1894.0</c:v>
                </c:pt>
                <c:pt idx="5">
                  <c:v>1895.0</c:v>
                </c:pt>
                <c:pt idx="6">
                  <c:v>1896.0</c:v>
                </c:pt>
                <c:pt idx="7">
                  <c:v>1897.0</c:v>
                </c:pt>
                <c:pt idx="8">
                  <c:v>1898.0</c:v>
                </c:pt>
                <c:pt idx="9">
                  <c:v>1899.0</c:v>
                </c:pt>
                <c:pt idx="10">
                  <c:v>1900.0</c:v>
                </c:pt>
                <c:pt idx="11">
                  <c:v>1901.0</c:v>
                </c:pt>
                <c:pt idx="12">
                  <c:v>1902.0</c:v>
                </c:pt>
                <c:pt idx="13">
                  <c:v>1903.0</c:v>
                </c:pt>
                <c:pt idx="14">
                  <c:v>1904.0</c:v>
                </c:pt>
                <c:pt idx="15">
                  <c:v>1905.0</c:v>
                </c:pt>
                <c:pt idx="16">
                  <c:v>1906.0</c:v>
                </c:pt>
                <c:pt idx="17">
                  <c:v>1907.0</c:v>
                </c:pt>
                <c:pt idx="18">
                  <c:v>1908.0</c:v>
                </c:pt>
                <c:pt idx="19">
                  <c:v>1909.0</c:v>
                </c:pt>
                <c:pt idx="20">
                  <c:v>1910.0</c:v>
                </c:pt>
                <c:pt idx="21">
                  <c:v>1911.0</c:v>
                </c:pt>
                <c:pt idx="22">
                  <c:v>1912.0</c:v>
                </c:pt>
                <c:pt idx="23">
                  <c:v>1913.0</c:v>
                </c:pt>
                <c:pt idx="24">
                  <c:v>1914.0</c:v>
                </c:pt>
                <c:pt idx="25">
                  <c:v>1915.0</c:v>
                </c:pt>
                <c:pt idx="26">
                  <c:v>1916.0</c:v>
                </c:pt>
                <c:pt idx="27">
                  <c:v>1917.0</c:v>
                </c:pt>
                <c:pt idx="28">
                  <c:v>1918.0</c:v>
                </c:pt>
                <c:pt idx="29">
                  <c:v>1919.0</c:v>
                </c:pt>
                <c:pt idx="30">
                  <c:v>1920.0</c:v>
                </c:pt>
                <c:pt idx="31">
                  <c:v>1921.0</c:v>
                </c:pt>
                <c:pt idx="32">
                  <c:v>1922.0</c:v>
                </c:pt>
                <c:pt idx="33">
                  <c:v>1923.0</c:v>
                </c:pt>
                <c:pt idx="34">
                  <c:v>1924.0</c:v>
                </c:pt>
                <c:pt idx="35">
                  <c:v>1925.0</c:v>
                </c:pt>
                <c:pt idx="36">
                  <c:v>1926.0</c:v>
                </c:pt>
                <c:pt idx="37">
                  <c:v>1927.0</c:v>
                </c:pt>
                <c:pt idx="38">
                  <c:v>1928.0</c:v>
                </c:pt>
                <c:pt idx="39">
                  <c:v>1929.0</c:v>
                </c:pt>
                <c:pt idx="40">
                  <c:v>1930.0</c:v>
                </c:pt>
                <c:pt idx="41">
                  <c:v>1931.0</c:v>
                </c:pt>
                <c:pt idx="42">
                  <c:v>1932.0</c:v>
                </c:pt>
                <c:pt idx="43">
                  <c:v>1933.0</c:v>
                </c:pt>
                <c:pt idx="44">
                  <c:v>1934.0</c:v>
                </c:pt>
                <c:pt idx="45">
                  <c:v>1935.0</c:v>
                </c:pt>
                <c:pt idx="46">
                  <c:v>1936.0</c:v>
                </c:pt>
                <c:pt idx="47">
                  <c:v>1937.0</c:v>
                </c:pt>
                <c:pt idx="48">
                  <c:v>1938.0</c:v>
                </c:pt>
                <c:pt idx="49">
                  <c:v>1939.0</c:v>
                </c:pt>
                <c:pt idx="50">
                  <c:v>1940.0</c:v>
                </c:pt>
                <c:pt idx="51">
                  <c:v>1941.0</c:v>
                </c:pt>
                <c:pt idx="52">
                  <c:v>1942.0</c:v>
                </c:pt>
                <c:pt idx="53">
                  <c:v>1943.0</c:v>
                </c:pt>
                <c:pt idx="54">
                  <c:v>1944.0</c:v>
                </c:pt>
                <c:pt idx="55">
                  <c:v>1945.0</c:v>
                </c:pt>
                <c:pt idx="56">
                  <c:v>1946.0</c:v>
                </c:pt>
                <c:pt idx="57">
                  <c:v>1947.0</c:v>
                </c:pt>
                <c:pt idx="58">
                  <c:v>1948.0</c:v>
                </c:pt>
                <c:pt idx="59">
                  <c:v>1949.0</c:v>
                </c:pt>
                <c:pt idx="60">
                  <c:v>1950.0</c:v>
                </c:pt>
                <c:pt idx="61">
                  <c:v>1951.0</c:v>
                </c:pt>
                <c:pt idx="62">
                  <c:v>1952.0</c:v>
                </c:pt>
                <c:pt idx="63">
                  <c:v>1953.0</c:v>
                </c:pt>
                <c:pt idx="64">
                  <c:v>1954.0</c:v>
                </c:pt>
                <c:pt idx="65">
                  <c:v>1955.0</c:v>
                </c:pt>
                <c:pt idx="66">
                  <c:v>1956.0</c:v>
                </c:pt>
                <c:pt idx="67">
                  <c:v>1957.0</c:v>
                </c:pt>
                <c:pt idx="68">
                  <c:v>1958.0</c:v>
                </c:pt>
                <c:pt idx="69">
                  <c:v>1959.0</c:v>
                </c:pt>
                <c:pt idx="70">
                  <c:v>1960.0</c:v>
                </c:pt>
                <c:pt idx="71">
                  <c:v>1961.0</c:v>
                </c:pt>
                <c:pt idx="72">
                  <c:v>1962.0</c:v>
                </c:pt>
                <c:pt idx="73">
                  <c:v>1963.0</c:v>
                </c:pt>
                <c:pt idx="74">
                  <c:v>1964.0</c:v>
                </c:pt>
                <c:pt idx="75">
                  <c:v>1965.0</c:v>
                </c:pt>
                <c:pt idx="76">
                  <c:v>1966.0</c:v>
                </c:pt>
                <c:pt idx="77">
                  <c:v>1967.0</c:v>
                </c:pt>
                <c:pt idx="78">
                  <c:v>1968.0</c:v>
                </c:pt>
                <c:pt idx="79">
                  <c:v>1969.0</c:v>
                </c:pt>
                <c:pt idx="80">
                  <c:v>1970.0</c:v>
                </c:pt>
                <c:pt idx="81">
                  <c:v>1971.0</c:v>
                </c:pt>
                <c:pt idx="82">
                  <c:v>1972.0</c:v>
                </c:pt>
                <c:pt idx="83">
                  <c:v>1973.0</c:v>
                </c:pt>
                <c:pt idx="84">
                  <c:v>1974.0</c:v>
                </c:pt>
                <c:pt idx="85">
                  <c:v>1975.0</c:v>
                </c:pt>
                <c:pt idx="86">
                  <c:v>1976.0</c:v>
                </c:pt>
                <c:pt idx="87">
                  <c:v>1977.0</c:v>
                </c:pt>
                <c:pt idx="88">
                  <c:v>1978.0</c:v>
                </c:pt>
                <c:pt idx="89">
                  <c:v>1979.0</c:v>
                </c:pt>
                <c:pt idx="90">
                  <c:v>1980.0</c:v>
                </c:pt>
                <c:pt idx="91">
                  <c:v>1981.0</c:v>
                </c:pt>
                <c:pt idx="92">
                  <c:v>1982.0</c:v>
                </c:pt>
                <c:pt idx="93">
                  <c:v>1983.0</c:v>
                </c:pt>
                <c:pt idx="94">
                  <c:v>1984.0</c:v>
                </c:pt>
                <c:pt idx="95">
                  <c:v>1985.0</c:v>
                </c:pt>
                <c:pt idx="96">
                  <c:v>1986.0</c:v>
                </c:pt>
                <c:pt idx="97">
                  <c:v>1987.0</c:v>
                </c:pt>
                <c:pt idx="98">
                  <c:v>1988.0</c:v>
                </c:pt>
                <c:pt idx="99">
                  <c:v>1989.0</c:v>
                </c:pt>
                <c:pt idx="100">
                  <c:v>1990.0</c:v>
                </c:pt>
                <c:pt idx="101">
                  <c:v>1991.0</c:v>
                </c:pt>
                <c:pt idx="102">
                  <c:v>1992.0</c:v>
                </c:pt>
                <c:pt idx="103">
                  <c:v>1993.0</c:v>
                </c:pt>
                <c:pt idx="104">
                  <c:v>1994.0</c:v>
                </c:pt>
                <c:pt idx="105">
                  <c:v>1995.0</c:v>
                </c:pt>
                <c:pt idx="106">
                  <c:v>1996.0</c:v>
                </c:pt>
                <c:pt idx="107">
                  <c:v>1997.0</c:v>
                </c:pt>
                <c:pt idx="108">
                  <c:v>1998.0</c:v>
                </c:pt>
                <c:pt idx="109">
                  <c:v>1999.0</c:v>
                </c:pt>
                <c:pt idx="110">
                  <c:v>2000.0</c:v>
                </c:pt>
                <c:pt idx="111">
                  <c:v>2001.0</c:v>
                </c:pt>
                <c:pt idx="112">
                  <c:v>2002.0</c:v>
                </c:pt>
                <c:pt idx="113">
                  <c:v>2003.0</c:v>
                </c:pt>
                <c:pt idx="114">
                  <c:v>2004.0</c:v>
                </c:pt>
                <c:pt idx="115">
                  <c:v>2005.0</c:v>
                </c:pt>
                <c:pt idx="116">
                  <c:v>2006.0</c:v>
                </c:pt>
                <c:pt idx="117">
                  <c:v>2007.0</c:v>
                </c:pt>
                <c:pt idx="118">
                  <c:v>2008.0</c:v>
                </c:pt>
                <c:pt idx="119">
                  <c:v>2009.0</c:v>
                </c:pt>
                <c:pt idx="120">
                  <c:v>2010.0</c:v>
                </c:pt>
              </c:numCache>
            </c:numRef>
          </c:xVal>
          <c:yVal>
            <c:numRef>
              <c:f>Sheet1!$B$5:$B$125</c:f>
              <c:numCache>
                <c:formatCode>General</c:formatCode>
                <c:ptCount val="121"/>
                <c:pt idx="3">
                  <c:v>3.0</c:v>
                </c:pt>
                <c:pt idx="4">
                  <c:v>1.0</c:v>
                </c:pt>
                <c:pt idx="5">
                  <c:v>5.0</c:v>
                </c:pt>
                <c:pt idx="6">
                  <c:v>7.0</c:v>
                </c:pt>
                <c:pt idx="7">
                  <c:v>2.0</c:v>
                </c:pt>
                <c:pt idx="8">
                  <c:v>2.0</c:v>
                </c:pt>
                <c:pt idx="9">
                  <c:v>1.0</c:v>
                </c:pt>
                <c:pt idx="10">
                  <c:v>9.0</c:v>
                </c:pt>
                <c:pt idx="11">
                  <c:v>1.0</c:v>
                </c:pt>
                <c:pt idx="12">
                  <c:v>6.0</c:v>
                </c:pt>
                <c:pt idx="13">
                  <c:v>7.0</c:v>
                </c:pt>
                <c:pt idx="14">
                  <c:v>4.0</c:v>
                </c:pt>
                <c:pt idx="15">
                  <c:v>6.0</c:v>
                </c:pt>
                <c:pt idx="16">
                  <c:v>2.0</c:v>
                </c:pt>
                <c:pt idx="17">
                  <c:v>4.0</c:v>
                </c:pt>
                <c:pt idx="18">
                  <c:v>4.0</c:v>
                </c:pt>
                <c:pt idx="19">
                  <c:v>3.0</c:v>
                </c:pt>
                <c:pt idx="20">
                  <c:v>2.0</c:v>
                </c:pt>
                <c:pt idx="21">
                  <c:v>5.0</c:v>
                </c:pt>
                <c:pt idx="22">
                  <c:v>4.0</c:v>
                </c:pt>
                <c:pt idx="23">
                  <c:v>4.0</c:v>
                </c:pt>
                <c:pt idx="24">
                  <c:v>9.0</c:v>
                </c:pt>
                <c:pt idx="25">
                  <c:v>4.0</c:v>
                </c:pt>
                <c:pt idx="26">
                  <c:v>2.0</c:v>
                </c:pt>
                <c:pt idx="27">
                  <c:v>3.0</c:v>
                </c:pt>
                <c:pt idx="28">
                  <c:v>6.0</c:v>
                </c:pt>
                <c:pt idx="29">
                  <c:v>8.0</c:v>
                </c:pt>
                <c:pt idx="30">
                  <c:v>4.0</c:v>
                </c:pt>
                <c:pt idx="31">
                  <c:v>5.0</c:v>
                </c:pt>
                <c:pt idx="32">
                  <c:v>7.0</c:v>
                </c:pt>
                <c:pt idx="33">
                  <c:v>3.0</c:v>
                </c:pt>
                <c:pt idx="34">
                  <c:v>2.0</c:v>
                </c:pt>
                <c:pt idx="35">
                  <c:v>4.0</c:v>
                </c:pt>
                <c:pt idx="36">
                  <c:v>7.0</c:v>
                </c:pt>
                <c:pt idx="37">
                  <c:v>1.0</c:v>
                </c:pt>
                <c:pt idx="38">
                  <c:v>5.0</c:v>
                </c:pt>
                <c:pt idx="39">
                  <c:v>1.0</c:v>
                </c:pt>
                <c:pt idx="40">
                  <c:v>2.0</c:v>
                </c:pt>
                <c:pt idx="41">
                  <c:v>7.0</c:v>
                </c:pt>
                <c:pt idx="42">
                  <c:v>4.0</c:v>
                </c:pt>
                <c:pt idx="43">
                  <c:v>2.0</c:v>
                </c:pt>
                <c:pt idx="44">
                  <c:v>1.0</c:v>
                </c:pt>
                <c:pt idx="45">
                  <c:v>7.0</c:v>
                </c:pt>
                <c:pt idx="46">
                  <c:v>3.0</c:v>
                </c:pt>
                <c:pt idx="47">
                  <c:v>2.0</c:v>
                </c:pt>
                <c:pt idx="48">
                  <c:v>4.0</c:v>
                </c:pt>
                <c:pt idx="49">
                  <c:v>5.0</c:v>
                </c:pt>
                <c:pt idx="50">
                  <c:v>4.0</c:v>
                </c:pt>
                <c:pt idx="51">
                  <c:v>8.0</c:v>
                </c:pt>
                <c:pt idx="52">
                  <c:v>7.0</c:v>
                </c:pt>
                <c:pt idx="53">
                  <c:v>7.0</c:v>
                </c:pt>
                <c:pt idx="54">
                  <c:v>6.0</c:v>
                </c:pt>
                <c:pt idx="55">
                  <c:v>4.0</c:v>
                </c:pt>
                <c:pt idx="56">
                  <c:v>5.0</c:v>
                </c:pt>
                <c:pt idx="57">
                  <c:v>8.0</c:v>
                </c:pt>
                <c:pt idx="58">
                  <c:v>5.0</c:v>
                </c:pt>
                <c:pt idx="59">
                  <c:v>0.0</c:v>
                </c:pt>
                <c:pt idx="60">
                  <c:v>4.0</c:v>
                </c:pt>
                <c:pt idx="61">
                  <c:v>3.0</c:v>
                </c:pt>
                <c:pt idx="62">
                  <c:v>5.0</c:v>
                </c:pt>
                <c:pt idx="63">
                  <c:v>3.0</c:v>
                </c:pt>
                <c:pt idx="64">
                  <c:v>4.0</c:v>
                </c:pt>
                <c:pt idx="65">
                  <c:v>2.0</c:v>
                </c:pt>
                <c:pt idx="66">
                  <c:v>0.0</c:v>
                </c:pt>
                <c:pt idx="67">
                  <c:v>0.0</c:v>
                </c:pt>
                <c:pt idx="68">
                  <c:v>7.0</c:v>
                </c:pt>
                <c:pt idx="69">
                  <c:v>4.0</c:v>
                </c:pt>
                <c:pt idx="70">
                  <c:v>6.0</c:v>
                </c:pt>
                <c:pt idx="71">
                  <c:v>9.0</c:v>
                </c:pt>
                <c:pt idx="72">
                  <c:v>3.0</c:v>
                </c:pt>
                <c:pt idx="73">
                  <c:v>3.0</c:v>
                </c:pt>
                <c:pt idx="74">
                  <c:v>3.0</c:v>
                </c:pt>
                <c:pt idx="75">
                  <c:v>2.0</c:v>
                </c:pt>
                <c:pt idx="76">
                  <c:v>2.0</c:v>
                </c:pt>
                <c:pt idx="77">
                  <c:v>3.0</c:v>
                </c:pt>
                <c:pt idx="78">
                  <c:v>4.0</c:v>
                </c:pt>
                <c:pt idx="79">
                  <c:v>5.0</c:v>
                </c:pt>
                <c:pt idx="80">
                  <c:v>6.0</c:v>
                </c:pt>
                <c:pt idx="81">
                  <c:v>4.0</c:v>
                </c:pt>
                <c:pt idx="82">
                  <c:v>6.0</c:v>
                </c:pt>
                <c:pt idx="83">
                  <c:v>10.0</c:v>
                </c:pt>
                <c:pt idx="84">
                  <c:v>3.0</c:v>
                </c:pt>
                <c:pt idx="85">
                  <c:v>3.0</c:v>
                </c:pt>
                <c:pt idx="86">
                  <c:v>8.0</c:v>
                </c:pt>
                <c:pt idx="87">
                  <c:v>4.0</c:v>
                </c:pt>
                <c:pt idx="88">
                  <c:v>4.0</c:v>
                </c:pt>
                <c:pt idx="89">
                  <c:v>3.0</c:v>
                </c:pt>
                <c:pt idx="90">
                  <c:v>2.0</c:v>
                </c:pt>
                <c:pt idx="91">
                  <c:v>3.0</c:v>
                </c:pt>
                <c:pt idx="92">
                  <c:v>9.0</c:v>
                </c:pt>
                <c:pt idx="93">
                  <c:v>4.0</c:v>
                </c:pt>
                <c:pt idx="94">
                  <c:v>7.0</c:v>
                </c:pt>
                <c:pt idx="95">
                  <c:v>4.0</c:v>
                </c:pt>
                <c:pt idx="96">
                  <c:v>6.0</c:v>
                </c:pt>
                <c:pt idx="97">
                  <c:v>8.0</c:v>
                </c:pt>
                <c:pt idx="98">
                  <c:v>5.0</c:v>
                </c:pt>
                <c:pt idx="99">
                  <c:v>6.0</c:v>
                </c:pt>
                <c:pt idx="100">
                  <c:v>6.0</c:v>
                </c:pt>
                <c:pt idx="101">
                  <c:v>5.0</c:v>
                </c:pt>
                <c:pt idx="102">
                  <c:v>4.0</c:v>
                </c:pt>
                <c:pt idx="103">
                  <c:v>9.0</c:v>
                </c:pt>
                <c:pt idx="104">
                  <c:v>2.0</c:v>
                </c:pt>
                <c:pt idx="105">
                  <c:v>3.0</c:v>
                </c:pt>
                <c:pt idx="106">
                  <c:v>5.0</c:v>
                </c:pt>
                <c:pt idx="107">
                  <c:v>4.0</c:v>
                </c:pt>
                <c:pt idx="108">
                  <c:v>6.0</c:v>
                </c:pt>
                <c:pt idx="109">
                  <c:v>2.0</c:v>
                </c:pt>
                <c:pt idx="110">
                  <c:v>3.0</c:v>
                </c:pt>
                <c:pt idx="111">
                  <c:v>2.0</c:v>
                </c:pt>
                <c:pt idx="112">
                  <c:v>8.0</c:v>
                </c:pt>
                <c:pt idx="113">
                  <c:v>4.0</c:v>
                </c:pt>
                <c:pt idx="114">
                  <c:v>4.0</c:v>
                </c:pt>
                <c:pt idx="115">
                  <c:v>5.0</c:v>
                </c:pt>
                <c:pt idx="116">
                  <c:v>4.0</c:v>
                </c:pt>
                <c:pt idx="117">
                  <c:v>10.0</c:v>
                </c:pt>
                <c:pt idx="118">
                  <c:v>9.0</c:v>
                </c:pt>
                <c:pt idx="119">
                  <c:v>3.0</c:v>
                </c:pt>
                <c:pt idx="120">
                  <c:v>11.0</c:v>
                </c:pt>
              </c:numCache>
            </c:numRef>
          </c:yVal>
        </c:ser>
        <c:axId val="897012712"/>
        <c:axId val="749884424"/>
      </c:scatterChart>
      <c:valAx>
        <c:axId val="897012712"/>
        <c:scaling>
          <c:orientation val="minMax"/>
        </c:scaling>
        <c:axPos val="b"/>
        <c:numFmt formatCode="General" sourceLinked="1"/>
        <c:tickLblPos val="nextTo"/>
        <c:crossAx val="749884424"/>
        <c:crosses val="autoZero"/>
        <c:crossBetween val="midCat"/>
      </c:valAx>
      <c:valAx>
        <c:axId val="749884424"/>
        <c:scaling>
          <c:orientation val="minMax"/>
        </c:scaling>
        <c:axPos val="l"/>
        <c:majorGridlines/>
        <c:numFmt formatCode="General" sourceLinked="1"/>
        <c:tickLblPos val="nextTo"/>
        <c:crossAx val="897012712"/>
        <c:crosses val="autoZero"/>
        <c:crossBetween val="midCat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title>
      <c:tx>
        <c:rich>
          <a:bodyPr/>
          <a:lstStyle/>
          <a:p>
            <a:pPr>
              <a:defRPr/>
            </a:pPr>
            <a:r>
              <a:rPr lang="en-US" sz="2000"/>
              <a:t>Des Moines Precipitation </a:t>
            </a:r>
          </a:p>
          <a:p>
            <a:pPr>
              <a:defRPr/>
            </a:pPr>
            <a:r>
              <a:rPr lang="en-US" sz="1400"/>
              <a:t>Days per Year</a:t>
            </a:r>
            <a:r>
              <a:rPr lang="en-US" sz="1400" baseline="0"/>
              <a:t> </a:t>
            </a:r>
            <a:r>
              <a:rPr lang="en-US" sz="1400"/>
              <a:t>with More than 1.25 inches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rendline>
            <c:trendlineType val="linear"/>
          </c:trendline>
          <c:xVal>
            <c:numRef>
              <c:f>Sheet1!$A$5:$A$125</c:f>
              <c:numCache>
                <c:formatCode>General</c:formatCode>
                <c:ptCount val="121"/>
                <c:pt idx="0">
                  <c:v>1890.0</c:v>
                </c:pt>
                <c:pt idx="1">
                  <c:v>1891.0</c:v>
                </c:pt>
                <c:pt idx="2">
                  <c:v>1892.0</c:v>
                </c:pt>
                <c:pt idx="3">
                  <c:v>1893.0</c:v>
                </c:pt>
                <c:pt idx="4">
                  <c:v>1894.0</c:v>
                </c:pt>
                <c:pt idx="5">
                  <c:v>1895.0</c:v>
                </c:pt>
                <c:pt idx="6">
                  <c:v>1896.0</c:v>
                </c:pt>
                <c:pt idx="7">
                  <c:v>1897.0</c:v>
                </c:pt>
                <c:pt idx="8">
                  <c:v>1898.0</c:v>
                </c:pt>
                <c:pt idx="9">
                  <c:v>1899.0</c:v>
                </c:pt>
                <c:pt idx="10">
                  <c:v>1900.0</c:v>
                </c:pt>
                <c:pt idx="11">
                  <c:v>1901.0</c:v>
                </c:pt>
                <c:pt idx="12">
                  <c:v>1902.0</c:v>
                </c:pt>
                <c:pt idx="13">
                  <c:v>1903.0</c:v>
                </c:pt>
                <c:pt idx="14">
                  <c:v>1904.0</c:v>
                </c:pt>
                <c:pt idx="15">
                  <c:v>1905.0</c:v>
                </c:pt>
                <c:pt idx="16">
                  <c:v>1906.0</c:v>
                </c:pt>
                <c:pt idx="17">
                  <c:v>1907.0</c:v>
                </c:pt>
                <c:pt idx="18">
                  <c:v>1908.0</c:v>
                </c:pt>
                <c:pt idx="19">
                  <c:v>1909.0</c:v>
                </c:pt>
                <c:pt idx="20">
                  <c:v>1910.0</c:v>
                </c:pt>
                <c:pt idx="21">
                  <c:v>1911.0</c:v>
                </c:pt>
                <c:pt idx="22">
                  <c:v>1912.0</c:v>
                </c:pt>
                <c:pt idx="23">
                  <c:v>1913.0</c:v>
                </c:pt>
                <c:pt idx="24">
                  <c:v>1914.0</c:v>
                </c:pt>
                <c:pt idx="25">
                  <c:v>1915.0</c:v>
                </c:pt>
                <c:pt idx="26">
                  <c:v>1916.0</c:v>
                </c:pt>
                <c:pt idx="27">
                  <c:v>1917.0</c:v>
                </c:pt>
                <c:pt idx="28">
                  <c:v>1918.0</c:v>
                </c:pt>
                <c:pt idx="29">
                  <c:v>1919.0</c:v>
                </c:pt>
                <c:pt idx="30">
                  <c:v>1920.0</c:v>
                </c:pt>
                <c:pt idx="31">
                  <c:v>1921.0</c:v>
                </c:pt>
                <c:pt idx="32">
                  <c:v>1922.0</c:v>
                </c:pt>
                <c:pt idx="33">
                  <c:v>1923.0</c:v>
                </c:pt>
                <c:pt idx="34">
                  <c:v>1924.0</c:v>
                </c:pt>
                <c:pt idx="35">
                  <c:v>1925.0</c:v>
                </c:pt>
                <c:pt idx="36">
                  <c:v>1926.0</c:v>
                </c:pt>
                <c:pt idx="37">
                  <c:v>1927.0</c:v>
                </c:pt>
                <c:pt idx="38">
                  <c:v>1928.0</c:v>
                </c:pt>
                <c:pt idx="39">
                  <c:v>1929.0</c:v>
                </c:pt>
                <c:pt idx="40">
                  <c:v>1930.0</c:v>
                </c:pt>
                <c:pt idx="41">
                  <c:v>1931.0</c:v>
                </c:pt>
                <c:pt idx="42">
                  <c:v>1932.0</c:v>
                </c:pt>
                <c:pt idx="43">
                  <c:v>1933.0</c:v>
                </c:pt>
                <c:pt idx="44">
                  <c:v>1934.0</c:v>
                </c:pt>
                <c:pt idx="45">
                  <c:v>1935.0</c:v>
                </c:pt>
                <c:pt idx="46">
                  <c:v>1936.0</c:v>
                </c:pt>
                <c:pt idx="47">
                  <c:v>1937.0</c:v>
                </c:pt>
                <c:pt idx="48">
                  <c:v>1938.0</c:v>
                </c:pt>
                <c:pt idx="49">
                  <c:v>1939.0</c:v>
                </c:pt>
                <c:pt idx="50">
                  <c:v>1940.0</c:v>
                </c:pt>
                <c:pt idx="51">
                  <c:v>1941.0</c:v>
                </c:pt>
                <c:pt idx="52">
                  <c:v>1942.0</c:v>
                </c:pt>
                <c:pt idx="53">
                  <c:v>1943.0</c:v>
                </c:pt>
                <c:pt idx="54">
                  <c:v>1944.0</c:v>
                </c:pt>
                <c:pt idx="55">
                  <c:v>1945.0</c:v>
                </c:pt>
                <c:pt idx="56">
                  <c:v>1946.0</c:v>
                </c:pt>
                <c:pt idx="57">
                  <c:v>1947.0</c:v>
                </c:pt>
                <c:pt idx="58">
                  <c:v>1948.0</c:v>
                </c:pt>
                <c:pt idx="59">
                  <c:v>1949.0</c:v>
                </c:pt>
                <c:pt idx="60">
                  <c:v>1950.0</c:v>
                </c:pt>
                <c:pt idx="61">
                  <c:v>1951.0</c:v>
                </c:pt>
                <c:pt idx="62">
                  <c:v>1952.0</c:v>
                </c:pt>
                <c:pt idx="63">
                  <c:v>1953.0</c:v>
                </c:pt>
                <c:pt idx="64">
                  <c:v>1954.0</c:v>
                </c:pt>
                <c:pt idx="65">
                  <c:v>1955.0</c:v>
                </c:pt>
                <c:pt idx="66">
                  <c:v>1956.0</c:v>
                </c:pt>
                <c:pt idx="67">
                  <c:v>1957.0</c:v>
                </c:pt>
                <c:pt idx="68">
                  <c:v>1958.0</c:v>
                </c:pt>
                <c:pt idx="69">
                  <c:v>1959.0</c:v>
                </c:pt>
                <c:pt idx="70">
                  <c:v>1960.0</c:v>
                </c:pt>
                <c:pt idx="71">
                  <c:v>1961.0</c:v>
                </c:pt>
                <c:pt idx="72">
                  <c:v>1962.0</c:v>
                </c:pt>
                <c:pt idx="73">
                  <c:v>1963.0</c:v>
                </c:pt>
                <c:pt idx="74">
                  <c:v>1964.0</c:v>
                </c:pt>
                <c:pt idx="75">
                  <c:v>1965.0</c:v>
                </c:pt>
                <c:pt idx="76">
                  <c:v>1966.0</c:v>
                </c:pt>
                <c:pt idx="77">
                  <c:v>1967.0</c:v>
                </c:pt>
                <c:pt idx="78">
                  <c:v>1968.0</c:v>
                </c:pt>
                <c:pt idx="79">
                  <c:v>1969.0</c:v>
                </c:pt>
                <c:pt idx="80">
                  <c:v>1970.0</c:v>
                </c:pt>
                <c:pt idx="81">
                  <c:v>1971.0</c:v>
                </c:pt>
                <c:pt idx="82">
                  <c:v>1972.0</c:v>
                </c:pt>
                <c:pt idx="83">
                  <c:v>1973.0</c:v>
                </c:pt>
                <c:pt idx="84">
                  <c:v>1974.0</c:v>
                </c:pt>
                <c:pt idx="85">
                  <c:v>1975.0</c:v>
                </c:pt>
                <c:pt idx="86">
                  <c:v>1976.0</c:v>
                </c:pt>
                <c:pt idx="87">
                  <c:v>1977.0</c:v>
                </c:pt>
                <c:pt idx="88">
                  <c:v>1978.0</c:v>
                </c:pt>
                <c:pt idx="89">
                  <c:v>1979.0</c:v>
                </c:pt>
                <c:pt idx="90">
                  <c:v>1980.0</c:v>
                </c:pt>
                <c:pt idx="91">
                  <c:v>1981.0</c:v>
                </c:pt>
                <c:pt idx="92">
                  <c:v>1982.0</c:v>
                </c:pt>
                <c:pt idx="93">
                  <c:v>1983.0</c:v>
                </c:pt>
                <c:pt idx="94">
                  <c:v>1984.0</c:v>
                </c:pt>
                <c:pt idx="95">
                  <c:v>1985.0</c:v>
                </c:pt>
                <c:pt idx="96">
                  <c:v>1986.0</c:v>
                </c:pt>
                <c:pt idx="97">
                  <c:v>1987.0</c:v>
                </c:pt>
                <c:pt idx="98">
                  <c:v>1988.0</c:v>
                </c:pt>
                <c:pt idx="99">
                  <c:v>1989.0</c:v>
                </c:pt>
                <c:pt idx="100">
                  <c:v>1990.0</c:v>
                </c:pt>
                <c:pt idx="101">
                  <c:v>1991.0</c:v>
                </c:pt>
                <c:pt idx="102">
                  <c:v>1992.0</c:v>
                </c:pt>
                <c:pt idx="103">
                  <c:v>1993.0</c:v>
                </c:pt>
                <c:pt idx="104">
                  <c:v>1994.0</c:v>
                </c:pt>
                <c:pt idx="105">
                  <c:v>1995.0</c:v>
                </c:pt>
                <c:pt idx="106">
                  <c:v>1996.0</c:v>
                </c:pt>
                <c:pt idx="107">
                  <c:v>1997.0</c:v>
                </c:pt>
                <c:pt idx="108">
                  <c:v>1998.0</c:v>
                </c:pt>
                <c:pt idx="109">
                  <c:v>1999.0</c:v>
                </c:pt>
                <c:pt idx="110">
                  <c:v>2000.0</c:v>
                </c:pt>
                <c:pt idx="111">
                  <c:v>2001.0</c:v>
                </c:pt>
                <c:pt idx="112">
                  <c:v>2002.0</c:v>
                </c:pt>
                <c:pt idx="113">
                  <c:v>2003.0</c:v>
                </c:pt>
                <c:pt idx="114">
                  <c:v>2004.0</c:v>
                </c:pt>
                <c:pt idx="115">
                  <c:v>2005.0</c:v>
                </c:pt>
                <c:pt idx="116">
                  <c:v>2006.0</c:v>
                </c:pt>
                <c:pt idx="117">
                  <c:v>2007.0</c:v>
                </c:pt>
                <c:pt idx="118">
                  <c:v>2008.0</c:v>
                </c:pt>
                <c:pt idx="119">
                  <c:v>2009.0</c:v>
                </c:pt>
                <c:pt idx="120">
                  <c:v>2010.0</c:v>
                </c:pt>
              </c:numCache>
            </c:numRef>
          </c:xVal>
          <c:yVal>
            <c:numRef>
              <c:f>Sheet1!$B$5:$B$125</c:f>
              <c:numCache>
                <c:formatCode>General</c:formatCode>
                <c:ptCount val="121"/>
                <c:pt idx="3">
                  <c:v>3.0</c:v>
                </c:pt>
                <c:pt idx="4">
                  <c:v>1.0</c:v>
                </c:pt>
                <c:pt idx="5">
                  <c:v>5.0</c:v>
                </c:pt>
                <c:pt idx="6">
                  <c:v>7.0</c:v>
                </c:pt>
                <c:pt idx="7">
                  <c:v>2.0</c:v>
                </c:pt>
                <c:pt idx="8">
                  <c:v>2.0</c:v>
                </c:pt>
                <c:pt idx="9">
                  <c:v>1.0</c:v>
                </c:pt>
                <c:pt idx="10">
                  <c:v>9.0</c:v>
                </c:pt>
                <c:pt idx="11">
                  <c:v>1.0</c:v>
                </c:pt>
                <c:pt idx="12">
                  <c:v>6.0</c:v>
                </c:pt>
                <c:pt idx="13">
                  <c:v>7.0</c:v>
                </c:pt>
                <c:pt idx="14">
                  <c:v>4.0</c:v>
                </c:pt>
                <c:pt idx="15">
                  <c:v>6.0</c:v>
                </c:pt>
                <c:pt idx="16">
                  <c:v>2.0</c:v>
                </c:pt>
                <c:pt idx="17">
                  <c:v>4.0</c:v>
                </c:pt>
                <c:pt idx="18">
                  <c:v>4.0</c:v>
                </c:pt>
                <c:pt idx="19">
                  <c:v>3.0</c:v>
                </c:pt>
                <c:pt idx="20">
                  <c:v>2.0</c:v>
                </c:pt>
                <c:pt idx="21">
                  <c:v>5.0</c:v>
                </c:pt>
                <c:pt idx="22">
                  <c:v>4.0</c:v>
                </c:pt>
                <c:pt idx="23">
                  <c:v>4.0</c:v>
                </c:pt>
                <c:pt idx="24">
                  <c:v>9.0</c:v>
                </c:pt>
                <c:pt idx="25">
                  <c:v>4.0</c:v>
                </c:pt>
                <c:pt idx="26">
                  <c:v>2.0</c:v>
                </c:pt>
                <c:pt idx="27">
                  <c:v>3.0</c:v>
                </c:pt>
                <c:pt idx="28">
                  <c:v>6.0</c:v>
                </c:pt>
                <c:pt idx="29">
                  <c:v>8.0</c:v>
                </c:pt>
                <c:pt idx="30">
                  <c:v>4.0</c:v>
                </c:pt>
                <c:pt idx="31">
                  <c:v>5.0</c:v>
                </c:pt>
                <c:pt idx="32">
                  <c:v>7.0</c:v>
                </c:pt>
                <c:pt idx="33">
                  <c:v>3.0</c:v>
                </c:pt>
                <c:pt idx="34">
                  <c:v>2.0</c:v>
                </c:pt>
                <c:pt idx="35">
                  <c:v>4.0</c:v>
                </c:pt>
                <c:pt idx="36">
                  <c:v>7.0</c:v>
                </c:pt>
                <c:pt idx="37">
                  <c:v>1.0</c:v>
                </c:pt>
                <c:pt idx="38">
                  <c:v>5.0</c:v>
                </c:pt>
                <c:pt idx="39">
                  <c:v>1.0</c:v>
                </c:pt>
                <c:pt idx="40">
                  <c:v>2.0</c:v>
                </c:pt>
                <c:pt idx="41">
                  <c:v>7.0</c:v>
                </c:pt>
                <c:pt idx="42">
                  <c:v>4.0</c:v>
                </c:pt>
                <c:pt idx="43">
                  <c:v>2.0</c:v>
                </c:pt>
                <c:pt idx="44">
                  <c:v>1.0</c:v>
                </c:pt>
                <c:pt idx="45">
                  <c:v>7.0</c:v>
                </c:pt>
                <c:pt idx="46">
                  <c:v>3.0</c:v>
                </c:pt>
                <c:pt idx="47">
                  <c:v>2.0</c:v>
                </c:pt>
                <c:pt idx="48">
                  <c:v>4.0</c:v>
                </c:pt>
                <c:pt idx="49">
                  <c:v>5.0</c:v>
                </c:pt>
                <c:pt idx="50">
                  <c:v>4.0</c:v>
                </c:pt>
                <c:pt idx="51">
                  <c:v>8.0</c:v>
                </c:pt>
                <c:pt idx="52">
                  <c:v>7.0</c:v>
                </c:pt>
                <c:pt idx="53">
                  <c:v>7.0</c:v>
                </c:pt>
                <c:pt idx="54">
                  <c:v>6.0</c:v>
                </c:pt>
                <c:pt idx="55">
                  <c:v>4.0</c:v>
                </c:pt>
                <c:pt idx="56">
                  <c:v>5.0</c:v>
                </c:pt>
                <c:pt idx="57">
                  <c:v>8.0</c:v>
                </c:pt>
                <c:pt idx="58">
                  <c:v>5.0</c:v>
                </c:pt>
                <c:pt idx="59">
                  <c:v>0.0</c:v>
                </c:pt>
                <c:pt idx="60">
                  <c:v>4.0</c:v>
                </c:pt>
                <c:pt idx="61">
                  <c:v>3.0</c:v>
                </c:pt>
                <c:pt idx="62">
                  <c:v>5.0</c:v>
                </c:pt>
                <c:pt idx="63">
                  <c:v>3.0</c:v>
                </c:pt>
                <c:pt idx="64">
                  <c:v>4.0</c:v>
                </c:pt>
                <c:pt idx="65">
                  <c:v>2.0</c:v>
                </c:pt>
                <c:pt idx="66">
                  <c:v>0.0</c:v>
                </c:pt>
                <c:pt idx="67">
                  <c:v>0.0</c:v>
                </c:pt>
                <c:pt idx="68">
                  <c:v>7.0</c:v>
                </c:pt>
                <c:pt idx="69">
                  <c:v>4.0</c:v>
                </c:pt>
                <c:pt idx="70">
                  <c:v>6.0</c:v>
                </c:pt>
                <c:pt idx="71">
                  <c:v>9.0</c:v>
                </c:pt>
                <c:pt idx="72">
                  <c:v>3.0</c:v>
                </c:pt>
                <c:pt idx="73">
                  <c:v>3.0</c:v>
                </c:pt>
                <c:pt idx="74">
                  <c:v>3.0</c:v>
                </c:pt>
                <c:pt idx="75">
                  <c:v>2.0</c:v>
                </c:pt>
                <c:pt idx="76">
                  <c:v>2.0</c:v>
                </c:pt>
                <c:pt idx="77">
                  <c:v>3.0</c:v>
                </c:pt>
                <c:pt idx="78">
                  <c:v>4.0</c:v>
                </c:pt>
                <c:pt idx="79">
                  <c:v>5.0</c:v>
                </c:pt>
                <c:pt idx="80">
                  <c:v>6.0</c:v>
                </c:pt>
                <c:pt idx="81">
                  <c:v>4.0</c:v>
                </c:pt>
                <c:pt idx="82">
                  <c:v>6.0</c:v>
                </c:pt>
                <c:pt idx="83">
                  <c:v>10.0</c:v>
                </c:pt>
                <c:pt idx="84">
                  <c:v>3.0</c:v>
                </c:pt>
                <c:pt idx="85">
                  <c:v>3.0</c:v>
                </c:pt>
                <c:pt idx="86">
                  <c:v>8.0</c:v>
                </c:pt>
                <c:pt idx="87">
                  <c:v>4.0</c:v>
                </c:pt>
                <c:pt idx="88">
                  <c:v>4.0</c:v>
                </c:pt>
                <c:pt idx="89">
                  <c:v>3.0</c:v>
                </c:pt>
                <c:pt idx="90">
                  <c:v>2.0</c:v>
                </c:pt>
                <c:pt idx="91">
                  <c:v>3.0</c:v>
                </c:pt>
                <c:pt idx="92">
                  <c:v>9.0</c:v>
                </c:pt>
                <c:pt idx="93">
                  <c:v>4.0</c:v>
                </c:pt>
                <c:pt idx="94">
                  <c:v>7.0</c:v>
                </c:pt>
                <c:pt idx="95">
                  <c:v>4.0</c:v>
                </c:pt>
                <c:pt idx="96">
                  <c:v>6.0</c:v>
                </c:pt>
                <c:pt idx="97">
                  <c:v>8.0</c:v>
                </c:pt>
                <c:pt idx="98">
                  <c:v>5.0</c:v>
                </c:pt>
                <c:pt idx="99">
                  <c:v>6.0</c:v>
                </c:pt>
                <c:pt idx="100">
                  <c:v>6.0</c:v>
                </c:pt>
                <c:pt idx="101">
                  <c:v>5.0</c:v>
                </c:pt>
                <c:pt idx="102">
                  <c:v>4.0</c:v>
                </c:pt>
                <c:pt idx="103">
                  <c:v>9.0</c:v>
                </c:pt>
                <c:pt idx="104">
                  <c:v>2.0</c:v>
                </c:pt>
                <c:pt idx="105">
                  <c:v>3.0</c:v>
                </c:pt>
                <c:pt idx="106">
                  <c:v>5.0</c:v>
                </c:pt>
                <c:pt idx="107">
                  <c:v>4.0</c:v>
                </c:pt>
                <c:pt idx="108">
                  <c:v>6.0</c:v>
                </c:pt>
                <c:pt idx="109">
                  <c:v>2.0</c:v>
                </c:pt>
                <c:pt idx="110">
                  <c:v>3.0</c:v>
                </c:pt>
                <c:pt idx="111">
                  <c:v>2.0</c:v>
                </c:pt>
                <c:pt idx="112">
                  <c:v>8.0</c:v>
                </c:pt>
                <c:pt idx="113">
                  <c:v>4.0</c:v>
                </c:pt>
                <c:pt idx="114">
                  <c:v>4.0</c:v>
                </c:pt>
                <c:pt idx="115">
                  <c:v>5.0</c:v>
                </c:pt>
                <c:pt idx="116">
                  <c:v>4.0</c:v>
                </c:pt>
                <c:pt idx="117">
                  <c:v>10.0</c:v>
                </c:pt>
                <c:pt idx="118">
                  <c:v>9.0</c:v>
                </c:pt>
                <c:pt idx="119">
                  <c:v>3.0</c:v>
                </c:pt>
                <c:pt idx="120">
                  <c:v>11.0</c:v>
                </c:pt>
              </c:numCache>
            </c:numRef>
          </c:yVal>
        </c:ser>
        <c:axId val="804941288"/>
        <c:axId val="843348696"/>
      </c:scatterChart>
      <c:valAx>
        <c:axId val="804941288"/>
        <c:scaling>
          <c:orientation val="minMax"/>
        </c:scaling>
        <c:axPos val="b"/>
        <c:numFmt formatCode="General" sourceLinked="1"/>
        <c:tickLblPos val="nextTo"/>
        <c:crossAx val="843348696"/>
        <c:crosses val="autoZero"/>
        <c:crossBetween val="midCat"/>
      </c:valAx>
      <c:valAx>
        <c:axId val="843348696"/>
        <c:scaling>
          <c:orientation val="minMax"/>
        </c:scaling>
        <c:axPos val="l"/>
        <c:majorGridlines/>
        <c:numFmt formatCode="General" sourceLinked="1"/>
        <c:tickLblPos val="nextTo"/>
        <c:crossAx val="804941288"/>
        <c:crosses val="autoZero"/>
        <c:crossBetween val="midCat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0.13333</cdr:x>
      <cdr:y>0.68732</cdr:y>
    </cdr:from>
    <cdr:to>
      <cdr:x>0.20556</cdr:x>
      <cdr:y>0.75811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9200" y="3945466"/>
          <a:ext cx="660400" cy="40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2000" b="1" dirty="0" smtClean="0">
              <a:solidFill>
                <a:srgbClr val="FF0000"/>
              </a:solidFill>
            </a:rPr>
            <a:t>31.9</a:t>
          </a:r>
          <a:endParaRPr lang="en-US" sz="2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0.87072</cdr:x>
      <cdr:y>0.69027</cdr:y>
    </cdr:from>
    <cdr:to>
      <cdr:x>0.93381</cdr:x>
      <cdr:y>0.76991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961870" y="3962401"/>
          <a:ext cx="576892" cy="457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 b="1" dirty="0" smtClean="0">
              <a:solidFill>
                <a:srgbClr val="FF0000"/>
              </a:solidFill>
            </a:rPr>
            <a:t>33.8</a:t>
          </a:r>
          <a:endParaRPr lang="en-US" sz="2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</cdr:x>
      <cdr:y>0.67552</cdr:y>
    </cdr:from>
    <cdr:to>
      <cdr:x>0.5</cdr:x>
      <cdr:y>0.83481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57600" y="387773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800" b="1" dirty="0" smtClean="0">
              <a:solidFill>
                <a:srgbClr val="FF0000"/>
              </a:solidFill>
            </a:rPr>
            <a:t>6% Increase</a:t>
          </a:r>
          <a:endParaRPr lang="en-US" sz="2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0.08194</cdr:x>
      <cdr:y>0.3833</cdr:y>
    </cdr:from>
    <cdr:to>
      <cdr:x>0.55972</cdr:x>
      <cdr:y>0.52046</cdr:y>
    </cdr:to>
    <cdr:sp macro="" textlink="">
      <cdr:nvSpPr>
        <cdr:cNvPr id="5" name="Oval 4"/>
        <cdr:cNvSpPr/>
      </cdr:nvSpPr>
      <cdr:spPr>
        <a:xfrm xmlns:a="http://schemas.openxmlformats.org/drawingml/2006/main">
          <a:off x="749259" y="2200275"/>
          <a:ext cx="4368821" cy="787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0.5752</cdr:x>
      <cdr:y>0.36283</cdr:y>
    </cdr:from>
    <cdr:to>
      <cdr:x>0.99409</cdr:x>
      <cdr:y>0.53319</cdr:y>
    </cdr:to>
    <cdr:sp macro="" textlink="">
      <cdr:nvSpPr>
        <cdr:cNvPr id="6" name="Oval 5"/>
        <cdr:cNvSpPr/>
      </cdr:nvSpPr>
      <cdr:spPr>
        <a:xfrm xmlns:a="http://schemas.openxmlformats.org/drawingml/2006/main">
          <a:off x="5259616" y="2082801"/>
          <a:ext cx="3830381" cy="9779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0.30139</cdr:x>
      <cdr:y>0.3934</cdr:y>
    </cdr:from>
    <cdr:to>
      <cdr:x>0.40139</cdr:x>
      <cdr:y>0.55269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755900" y="22582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 b="1" dirty="0" smtClean="0">
              <a:solidFill>
                <a:srgbClr val="FF0000"/>
              </a:solidFill>
            </a:rPr>
            <a:t>7</a:t>
          </a:r>
          <a:endParaRPr lang="en-US" sz="2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0.75694</cdr:x>
      <cdr:y>0.3833</cdr:y>
    </cdr:from>
    <cdr:to>
      <cdr:x>0.85694</cdr:x>
      <cdr:y>0.54259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921500" y="22002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 b="1" dirty="0" smtClean="0">
              <a:solidFill>
                <a:srgbClr val="FF0000"/>
              </a:solidFill>
            </a:rPr>
            <a:t>10</a:t>
          </a:r>
          <a:endParaRPr lang="en-US" sz="20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8EC09-98C1-4230-A213-FA5AE5122305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C736F-67DC-4AD6-B39F-F449EC149D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C736F-67DC-4AD6-B39F-F449EC149DB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9E710-0BAE-7140-8197-BFF0553650B8}" type="slidenum">
              <a:rPr lang="en-US"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pPr/>
              <a:t>32</a:t>
            </a:fld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17F75F-3689-9142-A311-43F0C38FD71E}" type="slidenum">
              <a:rPr lang="en-US"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pPr/>
              <a:t>33</a:t>
            </a:fld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4C3F15-FCEE-9D43-B460-CE4079EA2817}" type="slidenum">
              <a:rPr lang="en-US"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pPr/>
              <a:t>34</a:t>
            </a:fld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9F3864-B40B-024F-970C-6D42EDD4CC5F}" type="slidenum">
              <a:rPr lang="en-US"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pPr/>
              <a:t>36</a:t>
            </a:fld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808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26850C-6A54-5A49-9C01-79C2382212DF}" type="slidenum">
              <a:rPr lang="en-US">
                <a:latin typeface="Times New Roman" pitchFamily="29" charset="0"/>
                <a:ea typeface="Times New Roman" pitchFamily="29" charset="0"/>
                <a:cs typeface="Times New Roman" pitchFamily="29" charset="0"/>
              </a:rPr>
              <a:pPr/>
              <a:t>3</a:t>
            </a:fld>
            <a:endParaRPr lang="en-US">
              <a:latin typeface="Times New Roman" pitchFamily="29" charset="0"/>
              <a:ea typeface="Times New Roman" pitchFamily="29" charset="0"/>
              <a:cs typeface="Times New Roman" pitchFamily="29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5" tIns="45713" rIns="91425" bIns="45713"/>
          <a:lstStyle/>
          <a:p>
            <a:pPr marL="905650" lvl="2" indent="-335715">
              <a:lnSpc>
                <a:spcPct val="90000"/>
              </a:lnSpc>
              <a:buFontTx/>
              <a:buChar char="•"/>
              <a:tabLst>
                <a:tab pos="747942" algn="l"/>
              </a:tabLst>
            </a:pPr>
            <a:r>
              <a:rPr lang="en-US" sz="1400" b="1" dirty="0" smtClean="0">
                <a:solidFill>
                  <a:schemeClr val="bg1"/>
                </a:solidFill>
                <a:latin typeface="Times New Roman" pitchFamily="29" charset="0"/>
                <a:ea typeface="Courier New" pitchFamily="29" charset="0"/>
                <a:cs typeface="Courier New" pitchFamily="29" charset="0"/>
              </a:rPr>
              <a:t>N</a:t>
            </a:r>
            <a:r>
              <a:rPr kumimoji="1" lang="en-US" sz="1400" b="1" dirty="0" smtClean="0">
                <a:solidFill>
                  <a:schemeClr val="bg1"/>
                </a:solidFill>
                <a:latin typeface="Times New Roman" pitchFamily="29" charset="0"/>
                <a:ea typeface="Courier New" pitchFamily="29" charset="0"/>
                <a:cs typeface="Courier New" pitchFamily="29" charset="0"/>
              </a:rPr>
              <a:t>o disagreement in  peer reviewed literature</a:t>
            </a:r>
          </a:p>
          <a:p>
            <a:pPr marL="905650" lvl="2" indent="-335715">
              <a:lnSpc>
                <a:spcPct val="90000"/>
              </a:lnSpc>
              <a:buFontTx/>
              <a:buChar char="•"/>
              <a:tabLst>
                <a:tab pos="747942" algn="l"/>
              </a:tabLst>
            </a:pPr>
            <a:r>
              <a:rPr kumimoji="1" lang="en-US" sz="1400" b="1" dirty="0" smtClean="0">
                <a:solidFill>
                  <a:schemeClr val="bg1"/>
                </a:solidFill>
                <a:latin typeface="Times New Roman" pitchFamily="29" charset="0"/>
                <a:ea typeface="Courier New" pitchFamily="29" charset="0"/>
                <a:cs typeface="Courier New" pitchFamily="29" charset="0"/>
              </a:rPr>
              <a:t>Powerful statements from every major professional science society and organization in the world</a:t>
            </a:r>
          </a:p>
          <a:p>
            <a:pPr marL="905650" lvl="2" indent="-335715">
              <a:lnSpc>
                <a:spcPct val="90000"/>
              </a:lnSpc>
              <a:buFontTx/>
              <a:buChar char="•"/>
              <a:tabLst>
                <a:tab pos="747942" algn="l"/>
              </a:tabLst>
            </a:pPr>
            <a:r>
              <a:rPr kumimoji="1" lang="en-US" sz="1400" b="1" dirty="0" smtClean="0">
                <a:solidFill>
                  <a:schemeClr val="bg1"/>
                </a:solidFill>
                <a:latin typeface="Times New Roman" pitchFamily="29" charset="0"/>
                <a:ea typeface="Courier New" pitchFamily="29" charset="0"/>
                <a:cs typeface="Courier New" pitchFamily="29" charset="0"/>
              </a:rPr>
              <a:t>Powerful statements from the National Academies of Sciences (the leadership in science) for every major country</a:t>
            </a:r>
          </a:p>
          <a:p>
            <a:pPr marL="1255418" lvl="4">
              <a:lnSpc>
                <a:spcPct val="90000"/>
              </a:lnSpc>
              <a:buFontTx/>
              <a:buChar char="•"/>
              <a:tabLst>
                <a:tab pos="747942" algn="l"/>
              </a:tabLst>
            </a:pPr>
            <a:r>
              <a:rPr lang="en-US" sz="1400" b="1" dirty="0" smtClean="0">
                <a:solidFill>
                  <a:schemeClr val="bg1"/>
                </a:solidFill>
                <a:latin typeface="Times New Roman" pitchFamily="29" charset="0"/>
                <a:ea typeface="Courier New" pitchFamily="29" charset="0"/>
                <a:cs typeface="Courier New" pitchFamily="29" charset="0"/>
              </a:rPr>
              <a:t>G8 + 5 other countries, May 2009: “</a:t>
            </a:r>
            <a:r>
              <a:rPr lang="en-US" sz="1400" b="1" i="1" dirty="0" smtClean="0">
                <a:solidFill>
                  <a:schemeClr val="bg1"/>
                </a:solidFill>
                <a:latin typeface="Times New Roman" pitchFamily="29" charset="0"/>
                <a:ea typeface="Courier New" pitchFamily="29" charset="0"/>
                <a:cs typeface="Courier New" pitchFamily="29" charset="0"/>
              </a:rPr>
              <a:t>The need for urgent action to address climate change is now indisputable.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29" charset="0"/>
                <a:ea typeface="Courier New" pitchFamily="29" charset="0"/>
                <a:cs typeface="Courier New" pitchFamily="29" charset="0"/>
              </a:rPr>
              <a:t>”</a:t>
            </a:r>
            <a:endParaRPr kumimoji="1" lang="en-US" sz="1400" b="1" dirty="0" smtClean="0">
              <a:solidFill>
                <a:schemeClr val="bg1"/>
              </a:solidFill>
              <a:latin typeface="Times New Roman" pitchFamily="29" charset="0"/>
              <a:ea typeface="Courier New" pitchFamily="29" charset="0"/>
              <a:cs typeface="Courier New" pitchFamily="29" charset="0"/>
            </a:endParaRPr>
          </a:p>
          <a:p>
            <a:pPr>
              <a:tabLst>
                <a:tab pos="747942" algn="l"/>
              </a:tabLst>
            </a:pPr>
            <a:endParaRPr lang="en-US" dirty="0" smtClean="0">
              <a:latin typeface="Times New Roman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10FE5F-8D22-2645-9084-B85E657F9925}" type="slidenum">
              <a:rPr lang="en-US">
                <a:latin typeface="Times New Roman" pitchFamily="29" charset="0"/>
                <a:ea typeface="Times New Roman" pitchFamily="29" charset="0"/>
                <a:cs typeface="Times New Roman" pitchFamily="29" charset="0"/>
              </a:rPr>
              <a:pPr/>
              <a:t>8</a:t>
            </a:fld>
            <a:endParaRPr lang="en-US">
              <a:latin typeface="Times New Roman" pitchFamily="29" charset="0"/>
              <a:ea typeface="Times New Roman" pitchFamily="29" charset="0"/>
              <a:cs typeface="Times New Roman" pitchFamily="29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Times New Roman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</p:spPr>
        <p:txBody>
          <a:bodyPr/>
          <a:lstStyle/>
          <a:p>
            <a:fld id="{3297ED50-CC51-3B45-B1F6-451F7D87DFA9}" type="slidenum">
              <a:rPr lang="en-US"/>
              <a:pPr/>
              <a:t>9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9E710-0BAE-7140-8197-BFF0553650B8}" type="slidenum">
              <a:rPr lang="en-US"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pPr/>
              <a:t>30</a:t>
            </a:fld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9E710-0BAE-7140-8197-BFF0553650B8}" type="slidenum">
              <a:rPr lang="en-US"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pPr/>
              <a:t>31</a:t>
            </a:fld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df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14385"/>
            <a:ext cx="9144000" cy="5743615"/>
          </a:xfrm>
          <a:prstGeom prst="rect">
            <a:avLst/>
          </a:prstGeom>
          <a:solidFill>
            <a:srgbClr val="0067A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8335-179D-0D45-BDC9-9A615D158F0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B041-706C-CF48-8DEF-97EEE89FE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8335-179D-0D45-BDC9-9A615D158F0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B041-706C-CF48-8DEF-97EEE89FE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51062"/>
            <a:ext cx="4038600" cy="408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51062"/>
            <a:ext cx="4038600" cy="408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8335-179D-0D45-BDC9-9A615D158F0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B041-706C-CF48-8DEF-97EEE89FE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7806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17824"/>
            <a:ext cx="4040188" cy="3362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27806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17824"/>
            <a:ext cx="4041775" cy="3362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8335-179D-0D45-BDC9-9A615D158F0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B041-706C-CF48-8DEF-97EEE89FE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8335-179D-0D45-BDC9-9A615D158F0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B041-706C-CF48-8DEF-97EEE89FE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8335-179D-0D45-BDC9-9A615D158F0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B041-706C-CF48-8DEF-97EEE89FE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8100"/>
            <a:ext cx="3008313" cy="7493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01751"/>
            <a:ext cx="5111750" cy="5035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279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8335-179D-0D45-BDC9-9A615D158F0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B041-706C-CF48-8DEF-97EEE89FE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114385"/>
            <a:ext cx="9144000" cy="5743615"/>
          </a:xfrm>
          <a:prstGeom prst="rect">
            <a:avLst/>
          </a:prstGeom>
          <a:solidFill>
            <a:srgbClr val="0067A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SP World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71261" y="469900"/>
            <a:ext cx="8875059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8335-179D-0D45-BDC9-9A615D158F0F}" type="datetimeFigureOut">
              <a:rPr lang="en-US" smtClean="0"/>
              <a:pPr/>
              <a:t>1/26/11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B041-706C-CF48-8DEF-97EEE89FE4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SP Footer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14604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2" y="1490165"/>
            <a:ext cx="2847274" cy="5016995"/>
          </a:xfrm>
        </p:spPr>
        <p:txBody>
          <a:bodyPr/>
          <a:lstStyle>
            <a:lvl1pPr marL="0" indent="0" algn="r">
              <a:buNone/>
              <a:defRPr i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318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63762"/>
            <a:ext cx="8229600" cy="4330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507161"/>
            <a:ext cx="874972" cy="227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1EC58335-179D-0D45-BDC9-9A615D158F0F}" type="datetimeFigureOut">
              <a:rPr lang="en-US" smtClean="0"/>
              <a:pPr/>
              <a:t>1/26/11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2173" y="6507161"/>
            <a:ext cx="2895600" cy="227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2873" y="6507161"/>
            <a:ext cx="483926" cy="227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DA1FB041-706C-CF48-8DEF-97EEE89FE4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SP Footer.jp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11460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3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67AC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292100" indent="-292100" algn="l" defTabSz="457200" rtl="0" eaLnBrk="1" latinLnBrk="0" hangingPunct="1">
        <a:spcBef>
          <a:spcPct val="20000"/>
        </a:spcBef>
        <a:buClr>
          <a:srgbClr val="708F24"/>
        </a:buClr>
        <a:buFont typeface="Arial"/>
        <a:buChar char="•"/>
        <a:defRPr sz="2500" kern="1200">
          <a:solidFill>
            <a:schemeClr val="tx1"/>
          </a:solidFill>
          <a:latin typeface="Arial"/>
          <a:ea typeface="+mn-ea"/>
          <a:cs typeface="Arial"/>
        </a:defRPr>
      </a:lvl2pPr>
      <a:lvl3pPr marL="635000" indent="-342900" algn="l" defTabSz="457200" rtl="0" eaLnBrk="1" latinLnBrk="0" hangingPunct="1">
        <a:spcBef>
          <a:spcPct val="20000"/>
        </a:spcBef>
        <a:buClr>
          <a:srgbClr val="708F24"/>
        </a:buClr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977900" indent="-342900" algn="l" defTabSz="457200" rtl="0" eaLnBrk="1" latinLnBrk="0" hangingPunct="1">
        <a:spcBef>
          <a:spcPct val="20000"/>
        </a:spcBef>
        <a:buClr>
          <a:srgbClr val="708F24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257300" indent="-279400" algn="l" defTabSz="457200" rtl="0" eaLnBrk="1" latinLnBrk="0" hangingPunct="1">
        <a:spcBef>
          <a:spcPct val="20000"/>
        </a:spcBef>
        <a:buClr>
          <a:srgbClr val="708F24"/>
        </a:buClr>
        <a:buFont typeface="Arial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oleObject" Target="Macintosh%20HD:Users:genetakle:Takle%20Files:Research:Documents:Connie%20Mutel:Takle%20-%20Revised%2004.doc!OLE_LINK1" TargetMode="External"/><Relationship Id="rId1" Type="http://schemas.openxmlformats.org/officeDocument/2006/relationships/vmlDrawing" Target="../drawings/vmlDrawing1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oleObject" Target="!OLE_LINK1" TargetMode="External"/><Relationship Id="rId1" Type="http://schemas.openxmlformats.org/officeDocument/2006/relationships/vmlDrawing" Target="../drawings/vmlDrawing2.v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hyperlink" Target="http://climate.agron.iastate.edu/" TargetMode="External"/><Relationship Id="rId4" Type="http://schemas.openxmlformats.org/officeDocument/2006/relationships/hyperlink" Target="http://rcmlab.agron.iastate.ed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gstakle@iastate.edu" TargetMode="External"/><Relationship Id="rId5" Type="http://schemas.openxmlformats.org/officeDocument/2006/relationships/hyperlink" Target="http://www.narccap.ucar.edu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0" y="1337733"/>
            <a:ext cx="9144000" cy="1470025"/>
          </a:xfrm>
        </p:spPr>
        <p:txBody>
          <a:bodyPr>
            <a:noAutofit/>
          </a:bodyPr>
          <a:lstStyle/>
          <a:p>
            <a:r>
              <a:rPr lang="en-US" sz="4400" dirty="0" smtClean="0">
                <a:ea typeface="Consolas"/>
              </a:rPr>
              <a:t>Use of Climate Science </a:t>
            </a:r>
            <a:br>
              <a:rPr lang="en-US" sz="4400" dirty="0" smtClean="0">
                <a:ea typeface="Consolas"/>
              </a:rPr>
            </a:br>
            <a:r>
              <a:rPr lang="en-US" sz="4400" dirty="0" smtClean="0">
                <a:ea typeface="Consolas"/>
              </a:rPr>
              <a:t>for Decision-Making</a:t>
            </a:r>
            <a:endParaRPr lang="en-US" sz="4400" dirty="0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1262519" y="3513762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sz="3840" b="1" i="1" dirty="0" smtClean="0"/>
              <a:t>Eugene S. Takle</a:t>
            </a:r>
          </a:p>
          <a:p>
            <a:r>
              <a:rPr lang="en-US" dirty="0" smtClean="0"/>
              <a:t>Professor </a:t>
            </a:r>
          </a:p>
          <a:p>
            <a:r>
              <a:rPr lang="en-US" dirty="0" smtClean="0"/>
              <a:t>Department of Agronomy</a:t>
            </a:r>
          </a:p>
          <a:p>
            <a:r>
              <a:rPr lang="en-US" dirty="0" smtClean="0"/>
              <a:t>Department of Geological and Atmospheric Science</a:t>
            </a:r>
          </a:p>
          <a:p>
            <a:r>
              <a:rPr lang="en-US" dirty="0" smtClean="0"/>
              <a:t>Director, Climate Science Program</a:t>
            </a:r>
          </a:p>
          <a:p>
            <a:r>
              <a:rPr lang="en-US" dirty="0" smtClean="0"/>
              <a:t>Iowa State University</a:t>
            </a:r>
          </a:p>
          <a:p>
            <a:r>
              <a:rPr lang="en-US" dirty="0" smtClean="0"/>
              <a:t>Ames, IA 50011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2519" y="55372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14th Annual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Atmospheric Science Librarians International (ASLI) Conference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Seattle, WA     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26  January 2011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914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000" b="1" dirty="0">
                <a:latin typeface="Arial" pitchFamily="-111" charset="0"/>
                <a:ea typeface="ＭＳ Ｐゴシック" pitchFamily="-111" charset="-128"/>
              </a:rPr>
              <a:t>Projected Change in Precipitation: 2081-2099</a:t>
            </a:r>
            <a:r>
              <a:rPr lang="en-US" sz="2600" b="1" dirty="0">
                <a:solidFill>
                  <a:srgbClr val="FFC000"/>
                </a:solidFill>
                <a:latin typeface="Arial" pitchFamily="-111" charset="0"/>
                <a:ea typeface="ＭＳ Ｐゴシック" pitchFamily="-111" charset="-128"/>
              </a:rPr>
              <a:t/>
            </a:r>
            <a:br>
              <a:rPr lang="en-US" sz="2600" b="1" dirty="0">
                <a:solidFill>
                  <a:srgbClr val="FFC000"/>
                </a:solidFill>
                <a:latin typeface="Arial" pitchFamily="-111" charset="0"/>
                <a:ea typeface="ＭＳ Ｐゴシック" pitchFamily="-111" charset="-128"/>
              </a:rPr>
            </a:br>
            <a:endParaRPr lang="en-US" sz="2600" b="1" dirty="0">
              <a:solidFill>
                <a:srgbClr val="FFC000"/>
              </a:solidFill>
              <a:latin typeface="Arial" pitchFamily="-111" charset="0"/>
              <a:ea typeface="ＭＳ Ｐゴシック" pitchFamily="-111" charset="-128"/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0" y="5842198"/>
            <a:ext cx="2590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67AC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Relative to 1960-1990</a:t>
            </a: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3962400" y="6172200"/>
            <a:ext cx="2133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NOTE: Scale Reversed</a:t>
            </a:r>
          </a:p>
        </p:txBody>
      </p:sp>
      <p:pic>
        <p:nvPicPr>
          <p:cNvPr id="55301" name="Picture 3" descr="Untitled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2324" y="1738386"/>
            <a:ext cx="5551676" cy="51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2416482"/>
            <a:ext cx="2590800" cy="309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67AC"/>
                </a:solidFill>
              </a:rPr>
              <a:t>Midwest: Increasing winter and spring precipitation, with drier summers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67AC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67AC"/>
                </a:solidFill>
              </a:rPr>
              <a:t>More frequent and intense periods of heavy rainfall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56" y="5250497"/>
            <a:ext cx="123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Unstippled</a:t>
            </a:r>
            <a:r>
              <a:rPr lang="en-US" dirty="0" smtClean="0">
                <a:solidFill>
                  <a:srgbClr val="FF0000"/>
                </a:solidFill>
              </a:rPr>
              <a:t> regions indicate reduced confidence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1252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Don </a:t>
            </a:r>
            <a:r>
              <a:rPr lang="en-US" sz="1400" dirty="0" err="1" smtClean="0">
                <a:solidFill>
                  <a:srgbClr val="FF0000"/>
                </a:solidFill>
              </a:rPr>
              <a:t>Wuebbles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6527790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0933" y="3232954"/>
            <a:ext cx="2523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2010 had the highest global total precipitation in the 111 year record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5752880" y="2369354"/>
            <a:ext cx="1587710" cy="863601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" y="1930400"/>
            <a:ext cx="8703733" cy="9318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But Abstract Concepts of Global Changes and Models Projecting Future Conditions Do Not Inspire Urgency and Action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57199" y="3420533"/>
            <a:ext cx="7958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8F24"/>
                </a:solidFill>
              </a:rPr>
              <a:t>It takes nearby events in my backyard that are recurring and outside the range of recent memory to raise questions about whether something fundamental is changing. </a:t>
            </a:r>
            <a:endParaRPr lang="en-US" sz="2800" b="1" dirty="0">
              <a:solidFill>
                <a:srgbClr val="708F2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1866" y="5892799"/>
            <a:ext cx="270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Iowa Example…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Flood of 1993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0"/>
            <a:ext cx="91440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990600" y="1135063"/>
            <a:ext cx="7467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212189"/>
                </a:solidFill>
              </a:rPr>
              <a:t>Great Flood of 1993 in the US Midwest:</a:t>
            </a:r>
          </a:p>
          <a:p>
            <a:pPr algn="ctr"/>
            <a:r>
              <a:rPr lang="en-US" sz="2400" b="1" dirty="0">
                <a:solidFill>
                  <a:srgbClr val="212189"/>
                </a:solidFill>
              </a:rPr>
              <a:t>A New “Great Lake”</a:t>
            </a:r>
          </a:p>
        </p:txBody>
      </p:sp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0" y="6427788"/>
            <a:ext cx="91440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212189"/>
                </a:solidFill>
              </a:rPr>
              <a:t>Lakshmi, V., and K. Schaaf, 2001:  Analysis of the 1993 Midwestern flood using satellite and ground data.  IEEE Trans. Geosci &amp; Remote Sens., 39, 1736-1743.</a:t>
            </a:r>
          </a:p>
        </p:txBody>
      </p:sp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9493250" y="6888163"/>
            <a:ext cx="1857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2726267" y="3623733"/>
            <a:ext cx="423333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B21524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B21524"/>
                </a:solidFill>
              </a:rPr>
              <a:t>Historical Data indicate this should happen about once every 500 years</a:t>
            </a:r>
          </a:p>
        </p:txBody>
      </p:sp>
      <p:sp>
        <p:nvSpPr>
          <p:cNvPr id="7" name="TextBox 6"/>
          <p:cNvSpPr txBox="1"/>
          <p:nvPr/>
        </p:nvSpPr>
        <p:spPr>
          <a:xfrm rot="20047249">
            <a:off x="186266" y="3623733"/>
            <a:ext cx="1608667" cy="923330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1993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Content Placeholder 5" descr="Slide04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905000" y="0"/>
            <a:ext cx="12954000" cy="6858000"/>
          </a:xfrm>
        </p:spPr>
      </p:pic>
      <p:sp>
        <p:nvSpPr>
          <p:cNvPr id="4" name="TextBox 3"/>
          <p:cNvSpPr txBox="1"/>
          <p:nvPr/>
        </p:nvSpPr>
        <p:spPr>
          <a:xfrm rot="20047249">
            <a:off x="2658533" y="4944533"/>
            <a:ext cx="1608667" cy="923330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2008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Content Placeholder 5" descr="Slide05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981200" y="0"/>
            <a:ext cx="130302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Content Placeholder 5" descr="Slide06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905000" y="0"/>
            <a:ext cx="1295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Content Placeholder 5" descr="Slide07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981200" y="0"/>
            <a:ext cx="1295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Content Placeholder 5" descr="Slide08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905000" y="0"/>
            <a:ext cx="130302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Content Placeholder 5" descr="Slide13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981200" y="0"/>
            <a:ext cx="130302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43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latin typeface="Arial" pitchFamily="-112" charset="0"/>
              </a:rPr>
              <a:t>Outline</a:t>
            </a: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0133" y="2286000"/>
            <a:ext cx="6096000" cy="3581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sz="2800" dirty="0" smtClean="0">
                <a:solidFill>
                  <a:srgbClr val="708F24"/>
                </a:solidFill>
                <a:latin typeface="Arial" charset="0"/>
              </a:rPr>
              <a:t>Climate change at the global </a:t>
            </a:r>
            <a:r>
              <a:rPr lang="en-US" dirty="0" smtClean="0">
                <a:solidFill>
                  <a:srgbClr val="708F24"/>
                </a:solidFill>
                <a:latin typeface="Arial" charset="0"/>
              </a:rPr>
              <a:t>scale</a:t>
            </a:r>
          </a:p>
          <a:p>
            <a:pPr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sz="2800" dirty="0" smtClean="0">
                <a:solidFill>
                  <a:srgbClr val="708F24"/>
                </a:solidFill>
                <a:latin typeface="Arial" charset="0"/>
              </a:rPr>
              <a:t>Weird </a:t>
            </a:r>
            <a:r>
              <a:rPr lang="en-US" dirty="0" smtClean="0">
                <a:solidFill>
                  <a:srgbClr val="708F24"/>
                </a:solidFill>
                <a:latin typeface="Arial" charset="0"/>
              </a:rPr>
              <a:t>happening</a:t>
            </a:r>
            <a:r>
              <a:rPr lang="en-US" sz="2800" dirty="0" smtClean="0">
                <a:solidFill>
                  <a:srgbClr val="708F24"/>
                </a:solidFill>
                <a:latin typeface="Arial" charset="0"/>
              </a:rPr>
              <a:t>s in my </a:t>
            </a:r>
            <a:r>
              <a:rPr lang="en-US" dirty="0" smtClean="0">
                <a:solidFill>
                  <a:srgbClr val="708F24"/>
                </a:solidFill>
                <a:latin typeface="Arial" charset="0"/>
              </a:rPr>
              <a:t>backyard (the Iowa example)</a:t>
            </a:r>
          </a:p>
          <a:p>
            <a:pPr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dirty="0" smtClean="0">
                <a:solidFill>
                  <a:srgbClr val="708F24"/>
                </a:solidFill>
                <a:latin typeface="Arial" charset="0"/>
              </a:rPr>
              <a:t>Using climate science to c</a:t>
            </a:r>
            <a:r>
              <a:rPr lang="en-US" sz="2800" dirty="0" smtClean="0">
                <a:solidFill>
                  <a:srgbClr val="708F24"/>
                </a:solidFill>
                <a:latin typeface="Arial" charset="0"/>
              </a:rPr>
              <a:t>onnect the dots</a:t>
            </a:r>
          </a:p>
          <a:p>
            <a:pPr>
              <a:lnSpc>
                <a:spcPct val="90000"/>
              </a:lnSpc>
              <a:buFont typeface="Wingdings" charset="2"/>
              <a:buChar char=""/>
              <a:defRPr/>
            </a:pPr>
            <a:r>
              <a:rPr lang="en-US" sz="2800" dirty="0" smtClean="0">
                <a:solidFill>
                  <a:srgbClr val="708F24"/>
                </a:solidFill>
                <a:latin typeface="Arial" charset="0"/>
              </a:rPr>
              <a:t>A public call for 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Content Placeholder 5" descr="Slide14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905000" y="0"/>
            <a:ext cx="1295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Content Placeholder 5" descr="Slide16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0833" r="-20833"/>
          <a:stretch>
            <a:fillRect/>
          </a:stretch>
        </p:blipFill>
        <p:spPr>
          <a:xfrm>
            <a:off x="-1905000" y="0"/>
            <a:ext cx="12954000" cy="6858000"/>
          </a:xfrm>
        </p:spPr>
      </p:pic>
      <p:sp>
        <p:nvSpPr>
          <p:cNvPr id="4" name="Cloud Callout 3"/>
          <p:cNvSpPr/>
          <p:nvPr/>
        </p:nvSpPr>
        <p:spPr>
          <a:xfrm>
            <a:off x="4233332" y="85724"/>
            <a:ext cx="4453468" cy="2065338"/>
          </a:xfrm>
          <a:prstGeom prst="cloudCallou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We need to adapt to climate change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52578" name="Document" r:id="rId3" imgW="5473700" imgH="42291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5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468"/>
            <a:ext cx="9144000" cy="5706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047249">
            <a:off x="120843" y="5629894"/>
            <a:ext cx="1608667" cy="923330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2010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5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468"/>
            <a:ext cx="9144000" cy="5706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-76200" y="6610350"/>
            <a:ext cx="2667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Image courtesy of NASA/GSFC</a:t>
            </a:r>
          </a:p>
        </p:txBody>
      </p:sp>
      <p:pic>
        <p:nvPicPr>
          <p:cNvPr id="4" name="Picture 3" descr="graphic for publicity[1]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102359" y="1155735"/>
            <a:ext cx="6703907" cy="5702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267" y="6350000"/>
            <a:ext cx="755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http://</a:t>
            </a:r>
            <a:r>
              <a:rPr lang="en-US" b="1" dirty="0" err="1" smtClean="0">
                <a:solidFill>
                  <a:schemeClr val="bg1"/>
                </a:solidFill>
              </a:rPr>
              <a:t>climate.engineering.iastate.edu/CSPPublications.html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IA_total_avg_precip_187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7573"/>
            <a:ext cx="9144000" cy="470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339055" y="1240094"/>
            <a:ext cx="66615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212189"/>
                </a:solidFill>
                <a:ea typeface="Arial" pitchFamily="29" charset="0"/>
                <a:cs typeface="Arial" pitchFamily="29" charset="0"/>
              </a:rPr>
              <a:t>Iowa State</a:t>
            </a:r>
            <a:r>
              <a:rPr lang="en-US" sz="4000" b="1" dirty="0">
                <a:solidFill>
                  <a:srgbClr val="212189"/>
                </a:solidFill>
                <a:ea typeface="Arial" pitchFamily="29" charset="0"/>
                <a:cs typeface="Arial" pitchFamily="29" charset="0"/>
              </a:rPr>
              <a:t>-Wide Average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IA_total_avg_precip_187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7573"/>
            <a:ext cx="9144000" cy="470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3"/>
          <p:cNvSpPr txBox="1">
            <a:spLocks noChangeArrowheads="1"/>
          </p:cNvSpPr>
          <p:nvPr/>
        </p:nvSpPr>
        <p:spPr bwMode="auto">
          <a:xfrm>
            <a:off x="831451" y="5475288"/>
            <a:ext cx="6905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30</a:t>
            </a:r>
            <a:r>
              <a:rPr lang="en-US" sz="1800" dirty="0" smtClean="0">
                <a:solidFill>
                  <a:srgbClr val="FF0000"/>
                </a:solidFill>
              </a:rPr>
              <a:t>.8”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64517" name="Straight Arrow Connector 5"/>
          <p:cNvCxnSpPr>
            <a:cxnSpLocks noChangeShapeType="1"/>
          </p:cNvCxnSpPr>
          <p:nvPr/>
        </p:nvCxnSpPr>
        <p:spPr bwMode="auto">
          <a:xfrm rot="16200000" flipV="1">
            <a:off x="590151" y="4737100"/>
            <a:ext cx="838200" cy="3556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4518" name="TextBox 8"/>
          <p:cNvSpPr txBox="1">
            <a:spLocks noChangeArrowheads="1"/>
          </p:cNvSpPr>
          <p:nvPr/>
        </p:nvSpPr>
        <p:spPr bwMode="auto">
          <a:xfrm>
            <a:off x="7848600" y="4800600"/>
            <a:ext cx="6905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34.0”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64519" name="Straight Arrow Connector 9"/>
          <p:cNvCxnSpPr>
            <a:cxnSpLocks noChangeShapeType="1"/>
          </p:cNvCxnSpPr>
          <p:nvPr/>
        </p:nvCxnSpPr>
        <p:spPr bwMode="auto">
          <a:xfrm rot="5400000" flipH="1" flipV="1">
            <a:off x="8178800" y="4292600"/>
            <a:ext cx="609600" cy="4064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4520" name="TextBox 11"/>
          <p:cNvSpPr txBox="1">
            <a:spLocks noChangeArrowheads="1"/>
          </p:cNvSpPr>
          <p:nvPr/>
        </p:nvSpPr>
        <p:spPr bwMode="auto">
          <a:xfrm>
            <a:off x="3561184" y="5105400"/>
            <a:ext cx="1415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10% </a:t>
            </a:r>
            <a:r>
              <a:rPr lang="en-US" dirty="0">
                <a:solidFill>
                  <a:srgbClr val="FF0000"/>
                </a:solidFill>
              </a:rPr>
              <a:t>increase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339055" y="1240094"/>
            <a:ext cx="66615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212189"/>
                </a:solidFill>
                <a:ea typeface="Arial" pitchFamily="29" charset="0"/>
                <a:cs typeface="Arial" pitchFamily="29" charset="0"/>
              </a:rPr>
              <a:t>Iowa State</a:t>
            </a:r>
            <a:r>
              <a:rPr lang="en-US" sz="4000" b="1" dirty="0">
                <a:solidFill>
                  <a:srgbClr val="212189"/>
                </a:solidFill>
                <a:ea typeface="Arial" pitchFamily="29" charset="0"/>
                <a:cs typeface="Arial" pitchFamily="29" charset="0"/>
              </a:rPr>
              <a:t>-Wide Average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IA_total_avg_precip_187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20586"/>
            <a:ext cx="9144000" cy="473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Box 4"/>
          <p:cNvSpPr txBox="1">
            <a:spLocks noChangeArrowheads="1"/>
          </p:cNvSpPr>
          <p:nvPr/>
        </p:nvSpPr>
        <p:spPr bwMode="auto">
          <a:xfrm>
            <a:off x="2743200" y="2821781"/>
            <a:ext cx="251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Totals above 40”</a:t>
            </a:r>
          </a:p>
        </p:txBody>
      </p:sp>
      <p:sp>
        <p:nvSpPr>
          <p:cNvPr id="66567" name="Oval 3"/>
          <p:cNvSpPr>
            <a:spLocks noChangeArrowheads="1"/>
          </p:cNvSpPr>
          <p:nvPr/>
        </p:nvSpPr>
        <p:spPr bwMode="auto">
          <a:xfrm>
            <a:off x="762000" y="2935288"/>
            <a:ext cx="1981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6568" name="TextBox 7"/>
          <p:cNvSpPr txBox="1">
            <a:spLocks noChangeArrowheads="1"/>
          </p:cNvSpPr>
          <p:nvPr/>
        </p:nvSpPr>
        <p:spPr bwMode="auto">
          <a:xfrm>
            <a:off x="1295400" y="3098800"/>
            <a:ext cx="941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 years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339055" y="1240094"/>
            <a:ext cx="66615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212189"/>
                </a:solidFill>
                <a:ea typeface="Arial" pitchFamily="29" charset="0"/>
                <a:cs typeface="Arial" pitchFamily="29" charset="0"/>
              </a:rPr>
              <a:t>Iowa State</a:t>
            </a:r>
            <a:r>
              <a:rPr lang="en-US" sz="4000" b="1" dirty="0">
                <a:solidFill>
                  <a:srgbClr val="212189"/>
                </a:solidFill>
                <a:ea typeface="Arial" pitchFamily="29" charset="0"/>
                <a:cs typeface="Arial" pitchFamily="29" charset="0"/>
              </a:rPr>
              <a:t>-Wide Average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IA_total_avg_precip_187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20586"/>
            <a:ext cx="9144000" cy="473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Oval 3"/>
          <p:cNvSpPr>
            <a:spLocks noChangeArrowheads="1"/>
          </p:cNvSpPr>
          <p:nvPr/>
        </p:nvSpPr>
        <p:spPr bwMode="auto">
          <a:xfrm>
            <a:off x="5105400" y="2821781"/>
            <a:ext cx="38100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6565" name="TextBox 4"/>
          <p:cNvSpPr txBox="1">
            <a:spLocks noChangeArrowheads="1"/>
          </p:cNvSpPr>
          <p:nvPr/>
        </p:nvSpPr>
        <p:spPr bwMode="auto">
          <a:xfrm>
            <a:off x="2743200" y="2821781"/>
            <a:ext cx="251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Totals above 40”</a:t>
            </a:r>
          </a:p>
        </p:txBody>
      </p:sp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6096000" y="2821781"/>
            <a:ext cx="1193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 years</a:t>
            </a:r>
          </a:p>
        </p:txBody>
      </p:sp>
      <p:sp>
        <p:nvSpPr>
          <p:cNvPr id="66567" name="Oval 3"/>
          <p:cNvSpPr>
            <a:spLocks noChangeArrowheads="1"/>
          </p:cNvSpPr>
          <p:nvPr/>
        </p:nvSpPr>
        <p:spPr bwMode="auto">
          <a:xfrm>
            <a:off x="762000" y="2935288"/>
            <a:ext cx="1981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6568" name="TextBox 7"/>
          <p:cNvSpPr txBox="1">
            <a:spLocks noChangeArrowheads="1"/>
          </p:cNvSpPr>
          <p:nvPr/>
        </p:nvSpPr>
        <p:spPr bwMode="auto">
          <a:xfrm>
            <a:off x="1295400" y="3098800"/>
            <a:ext cx="941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 years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339055" y="1240094"/>
            <a:ext cx="66615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212189"/>
                </a:solidFill>
                <a:ea typeface="Arial" pitchFamily="29" charset="0"/>
                <a:cs typeface="Arial" pitchFamily="29" charset="0"/>
              </a:rPr>
              <a:t>Iowa State</a:t>
            </a:r>
            <a:r>
              <a:rPr lang="en-US" sz="4000" b="1" dirty="0">
                <a:solidFill>
                  <a:srgbClr val="212189"/>
                </a:solidFill>
                <a:ea typeface="Arial" pitchFamily="29" charset="0"/>
                <a:cs typeface="Arial" pitchFamily="29" charset="0"/>
              </a:rPr>
              <a:t>-Wide Average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title"/>
          </p:nvPr>
        </p:nvSpPr>
        <p:spPr>
          <a:xfrm>
            <a:off x="0" y="1639756"/>
            <a:ext cx="9144000" cy="1676400"/>
          </a:xfrm>
        </p:spPr>
        <p:txBody>
          <a:bodyPr>
            <a:normAutofit fontScale="90000"/>
          </a:bodyPr>
          <a:lstStyle/>
          <a:p>
            <a:pPr algn="ctr" eaLnBrk="1" hangingPunct="1">
              <a:spcBef>
                <a:spcPts val="300"/>
              </a:spcBef>
              <a:defRPr/>
            </a:pPr>
            <a:r>
              <a:rPr lang="en-US" sz="3400" dirty="0" smtClean="0">
                <a:solidFill>
                  <a:srgbClr val="80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/>
            </a:r>
            <a:br>
              <a:rPr lang="en-US" sz="3400" dirty="0" smtClean="0">
                <a:solidFill>
                  <a:srgbClr val="80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sz="3556" b="1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Climate change is one of the most important issues facing humanity</a:t>
            </a:r>
            <a:r>
              <a:rPr lang="en-US" b="1" dirty="0" smtClean="0">
                <a:solidFill>
                  <a:srgbClr val="3C4DE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/>
            </a:r>
            <a:br>
              <a:rPr lang="en-US" b="1" dirty="0" smtClean="0">
                <a:solidFill>
                  <a:srgbClr val="3C4DE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</a:br>
            <a:endParaRPr lang="en-US" b="1" dirty="0" smtClean="0">
              <a:solidFill>
                <a:srgbClr val="3C4DE1"/>
              </a:solidFill>
              <a:latin typeface="Century Gothic" pitchFamily="-111" charset="0"/>
              <a:ea typeface="ＭＳ Ｐゴシック" pitchFamily="-111" charset="-128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idx="1"/>
          </p:nvPr>
        </p:nvSpPr>
        <p:spPr>
          <a:xfrm>
            <a:off x="258923" y="3100741"/>
            <a:ext cx="8686800" cy="2921970"/>
          </a:xfrm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buFont typeface="Arial" pitchFamily="-111" charset="0"/>
              <a:buChar char="•"/>
              <a:tabLst>
                <a:tab pos="749300" algn="l"/>
              </a:tabLst>
              <a:defRPr/>
            </a:pPr>
            <a:endParaRPr lang="en-US" sz="2800" b="1" dirty="0" smtClean="0">
              <a:solidFill>
                <a:srgbClr val="FFFF00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</a:endParaRPr>
          </a:p>
          <a:p>
            <a:pPr marL="228600" indent="-228600" eaLnBrk="1" hangingPunct="1">
              <a:lnSpc>
                <a:spcPct val="90000"/>
              </a:lnSpc>
              <a:buFont typeface="Wingdings" pitchFamily="-111" charset="2"/>
              <a:buNone/>
              <a:tabLst>
                <a:tab pos="749300" algn="l"/>
              </a:tabLst>
              <a:defRPr/>
            </a:pPr>
            <a:r>
              <a:rPr lang="en-US" sz="3600" b="1" dirty="0" smtClean="0">
                <a:solidFill>
                  <a:srgbClr val="708F24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The scientific evidence clearly indicates that our climate is changing, and that human activities have been identified as a dominant contributing cause.</a:t>
            </a:r>
          </a:p>
          <a:p>
            <a:pPr marL="906463" lvl="2" indent="-336550" eaLnBrk="1" hangingPunct="1">
              <a:lnSpc>
                <a:spcPct val="90000"/>
              </a:lnSpc>
              <a:buFont typeface="Arial" pitchFamily="-111" charset="0"/>
              <a:buChar char="•"/>
              <a:tabLst>
                <a:tab pos="749300" algn="l"/>
              </a:tabLst>
              <a:defRPr/>
            </a:pPr>
            <a:endParaRPr lang="en-US" b="1" dirty="0" smtClean="0">
              <a:solidFill>
                <a:schemeClr val="tx1"/>
              </a:solidFill>
              <a:latin typeface="Arial" pitchFamily="-111" charset="0"/>
              <a:ea typeface="Courier New" pitchFamily="-111" charset="0"/>
              <a:cs typeface="Courier New" pitchFamily="-11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rp_annual_precip_1896_inches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4006"/>
            <a:ext cx="9185275" cy="49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048000" y="1186825"/>
            <a:ext cx="3376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212189"/>
                </a:solidFill>
              </a:rPr>
              <a:t>Cedar Rapids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rp_annual_precip_1896_inches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4006"/>
            <a:ext cx="9185275" cy="49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Box 3"/>
          <p:cNvSpPr txBox="1">
            <a:spLocks noChangeArrowheads="1"/>
          </p:cNvSpPr>
          <p:nvPr/>
        </p:nvSpPr>
        <p:spPr bwMode="auto">
          <a:xfrm>
            <a:off x="1066800" y="5882126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28.0”</a:t>
            </a:r>
          </a:p>
        </p:txBody>
      </p:sp>
      <p:sp>
        <p:nvSpPr>
          <p:cNvPr id="70661" name="TextBox 4"/>
          <p:cNvSpPr txBox="1">
            <a:spLocks noChangeArrowheads="1"/>
          </p:cNvSpPr>
          <p:nvPr/>
        </p:nvSpPr>
        <p:spPr bwMode="auto">
          <a:xfrm>
            <a:off x="7289800" y="5882126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37.0”</a:t>
            </a:r>
          </a:p>
        </p:txBody>
      </p:sp>
      <p:cxnSp>
        <p:nvCxnSpPr>
          <p:cNvPr id="70662" name="Straight Arrow Connector 5"/>
          <p:cNvCxnSpPr>
            <a:cxnSpLocks noChangeShapeType="1"/>
          </p:cNvCxnSpPr>
          <p:nvPr/>
        </p:nvCxnSpPr>
        <p:spPr bwMode="auto">
          <a:xfrm rot="16200000" flipV="1">
            <a:off x="342900" y="5158226"/>
            <a:ext cx="1066800" cy="3810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70663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7411376" y="4724374"/>
            <a:ext cx="1480677" cy="834829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0664" name="TextBox 9"/>
          <p:cNvSpPr txBox="1">
            <a:spLocks noChangeArrowheads="1"/>
          </p:cNvSpPr>
          <p:nvPr/>
        </p:nvSpPr>
        <p:spPr bwMode="auto">
          <a:xfrm>
            <a:off x="3581400" y="5790051"/>
            <a:ext cx="2049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32% increase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048000" y="1186825"/>
            <a:ext cx="3376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212189"/>
                </a:solidFill>
              </a:rPr>
              <a:t>Cedar Rapids Data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3579" y="3585634"/>
            <a:ext cx="88900" cy="7619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69129" y="3738034"/>
            <a:ext cx="88900" cy="7619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rp_annual_precip_1896_inches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4006"/>
            <a:ext cx="9185275" cy="49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Box 3"/>
          <p:cNvSpPr txBox="1">
            <a:spLocks noChangeArrowheads="1"/>
          </p:cNvSpPr>
          <p:nvPr/>
        </p:nvSpPr>
        <p:spPr bwMode="auto">
          <a:xfrm>
            <a:off x="1066800" y="5882126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28.0”</a:t>
            </a:r>
          </a:p>
        </p:txBody>
      </p:sp>
      <p:sp>
        <p:nvSpPr>
          <p:cNvPr id="70661" name="TextBox 4"/>
          <p:cNvSpPr txBox="1">
            <a:spLocks noChangeArrowheads="1"/>
          </p:cNvSpPr>
          <p:nvPr/>
        </p:nvSpPr>
        <p:spPr bwMode="auto">
          <a:xfrm>
            <a:off x="7289800" y="5882126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37.0”</a:t>
            </a:r>
          </a:p>
        </p:txBody>
      </p:sp>
      <p:cxnSp>
        <p:nvCxnSpPr>
          <p:cNvPr id="70662" name="Straight Arrow Connector 5"/>
          <p:cNvCxnSpPr>
            <a:cxnSpLocks noChangeShapeType="1"/>
          </p:cNvCxnSpPr>
          <p:nvPr/>
        </p:nvCxnSpPr>
        <p:spPr bwMode="auto">
          <a:xfrm rot="16200000" flipV="1">
            <a:off x="342900" y="5158226"/>
            <a:ext cx="1066800" cy="3810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70663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7411376" y="4724374"/>
            <a:ext cx="1480677" cy="834829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0664" name="TextBox 9"/>
          <p:cNvSpPr txBox="1">
            <a:spLocks noChangeArrowheads="1"/>
          </p:cNvSpPr>
          <p:nvPr/>
        </p:nvSpPr>
        <p:spPr bwMode="auto">
          <a:xfrm>
            <a:off x="3581400" y="5790051"/>
            <a:ext cx="2049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32% increase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048000" y="1186825"/>
            <a:ext cx="3376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212189"/>
                </a:solidFill>
              </a:rPr>
              <a:t>Cedar Rapids Data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3579" y="3585634"/>
            <a:ext cx="88900" cy="7619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69129" y="3738034"/>
            <a:ext cx="88900" cy="7619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2600" y="3585634"/>
            <a:ext cx="11684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2000" y="2857500"/>
            <a:ext cx="4381500" cy="12382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78000" y="2857500"/>
            <a:ext cx="231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Years with more than 40 inches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7630" y="372641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0533" y="318346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rp_cold_season_precip_1896_inches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63044"/>
            <a:ext cx="9182100" cy="509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708" name="Straight Arrow Connector 5"/>
          <p:cNvCxnSpPr>
            <a:cxnSpLocks noChangeShapeType="1"/>
          </p:cNvCxnSpPr>
          <p:nvPr/>
        </p:nvCxnSpPr>
        <p:spPr bwMode="auto">
          <a:xfrm rot="16200000" flipV="1">
            <a:off x="533400" y="5105400"/>
            <a:ext cx="1066800" cy="7620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2709" name="TextBox 3"/>
          <p:cNvSpPr txBox="1">
            <a:spLocks noChangeArrowheads="1"/>
          </p:cNvSpPr>
          <p:nvPr/>
        </p:nvSpPr>
        <p:spPr bwMode="auto">
          <a:xfrm>
            <a:off x="1447800" y="5872163"/>
            <a:ext cx="58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7.8”</a:t>
            </a:r>
          </a:p>
        </p:txBody>
      </p:sp>
      <p:sp>
        <p:nvSpPr>
          <p:cNvPr id="72710" name="TextBox 9"/>
          <p:cNvSpPr txBox="1">
            <a:spLocks noChangeArrowheads="1"/>
          </p:cNvSpPr>
          <p:nvPr/>
        </p:nvSpPr>
        <p:spPr bwMode="auto">
          <a:xfrm>
            <a:off x="3581400" y="5641181"/>
            <a:ext cx="2049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51% increase</a:t>
            </a:r>
          </a:p>
        </p:txBody>
      </p:sp>
      <p:cxnSp>
        <p:nvCxnSpPr>
          <p:cNvPr id="72711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7528719" y="4790282"/>
            <a:ext cx="1369219" cy="794544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2712" name="TextBox 4"/>
          <p:cNvSpPr txBox="1">
            <a:spLocks noChangeArrowheads="1"/>
          </p:cNvSpPr>
          <p:nvPr/>
        </p:nvSpPr>
        <p:spPr bwMode="auto">
          <a:xfrm>
            <a:off x="7119143" y="5733256"/>
            <a:ext cx="696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11.8”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048000" y="1186825"/>
            <a:ext cx="3376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212189"/>
                </a:solidFill>
              </a:rPr>
              <a:t>Cedar Rapids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rp_warm_season_precip_1896_inch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0716"/>
            <a:ext cx="9196388" cy="510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756" name="Straight Arrow Connector 5"/>
          <p:cNvCxnSpPr>
            <a:cxnSpLocks noChangeShapeType="1"/>
          </p:cNvCxnSpPr>
          <p:nvPr/>
        </p:nvCxnSpPr>
        <p:spPr bwMode="auto">
          <a:xfrm rot="16200000" flipV="1">
            <a:off x="533400" y="5181600"/>
            <a:ext cx="1066800" cy="7620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4757" name="TextBox 3"/>
          <p:cNvSpPr txBox="1">
            <a:spLocks noChangeArrowheads="1"/>
          </p:cNvSpPr>
          <p:nvPr/>
        </p:nvSpPr>
        <p:spPr bwMode="auto">
          <a:xfrm>
            <a:off x="1524000" y="5911056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20.2”</a:t>
            </a:r>
          </a:p>
        </p:txBody>
      </p:sp>
      <p:sp>
        <p:nvSpPr>
          <p:cNvPr id="74758" name="TextBox 9"/>
          <p:cNvSpPr txBox="1">
            <a:spLocks noChangeArrowheads="1"/>
          </p:cNvSpPr>
          <p:nvPr/>
        </p:nvSpPr>
        <p:spPr bwMode="auto">
          <a:xfrm>
            <a:off x="3581400" y="5701506"/>
            <a:ext cx="2049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34% increase</a:t>
            </a:r>
          </a:p>
        </p:txBody>
      </p:sp>
      <p:cxnSp>
        <p:nvCxnSpPr>
          <p:cNvPr id="74759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7552928" y="4689872"/>
            <a:ext cx="1175544" cy="9398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4760" name="TextBox 4"/>
          <p:cNvSpPr txBox="1">
            <a:spLocks noChangeArrowheads="1"/>
          </p:cNvSpPr>
          <p:nvPr/>
        </p:nvSpPr>
        <p:spPr bwMode="auto">
          <a:xfrm>
            <a:off x="6959600" y="5747544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26.8”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048000" y="1186825"/>
            <a:ext cx="3376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212189"/>
                </a:solidFill>
              </a:rPr>
              <a:t>Cedar Rapids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Extremes cover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33562"/>
            <a:ext cx="4451015" cy="57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Box 6"/>
          <p:cNvSpPr txBox="1">
            <a:spLocks noChangeArrowheads="1"/>
          </p:cNvSpPr>
          <p:nvPr/>
        </p:nvSpPr>
        <p:spPr bwMode="auto">
          <a:xfrm>
            <a:off x="4925070" y="1282215"/>
            <a:ext cx="35052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212189"/>
                </a:solidFill>
                <a:latin typeface="Calibri" pitchFamily="29" charset="0"/>
              </a:rPr>
              <a:t>“One of the clearest trends in the United States observational record is an increasing frequency and intensity of heavy precipitation events… Over the last century there was a 50% increase in the frequency of days with precipitation over 101.6 mm (four inches) in the upper </a:t>
            </a:r>
            <a:r>
              <a:rPr lang="en-US" sz="1800" dirty="0" err="1">
                <a:solidFill>
                  <a:srgbClr val="212189"/>
                </a:solidFill>
                <a:latin typeface="Calibri" pitchFamily="29" charset="0"/>
              </a:rPr>
              <a:t>midwestern</a:t>
            </a:r>
            <a:r>
              <a:rPr lang="en-US" sz="1800" dirty="0">
                <a:solidFill>
                  <a:srgbClr val="212189"/>
                </a:solidFill>
                <a:latin typeface="Calibri" pitchFamily="29" charset="0"/>
              </a:rPr>
              <a:t> U.S.; this trend is statistically significant “</a:t>
            </a:r>
          </a:p>
        </p:txBody>
      </p:sp>
      <p:pic>
        <p:nvPicPr>
          <p:cNvPr id="76804" name="Picture 4" descr="HeavyPrecipMap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9142" y="4167199"/>
            <a:ext cx="2064073" cy="218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Box 4"/>
          <p:cNvSpPr txBox="1">
            <a:spLocks noChangeArrowheads="1"/>
          </p:cNvSpPr>
          <p:nvPr/>
        </p:nvSpPr>
        <p:spPr bwMode="auto">
          <a:xfrm>
            <a:off x="5486400" y="6324600"/>
            <a:ext cx="3657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B21524"/>
                </a:solidFill>
              </a:rPr>
              <a:t>Karl, T. R., J. M. Melillo, and T. C. Peterson, (eds.), 2009:  Global Climate Change Impacts in the United States. Cambridge University Press, 2009, 196pp.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rp_precip_1895_ge3c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91106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1524002" y="5856288"/>
            <a:ext cx="1057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4.2 days</a:t>
            </a:r>
          </a:p>
        </p:txBody>
      </p:sp>
      <p:sp>
        <p:nvSpPr>
          <p:cNvPr id="79877" name="TextBox 9"/>
          <p:cNvSpPr txBox="1">
            <a:spLocks noChangeArrowheads="1"/>
          </p:cNvSpPr>
          <p:nvPr/>
        </p:nvSpPr>
        <p:spPr bwMode="auto">
          <a:xfrm>
            <a:off x="3581400" y="5856288"/>
            <a:ext cx="2049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57% increase</a:t>
            </a:r>
          </a:p>
        </p:txBody>
      </p:sp>
      <p:cxnSp>
        <p:nvCxnSpPr>
          <p:cNvPr id="79878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7581900" y="4919663"/>
            <a:ext cx="1371600" cy="5334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9879" name="TextBox 4"/>
          <p:cNvSpPr txBox="1">
            <a:spLocks noChangeArrowheads="1"/>
          </p:cNvSpPr>
          <p:nvPr/>
        </p:nvSpPr>
        <p:spPr bwMode="auto">
          <a:xfrm>
            <a:off x="6943725" y="5780088"/>
            <a:ext cx="1057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6.6 days</a:t>
            </a:r>
          </a:p>
        </p:txBody>
      </p:sp>
      <p:cxnSp>
        <p:nvCxnSpPr>
          <p:cNvPr id="79880" name="Straight Arrow Connector 7"/>
          <p:cNvCxnSpPr>
            <a:cxnSpLocks noChangeShapeType="1"/>
          </p:cNvCxnSpPr>
          <p:nvPr/>
        </p:nvCxnSpPr>
        <p:spPr bwMode="auto">
          <a:xfrm rot="10800000">
            <a:off x="609601" y="5143500"/>
            <a:ext cx="914400" cy="6858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048000" y="1186825"/>
            <a:ext cx="3376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212189"/>
                </a:solidFill>
              </a:rPr>
              <a:t>Cedar Rapids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-2" y="1066800"/>
          <a:ext cx="9144001" cy="5791200"/>
        </p:xfrm>
        <a:graphic>
          <a:graphicData uri="http://schemas.openxmlformats.org/presentationml/2006/ole">
            <p:oleObj spid="_x0000_s158722" name="Document" r:id="rId3" imgW="5486400" imgH="41148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6231467" y="2929467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0" y="1117600"/>
          <a:ext cx="9144000" cy="574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 rot="18642146">
            <a:off x="8849884" y="3540974"/>
            <a:ext cx="91096" cy="65868"/>
          </a:xfrm>
          <a:prstGeom prst="rect">
            <a:avLst/>
          </a:prstGeom>
          <a:solidFill>
            <a:srgbClr val="708F2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61870" y="3129633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708F24"/>
                </a:solidFill>
              </a:rPr>
              <a:t>2010 so far</a:t>
            </a:r>
            <a:endParaRPr lang="en-US" sz="1000" dirty="0">
              <a:solidFill>
                <a:srgbClr val="708F24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636000" y="3317875"/>
            <a:ext cx="204763" cy="200027"/>
          </a:xfrm>
          <a:prstGeom prst="straightConnector1">
            <a:avLst/>
          </a:prstGeom>
          <a:ln>
            <a:solidFill>
              <a:srgbClr val="708F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738718" y="4531783"/>
            <a:ext cx="577851" cy="416985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8401831" y="4590269"/>
            <a:ext cx="673101" cy="204764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36136" y="2406247"/>
            <a:ext cx="739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Years with more than 40 inches:  43% Increase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151466"/>
          <a:ext cx="9144000" cy="570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09098" y="1950432"/>
            <a:ext cx="1534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08F24"/>
                </a:solidFill>
              </a:rPr>
              <a:t>2010 through Sept 27</a:t>
            </a:r>
            <a:endParaRPr lang="en-US" sz="1200" dirty="0">
              <a:solidFill>
                <a:srgbClr val="708F24"/>
              </a:solidFill>
            </a:endParaRPr>
          </a:p>
        </p:txBody>
      </p:sp>
      <p:sp>
        <p:nvSpPr>
          <p:cNvPr id="10" name="Straight Arrow Connector 9"/>
          <p:cNvSpPr/>
          <p:nvPr/>
        </p:nvSpPr>
        <p:spPr>
          <a:xfrm>
            <a:off x="7680468" y="2135993"/>
            <a:ext cx="511032" cy="150007"/>
          </a:xfrm>
          <a:prstGeom prst="straightConnector1">
            <a:avLst/>
          </a:prstGeom>
          <a:ln>
            <a:solidFill>
              <a:srgbClr val="708F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0293" y="5796002"/>
            <a:ext cx="48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3.7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12779" y="5796002"/>
            <a:ext cx="48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5.2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>
          <a:xfrm rot="5400000" flipH="1" flipV="1">
            <a:off x="495590" y="5300991"/>
            <a:ext cx="749869" cy="2401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0"/>
          </p:cNvCxnSpPr>
          <p:nvPr/>
        </p:nvCxnSpPr>
        <p:spPr>
          <a:xfrm rot="16200000" flipV="1">
            <a:off x="7818685" y="4961753"/>
            <a:ext cx="1291735" cy="3767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90616" y="5796003"/>
            <a:ext cx="1789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41% Increase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Temps vs year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04" y="2374774"/>
            <a:ext cx="5713495" cy="448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177800" y="1178292"/>
            <a:ext cx="8712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67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Three</a:t>
            </a:r>
            <a:r>
              <a:rPr lang="en-US" sz="3200" b="1" dirty="0" smtClean="0">
                <a:solidFill>
                  <a:srgbClr val="0067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separate </a:t>
            </a:r>
            <a:r>
              <a:rPr lang="en-US" sz="3200" b="1" dirty="0">
                <a:solidFill>
                  <a:srgbClr val="0067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analyses of the temperature record – Trends are in close agreement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7432" y="3810000"/>
            <a:ext cx="2065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2010 has tied 2005 as the warmest year on record since 1880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5812" y="2853266"/>
            <a:ext cx="73025" cy="5503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5956300" y="2971800"/>
            <a:ext cx="863600" cy="812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151466"/>
          <a:ext cx="9144000" cy="570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322878" y="1996598"/>
            <a:ext cx="40617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Years having more than 8 days</a:t>
            </a:r>
          </a:p>
        </p:txBody>
      </p:sp>
      <p:sp>
        <p:nvSpPr>
          <p:cNvPr id="4" name="Oval 3"/>
          <p:cNvSpPr/>
          <p:nvPr/>
        </p:nvSpPr>
        <p:spPr>
          <a:xfrm>
            <a:off x="1062568" y="2674286"/>
            <a:ext cx="1820333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902200" y="1816100"/>
            <a:ext cx="3750733" cy="16383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79600" y="275078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2466" y="230495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9098" y="1950432"/>
            <a:ext cx="1534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08F24"/>
                </a:solidFill>
              </a:rPr>
              <a:t>2010 through Sept 27</a:t>
            </a:r>
            <a:endParaRPr lang="en-US" sz="1200" dirty="0">
              <a:solidFill>
                <a:srgbClr val="708F24"/>
              </a:solidFill>
            </a:endParaRPr>
          </a:p>
        </p:txBody>
      </p:sp>
      <p:sp>
        <p:nvSpPr>
          <p:cNvPr id="10" name="Straight Arrow Connector 9"/>
          <p:cNvSpPr/>
          <p:nvPr/>
        </p:nvSpPr>
        <p:spPr>
          <a:xfrm>
            <a:off x="7680468" y="2135993"/>
            <a:ext cx="511032" cy="150007"/>
          </a:xfrm>
          <a:prstGeom prst="straightConnector1">
            <a:avLst/>
          </a:prstGeom>
          <a:ln>
            <a:solidFill>
              <a:srgbClr val="708F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0293" y="5796002"/>
            <a:ext cx="48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3.7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12779" y="5796002"/>
            <a:ext cx="48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5.2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>
          <a:xfrm rot="5400000" flipH="1" flipV="1">
            <a:off x="495590" y="5300991"/>
            <a:ext cx="749869" cy="2401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0"/>
          </p:cNvCxnSpPr>
          <p:nvPr/>
        </p:nvCxnSpPr>
        <p:spPr>
          <a:xfrm rot="16200000" flipV="1">
            <a:off x="7818685" y="4961753"/>
            <a:ext cx="1291735" cy="3767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90616" y="5796003"/>
            <a:ext cx="1789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41% Increase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1247943">
            <a:off x="3121288" y="256611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350% Increase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m Tracks MCCs - 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1143"/>
            <a:ext cx="9000417" cy="5696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1571" y="3574143"/>
            <a:ext cx="10451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Mar-May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3744" y="3574143"/>
            <a:ext cx="6156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2319" y="6401191"/>
            <a:ext cx="5370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8397" y="6401191"/>
            <a:ext cx="961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Aug-Sep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80533" y="2708727"/>
            <a:ext cx="1202267" cy="814009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1876525" y="2420510"/>
            <a:ext cx="980700" cy="68068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723466" y="2708727"/>
            <a:ext cx="1896534" cy="152401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422400" y="5046738"/>
            <a:ext cx="1507067" cy="524329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112933" y="5308902"/>
            <a:ext cx="1507067" cy="524329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1932794" y="5196744"/>
            <a:ext cx="980700" cy="68068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6399839" y="2420509"/>
            <a:ext cx="980700" cy="68068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6399839" y="5230723"/>
            <a:ext cx="980700" cy="68068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8295" y="263983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Storm tracks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86402" y="2824500"/>
            <a:ext cx="765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7AC"/>
                </a:solidFill>
              </a:rPr>
              <a:t>Rivers</a:t>
            </a:r>
            <a:endParaRPr lang="en-US" b="1" dirty="0">
              <a:solidFill>
                <a:srgbClr val="0067A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3277704">
            <a:off x="1857762" y="2395396"/>
            <a:ext cx="801519" cy="403786"/>
          </a:xfrm>
          <a:prstGeom prst="ellipse">
            <a:avLst/>
          </a:prstGeom>
          <a:noFill/>
          <a:ln w="571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80529" y="1968966"/>
            <a:ext cx="1693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7AC"/>
                </a:solidFill>
              </a:rPr>
              <a:t>Drainage basins</a:t>
            </a:r>
            <a:endParaRPr lang="en-US" b="1" dirty="0">
              <a:solidFill>
                <a:srgbClr val="0067AC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3277704">
            <a:off x="6361188" y="5187682"/>
            <a:ext cx="801519" cy="403786"/>
          </a:xfrm>
          <a:prstGeom prst="ellipse">
            <a:avLst/>
          </a:prstGeom>
          <a:noFill/>
          <a:ln w="571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3277704">
            <a:off x="1909843" y="5187683"/>
            <a:ext cx="801519" cy="403786"/>
          </a:xfrm>
          <a:prstGeom prst="ellipse">
            <a:avLst/>
          </a:prstGeom>
          <a:noFill/>
          <a:ln w="571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3277704">
            <a:off x="6361188" y="2363615"/>
            <a:ext cx="801519" cy="403786"/>
          </a:xfrm>
          <a:prstGeom prst="ellipse">
            <a:avLst/>
          </a:prstGeom>
          <a:noFill/>
          <a:ln w="571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Why Small Changes in Rainfall Produce Much More Flooding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0067AC"/>
                </a:solidFill>
              </a:rPr>
              <a:t>13% increase in atmospheric moisture in June-July-August</a:t>
            </a:r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0067AC"/>
                </a:solidFill>
              </a:rPr>
              <a:t>~10% increase in average precipitation in Iowa</a:t>
            </a:r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0067AC"/>
                </a:solidFill>
              </a:rPr>
              <a:t>~3 to 7-fold increase in high-precipitation events, mostly in June-July-August, that lead to runoff</a:t>
            </a:r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0067AC"/>
                </a:solidFill>
              </a:rPr>
              <a:t>Iowa rivers and watersheds are oriented  NW-SE</a:t>
            </a:r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0067AC"/>
                </a:solidFill>
              </a:rPr>
              <a:t>Rainfall patterns turn from SW-NE in March-May to W-E or NW-SE in mid summer</a:t>
            </a:r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0067AC"/>
                </a:solidFill>
              </a:rPr>
              <a:t>More frequent floods are the result of one or more of the following</a:t>
            </a:r>
          </a:p>
          <a:p>
            <a:pPr lvl="2">
              <a:buFont typeface="Wingdings" charset="2"/>
              <a:buChar char="u"/>
            </a:pPr>
            <a:r>
              <a:rPr lang="en-US" dirty="0" smtClean="0">
                <a:solidFill>
                  <a:srgbClr val="708F24"/>
                </a:solidFill>
              </a:rPr>
              <a:t>More rain </a:t>
            </a:r>
          </a:p>
          <a:p>
            <a:pPr lvl="2">
              <a:buFont typeface="Wingdings" charset="2"/>
              <a:buChar char="u"/>
            </a:pPr>
            <a:r>
              <a:rPr lang="en-US" dirty="0" smtClean="0">
                <a:solidFill>
                  <a:srgbClr val="708F24"/>
                </a:solidFill>
              </a:rPr>
              <a:t>More intense rain events</a:t>
            </a:r>
          </a:p>
          <a:p>
            <a:pPr lvl="2">
              <a:buFont typeface="Wingdings" charset="2"/>
              <a:buChar char="u"/>
            </a:pPr>
            <a:r>
              <a:rPr lang="en-US" dirty="0" smtClean="0">
                <a:solidFill>
                  <a:srgbClr val="708F24"/>
                </a:solidFill>
              </a:rPr>
              <a:t>More rain in the summer</a:t>
            </a:r>
          </a:p>
          <a:p>
            <a:pPr lvl="2">
              <a:buFont typeface="Wingdings" charset="2"/>
              <a:buChar char="u"/>
            </a:pPr>
            <a:r>
              <a:rPr lang="en-US" dirty="0" smtClean="0">
                <a:solidFill>
                  <a:srgbClr val="708F24"/>
                </a:solidFill>
              </a:rPr>
              <a:t>Rainfall patterns more likely to align with streams and watersheds</a:t>
            </a:r>
          </a:p>
          <a:p>
            <a:pPr lvl="2">
              <a:buFont typeface="Wingdings" charset="2"/>
              <a:buChar char="u"/>
            </a:pPr>
            <a:r>
              <a:rPr lang="en-US" dirty="0" smtClean="0">
                <a:solidFill>
                  <a:srgbClr val="708F24"/>
                </a:solidFill>
              </a:rPr>
              <a:t>Streams amplify changes in precipitation by a factor of 2-4</a:t>
            </a:r>
            <a:endParaRPr lang="en-US" dirty="0">
              <a:solidFill>
                <a:srgbClr val="708F2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0934" y="6488668"/>
            <a:ext cx="540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AND:  more subsurface drainage tile has been installed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38805"/>
            <a:ext cx="82296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Iowa must change with the climate</a:t>
            </a:r>
            <a:br>
              <a:rPr lang="en-US" dirty="0" smtClean="0"/>
            </a:br>
            <a:r>
              <a:rPr lang="en-US" sz="2000" b="0" dirty="0" smtClean="0"/>
              <a:t>Des Moines Register, Jan. 22, 2011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7332" y="2370667"/>
            <a:ext cx="80094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708F24"/>
                </a:solidFill>
              </a:rPr>
              <a:t>“Climate change has already happened in Iowa.</a:t>
            </a:r>
            <a:br>
              <a:rPr lang="en-US" dirty="0" smtClean="0">
                <a:solidFill>
                  <a:srgbClr val="708F24"/>
                </a:solidFill>
              </a:rPr>
            </a:br>
            <a:r>
              <a:rPr lang="en-US" dirty="0" smtClean="0">
                <a:solidFill>
                  <a:srgbClr val="708F24"/>
                </a:solidFill>
              </a:rPr>
              <a:t/>
            </a:r>
            <a:br>
              <a:rPr lang="en-US" dirty="0" smtClean="0">
                <a:solidFill>
                  <a:srgbClr val="708F24"/>
                </a:solidFill>
              </a:rPr>
            </a:br>
            <a:r>
              <a:rPr lang="en-US" dirty="0" smtClean="0">
                <a:solidFill>
                  <a:srgbClr val="708F24"/>
                </a:solidFill>
              </a:rPr>
              <a:t>“It's not a matter of computer models predicting climate change in the future. It's a matter of real measurements showing real change already.</a:t>
            </a:r>
            <a:br>
              <a:rPr lang="en-US" dirty="0" smtClean="0">
                <a:solidFill>
                  <a:srgbClr val="708F24"/>
                </a:solidFill>
              </a:rPr>
            </a:br>
            <a:r>
              <a:rPr lang="en-US" dirty="0" smtClean="0">
                <a:solidFill>
                  <a:srgbClr val="708F24"/>
                </a:solidFill>
              </a:rPr>
              <a:t/>
            </a:r>
            <a:br>
              <a:rPr lang="en-US" dirty="0" smtClean="0">
                <a:solidFill>
                  <a:srgbClr val="708F24"/>
                </a:solidFill>
              </a:rPr>
            </a:br>
            <a:r>
              <a:rPr lang="en-US" dirty="0" smtClean="0">
                <a:solidFill>
                  <a:srgbClr val="708F24"/>
                </a:solidFill>
              </a:rPr>
              <a:t>“So the question isn't whether climate change is happening. The question is, what are Iowans going to do about it?</a:t>
            </a:r>
          </a:p>
          <a:p>
            <a:r>
              <a:rPr lang="en-US" dirty="0" smtClean="0">
                <a:solidFill>
                  <a:srgbClr val="708F24"/>
                </a:solidFill>
              </a:rPr>
              <a:t>“The facile answer is: nothing. Iowa can't put its climate back the way it was.</a:t>
            </a:r>
            <a:br>
              <a:rPr lang="en-US" dirty="0" smtClean="0">
                <a:solidFill>
                  <a:srgbClr val="708F24"/>
                </a:solidFill>
              </a:rPr>
            </a:br>
            <a:r>
              <a:rPr lang="en-US" dirty="0" smtClean="0">
                <a:solidFill>
                  <a:srgbClr val="708F24"/>
                </a:solidFill>
              </a:rPr>
              <a:t/>
            </a:r>
            <a:br>
              <a:rPr lang="en-US" dirty="0" smtClean="0">
                <a:solidFill>
                  <a:srgbClr val="708F24"/>
                </a:solidFill>
              </a:rPr>
            </a:br>
            <a:r>
              <a:rPr lang="en-US" dirty="0" smtClean="0">
                <a:solidFill>
                  <a:srgbClr val="708F24"/>
                </a:solidFill>
              </a:rPr>
              <a:t>“But while Iowans can't change the climate, they can try to adapt intelligently to the new climate.</a:t>
            </a:r>
            <a:br>
              <a:rPr lang="en-US" dirty="0" smtClean="0">
                <a:solidFill>
                  <a:srgbClr val="708F24"/>
                </a:solidFill>
              </a:rPr>
            </a:br>
            <a:r>
              <a:rPr lang="en-US" dirty="0" smtClean="0">
                <a:solidFill>
                  <a:srgbClr val="708F24"/>
                </a:solidFill>
              </a:rPr>
              <a:t/>
            </a:r>
            <a:br>
              <a:rPr lang="en-US" dirty="0" smtClean="0">
                <a:solidFill>
                  <a:srgbClr val="708F24"/>
                </a:solidFill>
              </a:rPr>
            </a:br>
            <a:r>
              <a:rPr lang="en-US" dirty="0" smtClean="0">
                <a:solidFill>
                  <a:srgbClr val="708F24"/>
                </a:solidFill>
              </a:rPr>
              <a:t>“That's where the Legislature comes in…” </a:t>
            </a:r>
            <a:endParaRPr lang="en-US" dirty="0">
              <a:solidFill>
                <a:srgbClr val="708F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068028"/>
            <a:ext cx="9144000" cy="712019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1770" y="1780047"/>
            <a:ext cx="8377430" cy="5077953"/>
          </a:xfrm>
        </p:spPr>
        <p:txBody>
          <a:bodyPr>
            <a:noAutofit/>
          </a:bodyPr>
          <a:lstStyle/>
          <a:p>
            <a:pPr>
              <a:buFont typeface="Wingdings" pitchFamily="-112" charset="2"/>
              <a:buChar char=""/>
              <a:defRPr/>
            </a:pPr>
            <a:r>
              <a:rPr lang="en-US" sz="2400" dirty="0" smtClean="0">
                <a:solidFill>
                  <a:srgbClr val="708F24"/>
                </a:solidFill>
              </a:rPr>
              <a:t>The science is clear that climate is changing on the global scale</a:t>
            </a:r>
          </a:p>
          <a:p>
            <a:pPr>
              <a:buFont typeface="Wingdings" pitchFamily="-112" charset="2"/>
              <a:buChar char=""/>
              <a:defRPr/>
            </a:pPr>
            <a:r>
              <a:rPr lang="en-US" sz="2400" dirty="0" smtClean="0">
                <a:solidFill>
                  <a:srgbClr val="708F24"/>
                </a:solidFill>
              </a:rPr>
              <a:t>The Iowa Example</a:t>
            </a:r>
          </a:p>
          <a:p>
            <a:pPr lvl="2">
              <a:buFont typeface="Wingdings" pitchFamily="-112" charset="2"/>
              <a:buChar char=""/>
              <a:defRPr/>
            </a:pPr>
            <a:r>
              <a:rPr lang="en-US" sz="2000" dirty="0" smtClean="0">
                <a:solidFill>
                  <a:srgbClr val="708F24"/>
                </a:solidFill>
              </a:rPr>
              <a:t>Recent local weather events are far beyond natural variation</a:t>
            </a:r>
          </a:p>
          <a:p>
            <a:pPr lvl="2">
              <a:buFont typeface="Wingdings" pitchFamily="-112" charset="2"/>
              <a:buChar char=""/>
              <a:defRPr/>
            </a:pPr>
            <a:r>
              <a:rPr lang="en-US" sz="2000" dirty="0" smtClean="0">
                <a:solidFill>
                  <a:srgbClr val="708F24"/>
                </a:solidFill>
              </a:rPr>
              <a:t>Analysis of climate data clarify underlying reasons </a:t>
            </a:r>
          </a:p>
          <a:p>
            <a:pPr lvl="2">
              <a:buFont typeface="Wingdings" pitchFamily="-112" charset="2"/>
              <a:buChar char=""/>
              <a:defRPr/>
            </a:pPr>
            <a:r>
              <a:rPr lang="en-US" sz="2000" dirty="0" smtClean="0">
                <a:solidFill>
                  <a:srgbClr val="708F24"/>
                </a:solidFill>
              </a:rPr>
              <a:t>Models that explain these trends, when projected into the future, indicate even more severe changes may be forthcoming</a:t>
            </a:r>
          </a:p>
          <a:p>
            <a:pPr>
              <a:buFont typeface="Wingdings" pitchFamily="-112" charset="2"/>
              <a:buChar char=""/>
              <a:defRPr/>
            </a:pPr>
            <a:r>
              <a:rPr lang="en-US" sz="2400" dirty="0" smtClean="0">
                <a:solidFill>
                  <a:srgbClr val="708F24"/>
                </a:solidFill>
              </a:rPr>
              <a:t>Iowans already are paying the price of climate change</a:t>
            </a:r>
          </a:p>
          <a:p>
            <a:pPr>
              <a:buFont typeface="Wingdings" pitchFamily="-112" charset="2"/>
              <a:buChar char=""/>
              <a:defRPr/>
            </a:pPr>
            <a:r>
              <a:rPr lang="en-US" sz="2400" dirty="0" smtClean="0">
                <a:solidFill>
                  <a:srgbClr val="708F24"/>
                </a:solidFill>
              </a:rPr>
              <a:t>It is time for public and private decision-makers to develop practices that will make Iowa and its landscapes more resilient to climate change</a:t>
            </a:r>
            <a:endParaRPr lang="en-US" sz="2400" dirty="0">
              <a:solidFill>
                <a:srgbClr val="708F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91234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12" charset="0"/>
              </a:rPr>
              <a:t>For More Information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1700" y="2286000"/>
            <a:ext cx="5867400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itchFamily="-112" charset="2"/>
              <a:buChar char=""/>
              <a:defRPr/>
            </a:pPr>
            <a:r>
              <a:rPr lang="en-US" sz="2000" dirty="0" smtClean="0">
                <a:solidFill>
                  <a:srgbClr val="708F24"/>
                </a:solidFill>
                <a:latin typeface="Arial" pitchFamily="-112" charset="0"/>
              </a:rPr>
              <a:t>Contact </a:t>
            </a:r>
            <a:r>
              <a:rPr lang="en-US" sz="2000" dirty="0">
                <a:solidFill>
                  <a:srgbClr val="708F24"/>
                </a:solidFill>
                <a:latin typeface="Arial" pitchFamily="-112" charset="0"/>
              </a:rPr>
              <a:t>me directly:</a:t>
            </a:r>
          </a:p>
          <a:p>
            <a:pPr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000" dirty="0">
                <a:solidFill>
                  <a:srgbClr val="708F24"/>
                </a:solidFill>
                <a:latin typeface="Arial" pitchFamily="-112" charset="0"/>
              </a:rPr>
              <a:t>			</a:t>
            </a:r>
            <a:r>
              <a:rPr lang="en-US" sz="2000" dirty="0">
                <a:solidFill>
                  <a:srgbClr val="708F24"/>
                </a:solidFill>
                <a:latin typeface="Arial" pitchFamily="-112" charset="0"/>
                <a:hlinkClick r:id="rId3"/>
              </a:rPr>
              <a:t>gstakle@iastate.</a:t>
            </a:r>
            <a:r>
              <a:rPr lang="en-US" sz="2000" dirty="0" smtClean="0">
                <a:solidFill>
                  <a:srgbClr val="708F24"/>
                </a:solidFill>
                <a:latin typeface="Arial" pitchFamily="-112" charset="0"/>
                <a:hlinkClick r:id="rId3"/>
              </a:rPr>
              <a:t>edu</a:t>
            </a:r>
            <a:endParaRPr lang="en-US" sz="2000" dirty="0" smtClean="0">
              <a:solidFill>
                <a:srgbClr val="708F24"/>
              </a:solidFill>
              <a:latin typeface="Arial" pitchFamily="-112" charset="0"/>
            </a:endParaRPr>
          </a:p>
          <a:p>
            <a:pPr>
              <a:lnSpc>
                <a:spcPct val="90000"/>
              </a:lnSpc>
              <a:buFont typeface="Wingdings" pitchFamily="-112" charset="2"/>
              <a:buChar char=""/>
              <a:defRPr/>
            </a:pPr>
            <a:r>
              <a:rPr lang="en-US" sz="2000" dirty="0">
                <a:solidFill>
                  <a:srgbClr val="708F24"/>
                </a:solidFill>
                <a:latin typeface="Arial" pitchFamily="-112" charset="0"/>
              </a:rPr>
              <a:t>Current research on regional climate and climate change is being conducted at Iowa State </a:t>
            </a:r>
            <a:r>
              <a:rPr lang="en-US" sz="2000" dirty="0" smtClean="0">
                <a:solidFill>
                  <a:srgbClr val="708F24"/>
                </a:solidFill>
                <a:latin typeface="Arial" pitchFamily="-112" charset="0"/>
              </a:rPr>
              <a:t>University </a:t>
            </a:r>
            <a:r>
              <a:rPr lang="en-US" sz="2000" dirty="0">
                <a:solidFill>
                  <a:srgbClr val="708F24"/>
                </a:solidFill>
                <a:latin typeface="Arial" pitchFamily="-112" charset="0"/>
              </a:rPr>
              <a:t>under the Regional Climate Modeling Laboratory</a:t>
            </a:r>
          </a:p>
          <a:p>
            <a:pPr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000" dirty="0">
                <a:solidFill>
                  <a:srgbClr val="708F24"/>
                </a:solidFill>
                <a:latin typeface="Arial" pitchFamily="-112" charset="0"/>
              </a:rPr>
              <a:t>	 		</a:t>
            </a:r>
            <a:r>
              <a:rPr lang="en-US" sz="2000" dirty="0">
                <a:solidFill>
                  <a:srgbClr val="708F24"/>
                </a:solidFill>
                <a:hlinkClick r:id="rId4"/>
              </a:rPr>
              <a:t>http://rcmlab.agron.iastate.edu</a:t>
            </a:r>
            <a:r>
              <a:rPr lang="en-US" sz="2000" dirty="0" smtClean="0">
                <a:solidFill>
                  <a:srgbClr val="708F24"/>
                </a:solidFill>
                <a:hlinkClick r:id="rId4"/>
              </a:rPr>
              <a:t>/</a:t>
            </a:r>
            <a:endParaRPr lang="en-US" sz="2000" dirty="0" smtClean="0">
              <a:solidFill>
                <a:srgbClr val="708F24"/>
              </a:solidFill>
              <a:latin typeface="Arial" pitchFamily="-112" charset="0"/>
            </a:endParaRPr>
          </a:p>
          <a:p>
            <a:pPr>
              <a:lnSpc>
                <a:spcPct val="90000"/>
              </a:lnSpc>
              <a:buFont typeface="Wingdings" pitchFamily="-112" charset="2"/>
              <a:buChar char=""/>
              <a:defRPr/>
            </a:pPr>
            <a:r>
              <a:rPr lang="en-US" sz="2000" dirty="0">
                <a:solidFill>
                  <a:srgbClr val="708F24"/>
                </a:solidFill>
                <a:latin typeface="Arial" pitchFamily="-112" charset="0"/>
              </a:rPr>
              <a:t>North American Regional Climate Change Assessment Program</a:t>
            </a:r>
            <a:endParaRPr lang="en-US" sz="2000" dirty="0" smtClean="0">
              <a:solidFill>
                <a:srgbClr val="708F24"/>
              </a:solidFill>
              <a:latin typeface="Arial" pitchFamily="-112" charset="0"/>
            </a:endParaRPr>
          </a:p>
          <a:p>
            <a:pPr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000" dirty="0" smtClean="0">
                <a:solidFill>
                  <a:srgbClr val="708F24"/>
                </a:solidFill>
                <a:latin typeface="Arial" pitchFamily="-112" charset="0"/>
              </a:rPr>
              <a:t>			</a:t>
            </a:r>
            <a:r>
              <a:rPr lang="en-US" sz="2000" dirty="0" smtClean="0">
                <a:solidFill>
                  <a:srgbClr val="708F24"/>
                </a:solidFill>
                <a:hlinkClick r:id="rId5"/>
              </a:rPr>
              <a:t>http://www.narccap.ucar.edu/</a:t>
            </a:r>
            <a:endParaRPr lang="en-US" sz="2000" dirty="0" smtClean="0">
              <a:solidFill>
                <a:srgbClr val="708F24"/>
              </a:solidFill>
            </a:endParaRPr>
          </a:p>
          <a:p>
            <a:pPr>
              <a:lnSpc>
                <a:spcPct val="90000"/>
              </a:lnSpc>
              <a:buFont typeface="Wingdings" pitchFamily="-112" charset="2"/>
              <a:buChar char=""/>
              <a:defRPr/>
            </a:pPr>
            <a:r>
              <a:rPr lang="en-US" sz="2000" dirty="0" smtClean="0">
                <a:solidFill>
                  <a:srgbClr val="708F24"/>
                </a:solidFill>
                <a:latin typeface="Arial" pitchFamily="-112" charset="0"/>
              </a:rPr>
              <a:t>For current activities on the ISU campus, regionally and nationally relating to climate change see the Climate Science Initiative website:</a:t>
            </a:r>
          </a:p>
          <a:p>
            <a:pPr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000" dirty="0" smtClean="0">
                <a:solidFill>
                  <a:srgbClr val="708F24"/>
                </a:solidFill>
                <a:latin typeface="Arial" pitchFamily="-112" charset="0"/>
              </a:rPr>
              <a:t>			</a:t>
            </a:r>
            <a:r>
              <a:rPr lang="en-US" sz="2000" dirty="0" smtClean="0">
                <a:solidFill>
                  <a:srgbClr val="708F24"/>
                </a:solidFill>
                <a:latin typeface="Arial" pitchFamily="-112" charset="0"/>
                <a:hlinkClick r:id="rId6"/>
              </a:rPr>
              <a:t>http://climate.engineering.iastate.edu/</a:t>
            </a:r>
            <a:endParaRPr lang="en-US" sz="2000" dirty="0" smtClean="0">
              <a:solidFill>
                <a:srgbClr val="708F24"/>
              </a:solidFill>
              <a:latin typeface="Arial" pitchFamily="-112" charset="0"/>
            </a:endParaRPr>
          </a:p>
          <a:p>
            <a:pPr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1600" dirty="0" smtClean="0">
              <a:latin typeface="Arial" pitchFamily="-112" charset="0"/>
            </a:endParaRPr>
          </a:p>
          <a:p>
            <a:pPr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1600" dirty="0">
              <a:latin typeface="Arial" pitchFamily="-112" charset="0"/>
            </a:endParaRP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0" y="6400800"/>
            <a:ext cx="51054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708F24"/>
                </a:solidFill>
              </a:rPr>
              <a:t>Or just Google </a:t>
            </a:r>
            <a:r>
              <a:rPr lang="en-US" sz="1800" dirty="0">
                <a:solidFill>
                  <a:srgbClr val="708F24"/>
                </a:solidFill>
                <a:latin typeface="Engravers MT" pitchFamily="29" charset="0"/>
              </a:rPr>
              <a:t>Eugene Takle</a:t>
            </a:r>
            <a:endParaRPr lang="en-US" dirty="0">
              <a:solidFill>
                <a:srgbClr val="708F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70395"/>
            <a:ext cx="8229600" cy="114300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ea typeface="ＭＳ Ｐゴシック" pitchFamily="-107" charset="-128"/>
                <a:cs typeface="ＭＳ Ｐゴシック" pitchFamily="-107" charset="-128"/>
              </a:rPr>
              <a:t>Temperature </a:t>
            </a: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C</a:t>
            </a:r>
            <a:r>
              <a:rPr lang="en-US" sz="3600" b="1" dirty="0" smtClean="0">
                <a:ea typeface="ＭＳ Ｐゴシック" pitchFamily="-107" charset="-128"/>
                <a:cs typeface="ＭＳ Ｐゴシック" pitchFamily="-107" charset="-128"/>
              </a:rPr>
              <a:t>hanges are Not </a:t>
            </a:r>
            <a:r>
              <a:rPr lang="en-US" sz="3600" b="1" dirty="0">
                <a:ea typeface="ＭＳ Ｐゴシック" pitchFamily="-107" charset="-128"/>
                <a:cs typeface="ＭＳ Ｐゴシック" pitchFamily="-107" charset="-128"/>
              </a:rPr>
              <a:t/>
            </a:r>
            <a:br>
              <a:rPr lang="en-US" sz="3600" b="1" dirty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3600" b="1" dirty="0">
                <a:ea typeface="ＭＳ Ｐゴシック" pitchFamily="-107" charset="-128"/>
                <a:cs typeface="ＭＳ Ｐゴシック" pitchFamily="-107" charset="-128"/>
              </a:rPr>
              <a:t>Uniform Around the Globe</a:t>
            </a:r>
          </a:p>
        </p:txBody>
      </p:sp>
      <p:pic>
        <p:nvPicPr>
          <p:cNvPr id="16387" name="Picture 2" descr="ftp://ncdcftp.ncdc.noaa.gov/pub/upload/7days/tmean.1900.2009.ann.gif"/>
          <p:cNvPicPr>
            <a:picLocks noChangeAspect="1" noChangeArrowheads="1"/>
          </p:cNvPicPr>
          <p:nvPr/>
        </p:nvPicPr>
        <p:blipFill>
          <a:blip r:embed="rId2"/>
          <a:srcRect t="7524" b="7524"/>
          <a:stretch>
            <a:fillRect/>
          </a:stretch>
        </p:blipFill>
        <p:spPr bwMode="auto">
          <a:xfrm>
            <a:off x="2169378" y="2213396"/>
            <a:ext cx="6974622" cy="4582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0" y="6488112"/>
            <a:ext cx="320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67AC"/>
                </a:solidFill>
              </a:rPr>
              <a:t>From Tom Karl, NOAA NCDC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0" y="114659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9ADE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pitchFamily="-112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ADEFC"/>
                </a:solidFill>
                <a:latin typeface="Arial" charset="0"/>
                <a:ea typeface="Arial" pitchFamily="-112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ADEFC"/>
                </a:solidFill>
                <a:latin typeface="Arial" charset="0"/>
                <a:ea typeface="Arial" pitchFamily="-112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ADEFC"/>
                </a:solidFill>
                <a:latin typeface="Arial" charset="0"/>
                <a:ea typeface="Arial" pitchFamily="-112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9ADEFC"/>
                </a:solidFill>
                <a:latin typeface="Arial" charset="0"/>
                <a:ea typeface="Arial" pitchFamily="-112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0067A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7" charset="0"/>
                <a:cs typeface="Arial" pitchFamily="-107" charset="0"/>
              </a:rPr>
              <a:t>Many lines of evidence for conclusion of a “discernible human influence”</a:t>
            </a:r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998704" y="2327268"/>
            <a:ext cx="7958138" cy="4530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•"/>
              <a:defRPr sz="3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pitchFamily="-112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–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pitchFamily="-112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•"/>
              <a:defRPr sz="2400" kern="1200">
                <a:solidFill>
                  <a:srgbClr val="FFE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pitchFamily="-112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–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pitchFamily="-112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29" charset="0"/>
              <a:buChar char="»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pitchFamily="-112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Monotype Sorts" pitchFamily="-107" charset="2"/>
              <a:buAutoNum type="arabicPeriod"/>
              <a:defRPr/>
            </a:pPr>
            <a:r>
              <a:rPr lang="en-US" sz="2000" b="1" dirty="0">
                <a:solidFill>
                  <a:srgbClr val="000090"/>
                </a:solidFill>
              </a:rPr>
              <a:t>“Basic physics” evidence</a:t>
            </a:r>
          </a:p>
          <a:p>
            <a:pPr marL="800100" lvl="1" indent="-3429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itchFamily="-107" charset="0"/>
              <a:buChar char="–"/>
              <a:defRPr/>
            </a:pPr>
            <a:r>
              <a:rPr lang="en-US" sz="2000" dirty="0">
                <a:solidFill>
                  <a:srgbClr val="708F24"/>
                </a:solidFill>
                <a:ea typeface="ＭＳ Ｐゴシック" pitchFamily="-107" charset="-128"/>
                <a:cs typeface="ＭＳ Ｐゴシック" pitchFamily="-107" charset="-128"/>
              </a:rPr>
              <a:t>Physical understanding of the climate system and the heat-trapping properties of greenhouse gases</a:t>
            </a:r>
            <a:endParaRPr lang="en-US" sz="2000" dirty="0" smtClean="0">
              <a:solidFill>
                <a:srgbClr val="708F24"/>
              </a:solidFill>
              <a:ea typeface="ＭＳ Ｐゴシック" pitchFamily="-107" charset="-128"/>
              <a:cs typeface="ＭＳ Ｐゴシック" pitchFamily="-107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Monotype Sorts" pitchFamily="-107" charset="2"/>
              <a:buAutoNum type="arabicPeriod"/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Qualitative analysis </a:t>
            </a:r>
            <a:r>
              <a:rPr lang="en-US" sz="2000" b="1" dirty="0">
                <a:solidFill>
                  <a:srgbClr val="000090"/>
                </a:solidFill>
              </a:rPr>
              <a:t>evidence </a:t>
            </a:r>
          </a:p>
          <a:p>
            <a:pPr marL="800100" lvl="1" indent="-3429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itchFamily="-107" charset="0"/>
              <a:buChar char="–"/>
              <a:defRPr/>
            </a:pPr>
            <a:r>
              <a:rPr lang="en-US" sz="2000" dirty="0">
                <a:solidFill>
                  <a:srgbClr val="708F24"/>
                </a:solidFill>
                <a:ea typeface="ＭＳ Ｐゴシック" pitchFamily="-107" charset="-128"/>
                <a:cs typeface="ＭＳ Ｐゴシック" pitchFamily="-107" charset="-128"/>
              </a:rPr>
              <a:t>Qualitative agreement between observed climate changes and model predictions of human-caused climate changes (warming of oceans, land surface and troposphere, water vapor increases, </a:t>
            </a:r>
            <a:r>
              <a:rPr lang="en-US" sz="2000" i="1" dirty="0">
                <a:solidFill>
                  <a:srgbClr val="708F24"/>
                </a:solidFill>
                <a:ea typeface="ＭＳ Ｐゴシック" pitchFamily="-107" charset="-128"/>
                <a:cs typeface="ＭＳ Ｐゴシック" pitchFamily="-107" charset="-128"/>
              </a:rPr>
              <a:t>etc</a:t>
            </a:r>
            <a:r>
              <a:rPr lang="en-US" sz="2000" dirty="0">
                <a:solidFill>
                  <a:srgbClr val="708F24"/>
                </a:solidFill>
                <a:ea typeface="ＭＳ Ｐゴシック" pitchFamily="-107" charset="-128"/>
                <a:cs typeface="ＭＳ Ｐゴシック" pitchFamily="-107" charset="-128"/>
              </a:rPr>
              <a:t>.)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Monotype Sorts" pitchFamily="-107" charset="2"/>
              <a:buAutoNum type="arabicPeriod"/>
              <a:defRPr/>
            </a:pPr>
            <a:r>
              <a:rPr lang="en-US" sz="2000" b="1" dirty="0" err="1">
                <a:solidFill>
                  <a:srgbClr val="000090"/>
                </a:solidFill>
              </a:rPr>
              <a:t>Paleoclimate</a:t>
            </a:r>
            <a:r>
              <a:rPr lang="en-US" sz="2000" b="1" dirty="0">
                <a:solidFill>
                  <a:srgbClr val="000090"/>
                </a:solidFill>
              </a:rPr>
              <a:t> evidence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pPr marL="800100" lvl="1" indent="-3429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itchFamily="-107" charset="0"/>
              <a:buChar char="–"/>
              <a:defRPr/>
            </a:pPr>
            <a:r>
              <a:rPr lang="en-US" sz="2000" dirty="0" smtClean="0">
                <a:solidFill>
                  <a:srgbClr val="708F24"/>
                </a:solidFill>
                <a:ea typeface="ＭＳ Ｐゴシック" pitchFamily="-107" charset="-128"/>
                <a:cs typeface="ＭＳ Ｐゴシック" pitchFamily="-107" charset="-128"/>
              </a:rPr>
              <a:t>Reconstructions of past climates enable </a:t>
            </a:r>
            <a:r>
              <a:rPr lang="en-US" sz="2000" dirty="0">
                <a:solidFill>
                  <a:srgbClr val="708F24"/>
                </a:solidFill>
                <a:ea typeface="ＭＳ Ｐゴシック" pitchFamily="-107" charset="-128"/>
                <a:cs typeface="ＭＳ Ｐゴシック" pitchFamily="-107" charset="-128"/>
              </a:rPr>
              <a:t>us to place the warming of the 20th century in a longer-term context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Monotype Sorts" pitchFamily="-107" charset="2"/>
              <a:buAutoNum type="arabicPeriod"/>
              <a:defRPr/>
            </a:pPr>
            <a:r>
              <a:rPr lang="en-US" sz="2000" b="1" dirty="0">
                <a:solidFill>
                  <a:srgbClr val="000090"/>
                </a:solidFill>
              </a:rPr>
              <a:t>Fingerprint evidence</a:t>
            </a:r>
          </a:p>
          <a:p>
            <a:pPr marL="800100" lvl="1" indent="-3429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itchFamily="-107" charset="0"/>
              <a:buChar char="–"/>
              <a:defRPr/>
            </a:pPr>
            <a:r>
              <a:rPr lang="en-US" sz="2000" dirty="0">
                <a:solidFill>
                  <a:srgbClr val="708F24"/>
                </a:solidFill>
                <a:ea typeface="ＭＳ Ｐゴシック" pitchFamily="-107" charset="-128"/>
                <a:cs typeface="ＭＳ Ｐゴシック" pitchFamily="-107" charset="-128"/>
              </a:rPr>
              <a:t>Rigorous statistical comparisons between modeled and observed patterns of climate change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1252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Don </a:t>
            </a:r>
            <a:r>
              <a:rPr lang="en-US" sz="1400" dirty="0" err="1" smtClean="0">
                <a:solidFill>
                  <a:srgbClr val="FF0000"/>
                </a:solidFill>
              </a:rPr>
              <a:t>Wuebbles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1000" y="647700"/>
            <a:ext cx="8458200" cy="1143000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ea typeface="ＭＳ Ｐゴシック" pitchFamily="58" charset="-128"/>
              </a:rPr>
              <a:t>We have Moved Outside the Range of Historical Variation</a:t>
            </a:r>
          </a:p>
        </p:txBody>
      </p:sp>
      <p:sp>
        <p:nvSpPr>
          <p:cNvPr id="5124" name="Title 1"/>
          <p:cNvSpPr txBox="1">
            <a:spLocks/>
          </p:cNvSpPr>
          <p:nvPr/>
        </p:nvSpPr>
        <p:spPr bwMode="auto">
          <a:xfrm>
            <a:off x="1219200" y="1790700"/>
            <a:ext cx="678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708F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8" charset="-128"/>
                <a:cs typeface="Arial" pitchFamily="34" charset="0"/>
              </a:rPr>
              <a:t>800,000 Year Record of Carbon Dioxide Concentration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524000" y="2438400"/>
            <a:ext cx="6172200" cy="4038600"/>
            <a:chOff x="1524000" y="2438400"/>
            <a:chExt cx="6172200" cy="4038600"/>
          </a:xfrm>
        </p:grpSpPr>
        <p:sp>
          <p:nvSpPr>
            <p:cNvPr id="8" name="Rectangle 7"/>
            <p:cNvSpPr/>
            <p:nvPr/>
          </p:nvSpPr>
          <p:spPr>
            <a:xfrm>
              <a:off x="1524000" y="2438400"/>
              <a:ext cx="6172200" cy="4038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6087" name="Picture 5" descr="2100-Higher-emissions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81150" y="2500313"/>
              <a:ext cx="6057900" cy="39147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0" y="6550223"/>
            <a:ext cx="1252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Don </a:t>
            </a:r>
            <a:r>
              <a:rPr lang="en-US" sz="1400" dirty="0" err="1" smtClean="0">
                <a:solidFill>
                  <a:srgbClr val="FF0000"/>
                </a:solidFill>
              </a:rPr>
              <a:t>Wuebbles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IPCC_T2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342508"/>
            <a:ext cx="7086600" cy="451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2"/>
          <p:cNvSpPr txBox="1">
            <a:spLocks noChangeArrowheads="1"/>
          </p:cNvSpPr>
          <p:nvPr/>
        </p:nvSpPr>
        <p:spPr bwMode="auto">
          <a:xfrm>
            <a:off x="160286" y="1294544"/>
            <a:ext cx="8686800" cy="762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182880" rIns="274320" anchor="ctr">
            <a:prstTxWarp prst="textNoShape">
              <a:avLst/>
            </a:prstTxWarp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entury Gothic" pitchFamily="29" charset="0"/>
                <a:ea typeface="Century Gothic" pitchFamily="29" charset="0"/>
                <a:cs typeface="Century Gothic" pitchFamily="29" charset="0"/>
              </a:rPr>
              <a:t>What can we expect in the future?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1252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Don </a:t>
            </a:r>
            <a:r>
              <a:rPr lang="en-US" sz="1400" dirty="0" err="1" smtClean="0">
                <a:solidFill>
                  <a:srgbClr val="FF0000"/>
                </a:solidFill>
              </a:rPr>
              <a:t>Wuebbles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JF Te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23306"/>
            <a:ext cx="9144000" cy="583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7620000" y="6629400"/>
            <a:ext cx="152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IPCC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1356</Words>
  <Application>Microsoft Macintosh PowerPoint</Application>
  <PresentationFormat>On-screen Show (4:3)</PresentationFormat>
  <Paragraphs>178</Paragraphs>
  <Slides>45</Slides>
  <Notes>14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Office Theme</vt:lpstr>
      <vt:lpstr>Macintosh HD:Users:genetakle:Takle Files:Research:Documents:Connie Mutel:Takle - Revised 04.doc!OLE_LINK1</vt:lpstr>
      <vt:lpstr>!OLE_LINK1</vt:lpstr>
      <vt:lpstr>Use of Climate Science  for Decision-Making</vt:lpstr>
      <vt:lpstr>Outline</vt:lpstr>
      <vt:lpstr> Climate change is one of the most important issues facing humanity </vt:lpstr>
      <vt:lpstr>Slide 4</vt:lpstr>
      <vt:lpstr>Temperature Changes are Not  Uniform Around the Globe</vt:lpstr>
      <vt:lpstr>Slide 6</vt:lpstr>
      <vt:lpstr>We have Moved Outside the Range of Historical Variation</vt:lpstr>
      <vt:lpstr>Slide 8</vt:lpstr>
      <vt:lpstr>Slide 9</vt:lpstr>
      <vt:lpstr>Projected Change in Precipitation: 2081-2099 </vt:lpstr>
      <vt:lpstr>Slide 11</vt:lpstr>
      <vt:lpstr>But Abstract Concepts of Global Changes and Models Projecting Future Conditions Do Not Inspire Urgency and Action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Why Small Changes in Rainfall Produce Much More Flooding</vt:lpstr>
      <vt:lpstr>Iowa must change with the climate Des Moines Register, Jan. 22, 2011</vt:lpstr>
      <vt:lpstr>Summary</vt:lpstr>
      <vt:lpstr>For More Information</vt:lpstr>
    </vt:vector>
  </TitlesOfParts>
  <Company>Iowa State University - ECM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ECM Staff</dc:creator>
  <cp:lastModifiedBy>Gene Takle</cp:lastModifiedBy>
  <cp:revision>57</cp:revision>
  <dcterms:created xsi:type="dcterms:W3CDTF">2011-01-26T15:52:29Z</dcterms:created>
  <dcterms:modified xsi:type="dcterms:W3CDTF">2011-01-26T16:03:28Z</dcterms:modified>
</cp:coreProperties>
</file>