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523" r:id="rId3"/>
    <p:sldId id="524" r:id="rId4"/>
    <p:sldId id="525" r:id="rId5"/>
    <p:sldId id="526" r:id="rId6"/>
    <p:sldId id="527" r:id="rId7"/>
    <p:sldId id="528" r:id="rId8"/>
    <p:sldId id="529" r:id="rId9"/>
    <p:sldId id="530" r:id="rId10"/>
    <p:sldId id="531" r:id="rId11"/>
    <p:sldId id="532" r:id="rId12"/>
    <p:sldId id="533" r:id="rId13"/>
    <p:sldId id="534" r:id="rId14"/>
    <p:sldId id="544" r:id="rId15"/>
    <p:sldId id="535" r:id="rId16"/>
    <p:sldId id="536" r:id="rId17"/>
    <p:sldId id="545" r:id="rId18"/>
    <p:sldId id="537" r:id="rId19"/>
    <p:sldId id="53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DE1"/>
    <a:srgbClr val="4457FF"/>
    <a:srgbClr val="0067AC"/>
    <a:srgbClr val="708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400" y="11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image" Target="../media/image18.png"/><Relationship Id="rId2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8EC09-98C1-4230-A213-FA5AE5122305}" type="datetimeFigureOut">
              <a:rPr lang="en-US" smtClean="0"/>
              <a:pPr/>
              <a:t>4/3/12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C736F-67DC-4AD6-B39F-F449EC149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9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736F-67DC-4AD6-B39F-F449EC149D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A75A47-7E85-6345-BFE1-A1288404880B}" type="slidenum">
              <a:rPr lang="en-US" sz="1200" b="0"/>
              <a:pPr eaLnBrk="1" hangingPunct="1"/>
              <a:t>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8B2A75-8EEE-074D-ACB8-1F7C42B79C16}" type="slidenum">
              <a:rPr lang="en-US" sz="1200" b="0"/>
              <a:pPr eaLnBrk="1" hangingPunct="1"/>
              <a:t>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A4D085-65D8-D64A-90BA-64B08D2AC6CA}" type="slidenum">
              <a:rPr lang="en-US" sz="1200" b="0"/>
              <a:pPr eaLnBrk="1" hangingPunct="1"/>
              <a:t>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636DEE-4022-8849-B473-F3ED62B4468F}" type="slidenum">
              <a:rPr lang="en-US" sz="1200" b="0"/>
              <a:pPr eaLnBrk="1" hangingPunct="1"/>
              <a:t>9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1A7B30-0A4E-754B-B5A2-C00E0FD06773}" type="slidenum">
              <a:rPr lang="en-US" sz="1200" b="0"/>
              <a:pPr eaLnBrk="1" hangingPunct="1"/>
              <a:t>10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E8C5EA-0749-6445-BB98-0064AED10CD4}" type="slidenum">
              <a:rPr lang="en-US" sz="1200" b="0"/>
              <a:pPr eaLnBrk="1" hangingPunct="1"/>
              <a:t>15</a:t>
            </a:fld>
            <a:endParaRPr 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4/3/12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80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17824"/>
            <a:ext cx="4040188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780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17824"/>
            <a:ext cx="4041775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4/3/12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4/3/12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4/3/12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1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1751"/>
            <a:ext cx="5111750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279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4/3/12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SP World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1261" y="469900"/>
            <a:ext cx="887505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4/3/12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SP Foot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2" y="1490165"/>
            <a:ext cx="2847274" cy="5016995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3762"/>
            <a:ext cx="8229600" cy="433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507161"/>
            <a:ext cx="874972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EC58335-179D-0D45-BDC9-9A615D158F0F}" type="datetimeFigureOut">
              <a:rPr lang="en-US" smtClean="0"/>
              <a:pPr/>
              <a:t>4/3/12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173" y="6507161"/>
            <a:ext cx="2895600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873" y="6507161"/>
            <a:ext cx="483926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DA1FB041-706C-CF48-8DEF-97EEE89FE4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SP Footer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3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67A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292100" indent="-2921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500" kern="1200">
          <a:solidFill>
            <a:schemeClr val="tx1"/>
          </a:solidFill>
          <a:latin typeface="Arial"/>
          <a:ea typeface="+mn-ea"/>
          <a:cs typeface="Arial"/>
        </a:defRPr>
      </a:lvl2pPr>
      <a:lvl3pPr marL="6350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257300" indent="-2794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%5C???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imate.engineering.iastate.edu/" TargetMode="External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262519" y="3776134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sz="3840" b="1" i="1" dirty="0" smtClean="0"/>
              <a:t>Eugene S. Takle</a:t>
            </a:r>
          </a:p>
          <a:p>
            <a:r>
              <a:rPr lang="en-US" dirty="0" smtClean="0"/>
              <a:t>Professor </a:t>
            </a:r>
          </a:p>
          <a:p>
            <a:r>
              <a:rPr lang="en-US" dirty="0" smtClean="0"/>
              <a:t>Department of Agronomy</a:t>
            </a:r>
          </a:p>
          <a:p>
            <a:r>
              <a:rPr lang="en-US" dirty="0" smtClean="0"/>
              <a:t>Department of Geological and Atmospheric Science</a:t>
            </a:r>
          </a:p>
          <a:p>
            <a:r>
              <a:rPr lang="en-US" dirty="0" smtClean="0"/>
              <a:t>Director, Climate Science Program</a:t>
            </a:r>
          </a:p>
          <a:p>
            <a:r>
              <a:rPr lang="en-US" dirty="0" smtClean="0"/>
              <a:t>Iowa State University</a:t>
            </a:r>
          </a:p>
          <a:p>
            <a:r>
              <a:rPr lang="en-US" dirty="0" smtClean="0"/>
              <a:t>Ames, IA 50011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34222" y="5757333"/>
            <a:ext cx="2313454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25 x ‘25 Adaptation Meeting 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Baltimore, MD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3-4 April 2012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52133"/>
            <a:ext cx="9144000" cy="1371600"/>
          </a:xfrm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Impacts of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Changing </a:t>
            </a:r>
            <a:r>
              <a:rPr lang="en-US" sz="3200" dirty="0">
                <a:solidFill>
                  <a:schemeClr val="bg1"/>
                </a:solidFill>
              </a:rPr>
              <a:t>Climate and Weather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on the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Agriculture and Forestry Sectors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b="1" dirty="0" smtClean="0">
              <a:solidFill>
                <a:schemeClr val="bg1"/>
              </a:solidFill>
              <a:latin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3" descr="Failure point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063471"/>
            <a:ext cx="6610350" cy="27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6" descr="8-Human Health-pg-90_top cop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2225" r="5556" b="22139"/>
          <a:stretch>
            <a:fillRect/>
          </a:stretch>
        </p:blipFill>
        <p:spPr bwMode="auto">
          <a:xfrm>
            <a:off x="6934200" y="2037151"/>
            <a:ext cx="2057400" cy="4800211"/>
          </a:xfrm>
          <a:prstGeom prst="rect">
            <a:avLst/>
          </a:prstGeom>
          <a:noFill/>
          <a:ln w="9525">
            <a:solidFill>
              <a:srgbClr val="A5A5A5"/>
            </a:solidFill>
            <a:miter lim="800000"/>
            <a:headEnd/>
            <a:tailEnd/>
          </a:ln>
          <a:effectLst>
            <a:outerShdw dist="35921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TextBox 1"/>
          <p:cNvSpPr txBox="1">
            <a:spLocks noChangeArrowheads="1"/>
          </p:cNvSpPr>
          <p:nvPr/>
        </p:nvSpPr>
        <p:spPr bwMode="auto">
          <a:xfrm>
            <a:off x="270933" y="2217207"/>
            <a:ext cx="601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708F24"/>
                </a:solidFill>
              </a:rPr>
              <a:t>Rising daily maximum temperatures increase the likelihood of extended periods with temperatures above the failure point for reproduction (grain production)</a:t>
            </a:r>
          </a:p>
        </p:txBody>
      </p:sp>
      <p:sp>
        <p:nvSpPr>
          <p:cNvPr id="66564" name="TextBox 2"/>
          <p:cNvSpPr txBox="1">
            <a:spLocks noChangeArrowheads="1"/>
          </p:cNvSpPr>
          <p:nvPr/>
        </p:nvSpPr>
        <p:spPr bwMode="auto">
          <a:xfrm>
            <a:off x="224895" y="1329265"/>
            <a:ext cx="64807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67AC"/>
                </a:solidFill>
              </a:rPr>
              <a:t>Crop Yield and Grain Quality are Compromised by Temperature Increase</a:t>
            </a:r>
          </a:p>
        </p:txBody>
      </p:sp>
      <p:sp>
        <p:nvSpPr>
          <p:cNvPr id="66565" name="TextBox 5"/>
          <p:cNvSpPr txBox="1">
            <a:spLocks noChangeArrowheads="1"/>
          </p:cNvSpPr>
          <p:nvPr/>
        </p:nvSpPr>
        <p:spPr bwMode="auto">
          <a:xfrm>
            <a:off x="270933" y="3417357"/>
            <a:ext cx="594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708F24"/>
                </a:solidFill>
              </a:rPr>
              <a:t>Rising nighttime temperatures decrease the quality of grain (corn)</a:t>
            </a:r>
          </a:p>
        </p:txBody>
      </p:sp>
      <p:sp>
        <p:nvSpPr>
          <p:cNvPr id="7" name="Oval 6"/>
          <p:cNvSpPr/>
          <p:nvPr/>
        </p:nvSpPr>
        <p:spPr>
          <a:xfrm>
            <a:off x="5715000" y="4021137"/>
            <a:ext cx="990600" cy="283686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567" name="TextBox 3"/>
          <p:cNvSpPr txBox="1">
            <a:spLocks noChangeArrowheads="1"/>
          </p:cNvSpPr>
          <p:nvPr/>
        </p:nvSpPr>
        <p:spPr bwMode="auto">
          <a:xfrm>
            <a:off x="6934200" y="1518709"/>
            <a:ext cx="2008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Days/</a:t>
            </a:r>
            <a:r>
              <a:rPr lang="en-US" sz="1400" dirty="0" err="1"/>
              <a:t>Yr</a:t>
            </a:r>
            <a:r>
              <a:rPr lang="en-US" sz="1400" dirty="0"/>
              <a:t> with T&gt;100</a:t>
            </a:r>
            <a:r>
              <a:rPr lang="en-US" sz="1400" baseline="30000" dirty="0"/>
              <a:t>o</a:t>
            </a:r>
            <a:r>
              <a:rPr lang="en-US" sz="14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23437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0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775086"/>
              </p:ext>
            </p:extLst>
          </p:nvPr>
        </p:nvGraphicFramePr>
        <p:xfrm>
          <a:off x="12700" y="2101850"/>
          <a:ext cx="4664075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2" name="Document" r:id="rId3" imgW="10971429" imgH="5688889" progId="Word.Document.12">
                  <p:link updateAutomatic="1"/>
                </p:oleObj>
              </mc:Choice>
              <mc:Fallback>
                <p:oleObj name="Document" r:id="rId3" imgW="10971429" imgH="5688889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" y="2101850"/>
                        <a:ext cx="4664075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532952"/>
              </p:ext>
            </p:extLst>
          </p:nvPr>
        </p:nvGraphicFramePr>
        <p:xfrm>
          <a:off x="4811713" y="2101850"/>
          <a:ext cx="4332287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3" name="Document" r:id="rId3" imgW="10971429" imgH="5790476" progId="Word.Document.12">
                  <p:link updateAutomatic="1"/>
                </p:oleObj>
              </mc:Choice>
              <mc:Fallback>
                <p:oleObj name="Document" r:id="rId3" imgW="10971429" imgH="5790476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2101850"/>
                        <a:ext cx="4332287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692590"/>
              </p:ext>
            </p:extLst>
          </p:nvPr>
        </p:nvGraphicFramePr>
        <p:xfrm>
          <a:off x="12700" y="4639733"/>
          <a:ext cx="4659313" cy="2098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4" name="Document" r:id="rId3" imgW="10920635" imgH="5790476" progId="Word.Document.12">
                  <p:link updateAutomatic="1"/>
                </p:oleObj>
              </mc:Choice>
              <mc:Fallback>
                <p:oleObj name="Document" r:id="rId3" imgW="10920635" imgH="5790476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" y="4639733"/>
                        <a:ext cx="4659313" cy="2098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001877"/>
              </p:ext>
            </p:extLst>
          </p:nvPr>
        </p:nvGraphicFramePr>
        <p:xfrm>
          <a:off x="4824413" y="4639733"/>
          <a:ext cx="4319587" cy="2098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5" name="Document" r:id="rId3" imgW="10920635" imgH="5790476" progId="Word.Document.12">
                  <p:link updateAutomatic="1"/>
                </p:oleObj>
              </mc:Choice>
              <mc:Fallback>
                <p:oleObj name="Document" r:id="rId3" imgW="10920635" imgH="5790476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4639733"/>
                        <a:ext cx="4319587" cy="2098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4824413" y="4521200"/>
            <a:ext cx="4319587" cy="203041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614" name="TextBox 6"/>
          <p:cNvSpPr txBox="1">
            <a:spLocks noChangeArrowheads="1"/>
          </p:cNvSpPr>
          <p:nvPr/>
        </p:nvSpPr>
        <p:spPr bwMode="auto">
          <a:xfrm>
            <a:off x="228600" y="1101196"/>
            <a:ext cx="8686800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aseline="-25000" dirty="0">
                <a:solidFill>
                  <a:srgbClr val="0067AC"/>
                </a:solidFill>
              </a:rPr>
              <a:t>Daytime and Nighttime Temperatures are Rising in Iowa in All Seasons Except Summer Maximum Temperatures</a:t>
            </a:r>
          </a:p>
        </p:txBody>
      </p:sp>
    </p:spTree>
    <p:extLst>
      <p:ext uri="{BB962C8B-B14F-4D97-AF65-F5344CB8AC3E}">
        <p14:creationId xmlns:p14="http://schemas.microsoft.com/office/powerpoint/2010/main" val="146223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93800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Iowa Agricultural Producers are Adapting to Climate Change</a:t>
            </a:r>
            <a:r>
              <a:rPr lang="en-US" sz="3600" b="1" dirty="0" smtClean="0"/>
              <a:t>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82333"/>
            <a:ext cx="7391400" cy="40132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FF9900"/>
                </a:solidFill>
              </a:rPr>
              <a:t>Longer growing season:  </a:t>
            </a:r>
            <a:r>
              <a:rPr lang="en-US" sz="2000" dirty="0" smtClean="0">
                <a:solidFill>
                  <a:srgbClr val="43895E"/>
                </a:solidFill>
              </a:rPr>
              <a:t>plant earlier, plant longer season hybrids, harvest later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FF9900"/>
                </a:solidFill>
              </a:rPr>
              <a:t>Wetter springs</a:t>
            </a:r>
            <a:r>
              <a:rPr lang="en-US" sz="2000" dirty="0" smtClean="0">
                <a:solidFill>
                  <a:srgbClr val="FF6600"/>
                </a:solidFill>
              </a:rPr>
              <a:t>:  </a:t>
            </a:r>
            <a:r>
              <a:rPr lang="en-US" sz="2000" dirty="0" smtClean="0">
                <a:solidFill>
                  <a:srgbClr val="43895E"/>
                </a:solidFill>
              </a:rPr>
              <a:t>larger machinery enables planting in smaller weather windows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FF9900"/>
                </a:solidFill>
              </a:rPr>
              <a:t>More summer precipitation:  </a:t>
            </a:r>
            <a:r>
              <a:rPr lang="en-US" sz="2000" dirty="0" smtClean="0">
                <a:solidFill>
                  <a:srgbClr val="43895E"/>
                </a:solidFill>
              </a:rPr>
              <a:t>higher planting densities for higher yields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FF9900"/>
                </a:solidFill>
              </a:rPr>
              <a:t>Wetter springs and summers:  </a:t>
            </a:r>
            <a:r>
              <a:rPr lang="en-US" sz="2000" dirty="0" smtClean="0">
                <a:solidFill>
                  <a:srgbClr val="43895E"/>
                </a:solidFill>
              </a:rPr>
              <a:t>more subsurface drainage tile is being installed, closer spacing, sloped surfaces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FF9900"/>
                </a:solidFill>
              </a:rPr>
              <a:t>Fewer extreme heat events:  </a:t>
            </a:r>
            <a:r>
              <a:rPr lang="en-US" sz="2000" dirty="0" smtClean="0">
                <a:solidFill>
                  <a:srgbClr val="43895E"/>
                </a:solidFill>
              </a:rPr>
              <a:t>higher planting densities, fewer pollination failures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FF9900"/>
                </a:solidFill>
              </a:rPr>
              <a:t>Higher humidity:  </a:t>
            </a:r>
            <a:r>
              <a:rPr lang="en-US" sz="2000" dirty="0" smtClean="0">
                <a:solidFill>
                  <a:srgbClr val="43895E"/>
                </a:solidFill>
              </a:rPr>
              <a:t>more spraying for pathogens favored by moist conditions. more problems with fall crop dry-down, wider bean heads for faster harvest due to shorter harvest period during the daytime.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FF9900"/>
                </a:solidFill>
              </a:rPr>
              <a:t>Drier autumns:  </a:t>
            </a:r>
            <a:r>
              <a:rPr lang="en-US" sz="2000" dirty="0" smtClean="0">
                <a:solidFill>
                  <a:srgbClr val="43895E"/>
                </a:solidFill>
              </a:rPr>
              <a:t>delay harvest to take advantage of natural dry-down conditions, thereby reducing fuel costs</a:t>
            </a:r>
            <a:r>
              <a:rPr lang="en-US" sz="2400" dirty="0" smtClean="0">
                <a:solidFill>
                  <a:srgbClr val="43895E"/>
                </a:solidFill>
              </a:rPr>
              <a:t> </a:t>
            </a:r>
          </a:p>
          <a:p>
            <a:pPr>
              <a:buFont typeface="Wingdings" pitchFamily="-112" charset="2"/>
              <a:buChar char=""/>
              <a:defRPr/>
            </a:pPr>
            <a:endParaRPr lang="en-US" dirty="0">
              <a:solidFill>
                <a:srgbClr val="C225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4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 bwMode="auto">
          <a:xfrm>
            <a:off x="228600" y="1417638"/>
            <a:ext cx="8686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b="1" dirty="0">
                <a:latin typeface="Arial" charset="0"/>
                <a:ea typeface="ＭＳ Ｐゴシック" charset="0"/>
                <a:cs typeface="ＭＳ Ｐゴシック" charset="0"/>
              </a:rPr>
              <a:t>Impacts of Climate Change on Animal Agriculture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3259667"/>
            <a:ext cx="82296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2800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Decreased weight gain in meat animals</a:t>
            </a:r>
          </a:p>
          <a:p>
            <a:r>
              <a:rPr lang="en-US" sz="2800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Decreased </a:t>
            </a:r>
            <a:r>
              <a:rPr lang="en-US" sz="2800" dirty="0" smtClean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summer egg </a:t>
            </a:r>
            <a:r>
              <a:rPr lang="en-US" sz="2800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production in poultry operations</a:t>
            </a:r>
          </a:p>
          <a:p>
            <a:r>
              <a:rPr lang="en-US" sz="2800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Decreased </a:t>
            </a:r>
            <a:r>
              <a:rPr lang="en-US" sz="2800" dirty="0" smtClean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summer milk </a:t>
            </a:r>
            <a:r>
              <a:rPr lang="en-US" sz="2800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production in dairy operations</a:t>
            </a:r>
          </a:p>
          <a:p>
            <a:r>
              <a:rPr lang="en-US" sz="2800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Decreased breeding success in animal agriculture</a:t>
            </a:r>
          </a:p>
          <a:p>
            <a:r>
              <a:rPr lang="en-US" sz="2800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Increase in sickness and disease</a:t>
            </a:r>
          </a:p>
        </p:txBody>
      </p:sp>
    </p:spTree>
    <p:extLst>
      <p:ext uri="{BB962C8B-B14F-4D97-AF65-F5344CB8AC3E}">
        <p14:creationId xmlns:p14="http://schemas.microsoft.com/office/powerpoint/2010/main" val="82588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go girl! Iowa milk production hits February record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532" b="10532"/>
          <a:stretch>
            <a:fillRect/>
          </a:stretch>
        </p:blipFill>
        <p:spPr>
          <a:xfrm>
            <a:off x="457200" y="2480363"/>
            <a:ext cx="2844800" cy="1497032"/>
          </a:xfrm>
        </p:spPr>
      </p:pic>
      <p:sp>
        <p:nvSpPr>
          <p:cNvPr id="5" name="TextBox 4"/>
          <p:cNvSpPr txBox="1"/>
          <p:nvPr/>
        </p:nvSpPr>
        <p:spPr>
          <a:xfrm>
            <a:off x="809590" y="4872166"/>
            <a:ext cx="8094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8F24"/>
                </a:solidFill>
              </a:rPr>
              <a:t>In Iowa, the number of milk cows </a:t>
            </a:r>
            <a:r>
              <a:rPr lang="en-US" sz="2000" b="1" dirty="0" smtClean="0">
                <a:solidFill>
                  <a:srgbClr val="708F24"/>
                </a:solidFill>
              </a:rPr>
              <a:t>declined </a:t>
            </a:r>
            <a:r>
              <a:rPr lang="en-US" sz="2000" b="1" dirty="0">
                <a:solidFill>
                  <a:srgbClr val="708F24"/>
                </a:solidFill>
              </a:rPr>
              <a:t>by 3,000 head to 205,000, </a:t>
            </a:r>
            <a:endParaRPr lang="en-US" sz="2000" b="1" dirty="0" smtClean="0">
              <a:solidFill>
                <a:srgbClr val="708F24"/>
              </a:solidFill>
            </a:endParaRPr>
          </a:p>
          <a:p>
            <a:r>
              <a:rPr lang="en-US" sz="2000" b="1" dirty="0" smtClean="0">
                <a:solidFill>
                  <a:srgbClr val="708F24"/>
                </a:solidFill>
              </a:rPr>
              <a:t>but </a:t>
            </a:r>
            <a:r>
              <a:rPr lang="en-US" sz="2000" b="1" dirty="0">
                <a:solidFill>
                  <a:srgbClr val="708F24"/>
                </a:solidFill>
              </a:rPr>
              <a:t>because each cow produced 120 </a:t>
            </a:r>
            <a:r>
              <a:rPr lang="en-US" sz="2000" b="1" dirty="0" smtClean="0">
                <a:solidFill>
                  <a:srgbClr val="708F24"/>
                </a:solidFill>
              </a:rPr>
              <a:t>pounds </a:t>
            </a:r>
            <a:r>
              <a:rPr lang="en-US" sz="2000" b="1" dirty="0">
                <a:solidFill>
                  <a:srgbClr val="708F24"/>
                </a:solidFill>
              </a:rPr>
              <a:t>more of milk this year than </a:t>
            </a:r>
            <a:endParaRPr lang="en-US" sz="2000" b="1" dirty="0" smtClean="0">
              <a:solidFill>
                <a:srgbClr val="708F24"/>
              </a:solidFill>
            </a:endParaRPr>
          </a:p>
          <a:p>
            <a:r>
              <a:rPr lang="en-US" sz="2000" b="1" dirty="0" smtClean="0">
                <a:solidFill>
                  <a:srgbClr val="708F24"/>
                </a:solidFill>
              </a:rPr>
              <a:t>in </a:t>
            </a:r>
            <a:r>
              <a:rPr lang="en-US" sz="2000" b="1" dirty="0">
                <a:solidFill>
                  <a:srgbClr val="708F24"/>
                </a:solidFill>
              </a:rPr>
              <a:t>2011 total production in the state </a:t>
            </a:r>
            <a:r>
              <a:rPr lang="en-US" sz="2000" b="1" dirty="0" smtClean="0">
                <a:solidFill>
                  <a:srgbClr val="708F24"/>
                </a:solidFill>
              </a:rPr>
              <a:t>rose </a:t>
            </a:r>
            <a:r>
              <a:rPr lang="en-US" sz="2000" b="1" dirty="0">
                <a:solidFill>
                  <a:srgbClr val="708F24"/>
                </a:solidFill>
              </a:rPr>
              <a:t>by 5.9 percent to 359 million pounds.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8533" y="2777067"/>
            <a:ext cx="509466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8F24"/>
                </a:solidFill>
              </a:rPr>
              <a:t>The USDA said Iowa’s production total </a:t>
            </a:r>
            <a:endParaRPr lang="en-US" sz="2400" b="1" dirty="0" smtClean="0">
              <a:solidFill>
                <a:srgbClr val="708F24"/>
              </a:solidFill>
            </a:endParaRPr>
          </a:p>
          <a:p>
            <a:r>
              <a:rPr lang="en-US" sz="2400" b="1" dirty="0" smtClean="0">
                <a:solidFill>
                  <a:srgbClr val="708F24"/>
                </a:solidFill>
              </a:rPr>
              <a:t>was </a:t>
            </a:r>
            <a:r>
              <a:rPr lang="en-US" sz="2400" b="1" dirty="0">
                <a:solidFill>
                  <a:srgbClr val="708F24"/>
                </a:solidFill>
              </a:rPr>
              <a:t>a record for February, </a:t>
            </a:r>
            <a:r>
              <a:rPr lang="en-US" sz="2400" b="1" dirty="0" smtClean="0">
                <a:solidFill>
                  <a:srgbClr val="708F24"/>
                </a:solidFill>
              </a:rPr>
              <a:t>which </a:t>
            </a:r>
            <a:r>
              <a:rPr lang="en-US" sz="2400" b="1" dirty="0">
                <a:solidFill>
                  <a:srgbClr val="708F24"/>
                </a:solidFill>
              </a:rPr>
              <a:t>it </a:t>
            </a:r>
            <a:endParaRPr lang="en-US" sz="2400" b="1" dirty="0" smtClean="0">
              <a:solidFill>
                <a:srgbClr val="708F24"/>
              </a:solidFill>
            </a:endParaRPr>
          </a:p>
          <a:p>
            <a:r>
              <a:rPr lang="en-US" sz="2400" b="1" dirty="0" smtClean="0">
                <a:solidFill>
                  <a:srgbClr val="708F24"/>
                </a:solidFill>
              </a:rPr>
              <a:t>attributed </a:t>
            </a:r>
            <a:r>
              <a:rPr lang="en-US" sz="2400" b="1" dirty="0">
                <a:solidFill>
                  <a:srgbClr val="708F24"/>
                </a:solidFill>
              </a:rPr>
              <a:t>to warmer temperatures.</a:t>
            </a:r>
          </a:p>
        </p:txBody>
      </p:sp>
    </p:spTree>
    <p:extLst>
      <p:ext uri="{BB962C8B-B14F-4D97-AF65-F5344CB8AC3E}">
        <p14:creationId xmlns:p14="http://schemas.microsoft.com/office/powerpoint/2010/main" val="3987728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 descr="Spruce beetl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04053"/>
            <a:ext cx="30480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TextBox 2"/>
          <p:cNvSpPr txBox="1">
            <a:spLocks noChangeArrowheads="1"/>
          </p:cNvSpPr>
          <p:nvPr/>
        </p:nvSpPr>
        <p:spPr bwMode="auto">
          <a:xfrm>
            <a:off x="381000" y="1162050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67AC"/>
                </a:solidFill>
              </a:rPr>
              <a:t>Forestry Management and Production Considers a Longer Future </a:t>
            </a:r>
            <a:r>
              <a:rPr lang="en-US" dirty="0" smtClean="0">
                <a:solidFill>
                  <a:srgbClr val="0067AC"/>
                </a:solidFill>
              </a:rPr>
              <a:t>Horizon:  Mitigation </a:t>
            </a:r>
            <a:r>
              <a:rPr lang="en-US" dirty="0">
                <a:solidFill>
                  <a:srgbClr val="0067AC"/>
                </a:solidFill>
              </a:rPr>
              <a:t>is Critical</a:t>
            </a:r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52400" y="5469466"/>
            <a:ext cx="281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708F24"/>
                </a:solidFill>
              </a:rPr>
              <a:t>Warmer temperatures have allowed for Spruce Beetle infestations in Alaska </a:t>
            </a:r>
          </a:p>
        </p:txBody>
      </p:sp>
      <p:sp>
        <p:nvSpPr>
          <p:cNvPr id="69636" name="TextBox 4"/>
          <p:cNvSpPr txBox="1">
            <a:spLocks noChangeArrowheads="1"/>
          </p:cNvSpPr>
          <p:nvPr/>
        </p:nvSpPr>
        <p:spPr bwMode="auto">
          <a:xfrm>
            <a:off x="685800" y="39624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69637" name="TextBox 5"/>
          <p:cNvSpPr txBox="1">
            <a:spLocks noChangeArrowheads="1"/>
          </p:cNvSpPr>
          <p:nvPr/>
        </p:nvSpPr>
        <p:spPr bwMode="auto">
          <a:xfrm>
            <a:off x="7391400" y="3849686"/>
            <a:ext cx="1752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708F24"/>
                </a:solidFill>
              </a:rPr>
              <a:t>Temperatures below -30</a:t>
            </a:r>
            <a:r>
              <a:rPr lang="en-US" sz="1800" baseline="30000" dirty="0">
                <a:solidFill>
                  <a:srgbClr val="708F24"/>
                </a:solidFill>
              </a:rPr>
              <a:t>o</a:t>
            </a:r>
            <a:r>
              <a:rPr lang="en-US" sz="1800" dirty="0">
                <a:solidFill>
                  <a:srgbClr val="708F24"/>
                </a:solidFill>
              </a:rPr>
              <a:t>F must be sustained for at least five days to suppress mountain pine beetles in Colorado</a:t>
            </a:r>
          </a:p>
        </p:txBody>
      </p:sp>
      <p:pic>
        <p:nvPicPr>
          <p:cNvPr id="69638" name="Picture 8" descr="mountain pine beetl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39354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55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411413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125785" y="5273675"/>
            <a:ext cx="3997325" cy="83026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259" name="TextBox 6"/>
          <p:cNvSpPr txBox="1">
            <a:spLocks noChangeArrowheads="1"/>
          </p:cNvSpPr>
          <p:nvPr/>
        </p:nvSpPr>
        <p:spPr bwMode="auto">
          <a:xfrm rot="-5400000">
            <a:off x="-1778792" y="4233596"/>
            <a:ext cx="4910668" cy="33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Some Climate Variable (temp, precip, humid)</a:t>
            </a:r>
          </a:p>
        </p:txBody>
      </p:sp>
      <p:sp>
        <p:nvSpPr>
          <p:cNvPr id="96260" name="TextBox 7"/>
          <p:cNvSpPr txBox="1">
            <a:spLocks noChangeArrowheads="1"/>
          </p:cNvSpPr>
          <p:nvPr/>
        </p:nvSpPr>
        <p:spPr bwMode="auto">
          <a:xfrm>
            <a:off x="4599345" y="5942014"/>
            <a:ext cx="931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Today</a:t>
            </a:r>
          </a:p>
        </p:txBody>
      </p:sp>
      <p:sp>
        <p:nvSpPr>
          <p:cNvPr id="96261" name="TextBox 8"/>
          <p:cNvSpPr txBox="1">
            <a:spLocks noChangeArrowheads="1"/>
          </p:cNvSpPr>
          <p:nvPr/>
        </p:nvSpPr>
        <p:spPr bwMode="auto">
          <a:xfrm>
            <a:off x="1862667" y="6466946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Past</a:t>
            </a:r>
          </a:p>
        </p:txBody>
      </p:sp>
      <p:sp>
        <p:nvSpPr>
          <p:cNvPr id="96262" name="TextBox 9"/>
          <p:cNvSpPr txBox="1">
            <a:spLocks noChangeArrowheads="1"/>
          </p:cNvSpPr>
          <p:nvPr/>
        </p:nvSpPr>
        <p:spPr bwMode="auto">
          <a:xfrm>
            <a:off x="7086600" y="6500813"/>
            <a:ext cx="111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Future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845789" y="6725444"/>
            <a:ext cx="26511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264" name="TextBox 39"/>
          <p:cNvSpPr txBox="1">
            <a:spLocks noChangeArrowheads="1"/>
          </p:cNvSpPr>
          <p:nvPr/>
        </p:nvSpPr>
        <p:spPr bwMode="auto">
          <a:xfrm rot="-667581">
            <a:off x="1295929" y="5350264"/>
            <a:ext cx="2014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Measured past</a:t>
            </a:r>
          </a:p>
        </p:txBody>
      </p:sp>
      <p:sp>
        <p:nvSpPr>
          <p:cNvPr id="96266" name="TextBox 26"/>
          <p:cNvSpPr txBox="1">
            <a:spLocks noChangeArrowheads="1"/>
          </p:cNvSpPr>
          <p:nvPr/>
        </p:nvSpPr>
        <p:spPr bwMode="auto">
          <a:xfrm>
            <a:off x="331430" y="1230313"/>
            <a:ext cx="81851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67AC"/>
                </a:solidFill>
              </a:rPr>
              <a:t>Best available science says that the future climate will not resemble the past</a:t>
            </a:r>
          </a:p>
        </p:txBody>
      </p:sp>
      <p:sp>
        <p:nvSpPr>
          <p:cNvPr id="28" name="Arc 27"/>
          <p:cNvSpPr/>
          <p:nvPr/>
        </p:nvSpPr>
        <p:spPr>
          <a:xfrm rot="10212250">
            <a:off x="5110599" y="4254287"/>
            <a:ext cx="6811962" cy="1028700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Arc 28"/>
          <p:cNvSpPr/>
          <p:nvPr/>
        </p:nvSpPr>
        <p:spPr>
          <a:xfrm rot="9832920" flipV="1">
            <a:off x="5043488" y="3376640"/>
            <a:ext cx="7583487" cy="1543050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78346" y="5089525"/>
            <a:ext cx="355600" cy="368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270" name="TextBox 2"/>
          <p:cNvSpPr txBox="1">
            <a:spLocks noChangeArrowheads="1"/>
          </p:cNvSpPr>
          <p:nvPr/>
        </p:nvSpPr>
        <p:spPr bwMode="auto">
          <a:xfrm rot="-903474">
            <a:off x="5400675" y="4573788"/>
            <a:ext cx="2992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A Prudent View of the Future</a:t>
            </a:r>
          </a:p>
        </p:txBody>
      </p:sp>
    </p:spTree>
    <p:extLst>
      <p:ext uri="{BB962C8B-B14F-4D97-AF65-F5344CB8AC3E}">
        <p14:creationId xmlns:p14="http://schemas.microsoft.com/office/powerpoint/2010/main" val="121249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708F24"/>
                </a:solidFill>
              </a:rPr>
              <a:t>March heat wave in central US, 12-23 March</a:t>
            </a:r>
          </a:p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708F24"/>
                </a:solidFill>
              </a:rPr>
              <a:t>Chicago had nine consecutive days with record high temperatures, eight being over 80</a:t>
            </a:r>
            <a:r>
              <a:rPr lang="en-US" baseline="30000" dirty="0" smtClean="0">
                <a:solidFill>
                  <a:srgbClr val="708F24"/>
                </a:solidFill>
              </a:rPr>
              <a:t>o</a:t>
            </a:r>
            <a:r>
              <a:rPr lang="en-US" dirty="0" smtClean="0">
                <a:solidFill>
                  <a:srgbClr val="708F24"/>
                </a:solidFill>
              </a:rPr>
              <a:t>F</a:t>
            </a:r>
          </a:p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708F24"/>
                </a:solidFill>
              </a:rPr>
              <a:t>NOAA attribution study (Marty </a:t>
            </a:r>
            <a:r>
              <a:rPr lang="en-US" dirty="0" err="1" smtClean="0">
                <a:solidFill>
                  <a:srgbClr val="708F24"/>
                </a:solidFill>
              </a:rPr>
              <a:t>Hoerling</a:t>
            </a:r>
            <a:r>
              <a:rPr lang="en-US" dirty="0">
                <a:solidFill>
                  <a:srgbClr val="708F24"/>
                </a:solidFill>
              </a:rPr>
              <a:t>)</a:t>
            </a:r>
            <a:r>
              <a:rPr lang="en-US" dirty="0" smtClean="0">
                <a:solidFill>
                  <a:srgbClr val="708F24"/>
                </a:solidFill>
              </a:rPr>
              <a:t>: </a:t>
            </a:r>
            <a:r>
              <a:rPr lang="en-US" sz="1800" dirty="0" smtClean="0">
                <a:solidFill>
                  <a:srgbClr val="708F24"/>
                </a:solidFill>
              </a:rPr>
              <a:t>http</a:t>
            </a:r>
            <a:r>
              <a:rPr lang="en-US" sz="1800" dirty="0">
                <a:solidFill>
                  <a:srgbClr val="708F24"/>
                </a:solidFill>
              </a:rPr>
              <a:t>://</a:t>
            </a:r>
            <a:r>
              <a:rPr lang="en-US" sz="1800" dirty="0" err="1">
                <a:solidFill>
                  <a:srgbClr val="708F24"/>
                </a:solidFill>
              </a:rPr>
              <a:t>www.esrl.noaa.gov</a:t>
            </a:r>
            <a:r>
              <a:rPr lang="en-US" sz="1800" dirty="0">
                <a:solidFill>
                  <a:srgbClr val="708F24"/>
                </a:solidFill>
              </a:rPr>
              <a:t>/</a:t>
            </a:r>
            <a:r>
              <a:rPr lang="en-US" sz="1800" dirty="0" err="1">
                <a:solidFill>
                  <a:srgbClr val="708F24"/>
                </a:solidFill>
              </a:rPr>
              <a:t>psd</a:t>
            </a:r>
            <a:r>
              <a:rPr lang="en-US" sz="1800" dirty="0">
                <a:solidFill>
                  <a:srgbClr val="708F24"/>
                </a:solidFill>
              </a:rPr>
              <a:t>/</a:t>
            </a:r>
            <a:r>
              <a:rPr lang="en-US" sz="1800" dirty="0" err="1">
                <a:solidFill>
                  <a:srgbClr val="708F24"/>
                </a:solidFill>
              </a:rPr>
              <a:t>csi</a:t>
            </a:r>
            <a:r>
              <a:rPr lang="en-US" sz="1800" dirty="0">
                <a:solidFill>
                  <a:srgbClr val="708F24"/>
                </a:solidFill>
              </a:rPr>
              <a:t>/events/2012/</a:t>
            </a:r>
            <a:r>
              <a:rPr lang="en-US" sz="1800" dirty="0" err="1">
                <a:solidFill>
                  <a:srgbClr val="708F24"/>
                </a:solidFill>
              </a:rPr>
              <a:t>marchheatwave</a:t>
            </a:r>
            <a:r>
              <a:rPr lang="en-US" sz="1800" dirty="0">
                <a:solidFill>
                  <a:srgbClr val="708F24"/>
                </a:solidFill>
              </a:rPr>
              <a:t>/</a:t>
            </a:r>
            <a:endParaRPr lang="en-US" sz="1800" dirty="0" smtClean="0">
              <a:solidFill>
                <a:srgbClr val="708F24"/>
              </a:solidFill>
            </a:endParaRPr>
          </a:p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708F24"/>
                </a:solidFill>
              </a:rPr>
              <a:t>Four possible contributing factors:</a:t>
            </a:r>
          </a:p>
          <a:p>
            <a:pPr marL="749300" lvl="2" indent="-457200">
              <a:buFontTx/>
              <a:buChar char="•"/>
            </a:pPr>
            <a:r>
              <a:rPr lang="en-US" dirty="0" smtClean="0">
                <a:solidFill>
                  <a:srgbClr val="708F24"/>
                </a:solidFill>
              </a:rPr>
              <a:t>La Nina</a:t>
            </a:r>
          </a:p>
          <a:p>
            <a:pPr marL="749300" lvl="2" indent="-457200">
              <a:buFontTx/>
              <a:buChar char="•"/>
            </a:pPr>
            <a:r>
              <a:rPr lang="en-US" dirty="0" smtClean="0">
                <a:solidFill>
                  <a:srgbClr val="708F24"/>
                </a:solidFill>
              </a:rPr>
              <a:t>Warm water in Gulf of Mexico</a:t>
            </a:r>
          </a:p>
          <a:p>
            <a:pPr marL="749300" lvl="2" indent="-457200">
              <a:buFontTx/>
              <a:buChar char="•"/>
            </a:pPr>
            <a:r>
              <a:rPr lang="en-US" dirty="0" smtClean="0">
                <a:solidFill>
                  <a:srgbClr val="708F24"/>
                </a:solidFill>
              </a:rPr>
              <a:t>Minimal snow cover in upper Midwest</a:t>
            </a:r>
          </a:p>
          <a:p>
            <a:pPr marL="749300" lvl="2" indent="-457200">
              <a:buFontTx/>
              <a:buChar char="•"/>
            </a:pPr>
            <a:r>
              <a:rPr lang="en-US" dirty="0" smtClean="0">
                <a:solidFill>
                  <a:srgbClr val="708F24"/>
                </a:solidFill>
              </a:rPr>
              <a:t>Climate change</a:t>
            </a:r>
            <a:endParaRPr lang="en-US" dirty="0">
              <a:solidFill>
                <a:srgbClr val="708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65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 bwMode="auto">
          <a:xfrm>
            <a:off x="228600" y="1337733"/>
            <a:ext cx="8686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480733"/>
            <a:ext cx="8229600" cy="41232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Increases in greenhouse gases (primarily carbon dioxide) currently are the largest contributing cause to increases in global temperature</a:t>
            </a:r>
          </a:p>
          <a:p>
            <a:r>
              <a:rPr lang="en-US" sz="2800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Agricultural producers are facing increased costs for adapting to climate change</a:t>
            </a:r>
          </a:p>
          <a:p>
            <a:r>
              <a:rPr lang="en-US" sz="2800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Adaptation strategies for forestry are longer term</a:t>
            </a:r>
          </a:p>
          <a:p>
            <a:r>
              <a:rPr lang="en-US" sz="2800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Mitigating the causes of climate change is important for both crop production and forestry </a:t>
            </a:r>
          </a:p>
        </p:txBody>
      </p:sp>
    </p:spTree>
    <p:extLst>
      <p:ext uri="{BB962C8B-B14F-4D97-AF65-F5344CB8AC3E}">
        <p14:creationId xmlns:p14="http://schemas.microsoft.com/office/powerpoint/2010/main" val="373050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252537"/>
            <a:ext cx="4368800" cy="9318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 smtClean="0"/>
              <a:t>For More Information: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84400"/>
            <a:ext cx="5105400" cy="43307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 marL="0" indent="0" algn="ctr">
              <a:buFontTx/>
              <a:buNone/>
              <a:defRPr/>
            </a:pPr>
            <a:r>
              <a:rPr lang="en-US" sz="2400" b="1" dirty="0" smtClean="0">
                <a:solidFill>
                  <a:srgbClr val="708F24"/>
                </a:solidFill>
              </a:rPr>
              <a:t>Climate Science Program</a:t>
            </a:r>
          </a:p>
          <a:p>
            <a:pPr marL="0" indent="0" algn="ctr">
              <a:buFontTx/>
              <a:buNone/>
              <a:defRPr/>
            </a:pPr>
            <a:r>
              <a:rPr lang="en-US" sz="2400" b="1" dirty="0" smtClean="0">
                <a:solidFill>
                  <a:srgbClr val="708F24"/>
                </a:solidFill>
              </a:rPr>
              <a:t>Iowa State University</a:t>
            </a:r>
          </a:p>
          <a:p>
            <a:pPr marL="0" indent="0" algn="ctr">
              <a:buFontTx/>
              <a:buNone/>
              <a:defRPr/>
            </a:pPr>
            <a:r>
              <a:rPr lang="en-US" sz="2000" dirty="0" smtClean="0">
                <a:solidFill>
                  <a:srgbClr val="0000FF"/>
                </a:solidFill>
                <a:hlinkClick r:id="rId2"/>
              </a:rPr>
              <a:t>http://climate.engineering.iastate.edu/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2000" dirty="0">
              <a:solidFill>
                <a:srgbClr val="0000FF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2000" b="1" dirty="0" smtClean="0">
                <a:solidFill>
                  <a:srgbClr val="708F24"/>
                </a:solidFill>
              </a:rPr>
              <a:t>Google me:</a:t>
            </a:r>
            <a:endParaRPr lang="en-US" sz="2000" b="1" dirty="0">
              <a:solidFill>
                <a:srgbClr val="708F24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http</a:t>
            </a:r>
            <a:r>
              <a:rPr lang="en-US" sz="2000" dirty="0">
                <a:solidFill>
                  <a:srgbClr val="FF0000"/>
                </a:solidFill>
              </a:rPr>
              <a:t>://</a:t>
            </a:r>
            <a:r>
              <a:rPr lang="en-US" sz="2000" dirty="0" err="1">
                <a:solidFill>
                  <a:srgbClr val="FF0000"/>
                </a:solidFill>
              </a:rPr>
              <a:t>www.meteor.iastate.edu</a:t>
            </a:r>
            <a:r>
              <a:rPr lang="en-US" sz="2000" dirty="0">
                <a:solidFill>
                  <a:srgbClr val="FF0000"/>
                </a:solidFill>
              </a:rPr>
              <a:t>/faculty/</a:t>
            </a:r>
            <a:r>
              <a:rPr lang="en-US" sz="2000" dirty="0" err="1">
                <a:solidFill>
                  <a:srgbClr val="FF0000"/>
                </a:solidFill>
              </a:rPr>
              <a:t>takle</a:t>
            </a:r>
            <a:r>
              <a:rPr lang="en-US" sz="2000" dirty="0">
                <a:solidFill>
                  <a:srgbClr val="FF0000"/>
                </a:solidFill>
              </a:rPr>
              <a:t>/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2000" b="1" dirty="0" smtClean="0">
              <a:solidFill>
                <a:srgbClr val="FF99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2000" b="1" dirty="0" smtClean="0">
                <a:solidFill>
                  <a:srgbClr val="708F24"/>
                </a:solidFill>
              </a:rPr>
              <a:t>Email me:</a:t>
            </a:r>
          </a:p>
          <a:p>
            <a:pPr marL="0" indent="0" algn="ctr">
              <a:buFontTx/>
              <a:buNone/>
              <a:defRPr/>
            </a:pPr>
            <a:r>
              <a:rPr lang="en-US" sz="2000" dirty="0" err="1" smtClean="0">
                <a:solidFill>
                  <a:srgbClr val="FF0000"/>
                </a:solidFill>
              </a:rPr>
              <a:t>gstakle@iastate.edu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2400" b="1" dirty="0" smtClean="0">
              <a:solidFill>
                <a:srgbClr val="708F24"/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98307" name="Picture 4" descr="25x25 Roadma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2" y="2222500"/>
            <a:ext cx="3703638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Rectangle 5"/>
          <p:cNvSpPr>
            <a:spLocks noChangeArrowheads="1"/>
          </p:cNvSpPr>
          <p:nvPr/>
        </p:nvSpPr>
        <p:spPr bwMode="auto">
          <a:xfrm>
            <a:off x="5410200" y="1905000"/>
            <a:ext cx="3505200" cy="4191000"/>
          </a:xfrm>
          <a:prstGeom prst="rect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9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-Global-pg-17 cop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77"/>
          <a:stretch>
            <a:fillRect/>
          </a:stretch>
        </p:blipFill>
        <p:spPr bwMode="auto">
          <a:xfrm>
            <a:off x="5978525" y="1848493"/>
            <a:ext cx="2784475" cy="2209800"/>
          </a:xfrm>
          <a:prstGeom prst="rect">
            <a:avLst/>
          </a:prstGeom>
          <a:noFill/>
          <a:ln w="9525">
            <a:solidFill>
              <a:srgbClr val="A5A5A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2" descr="E:\IPCC_T2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34267"/>
            <a:ext cx="5646738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3" descr="CO2 recor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79800"/>
            <a:ext cx="45720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Box 1"/>
          <p:cNvSpPr txBox="1">
            <a:spLocks noChangeArrowheads="1"/>
          </p:cNvSpPr>
          <p:nvPr/>
        </p:nvSpPr>
        <p:spPr bwMode="auto">
          <a:xfrm>
            <a:off x="5867400" y="4049826"/>
            <a:ext cx="3104836" cy="2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 dirty="0">
                <a:solidFill>
                  <a:srgbClr val="708F24"/>
                </a:solidFill>
              </a:rPr>
              <a:t>Changes in temperature over</a:t>
            </a:r>
          </a:p>
          <a:p>
            <a:pPr eaLnBrk="1" hangingPunct="1"/>
            <a:r>
              <a:rPr lang="en-US" sz="1600" b="0" dirty="0">
                <a:solidFill>
                  <a:srgbClr val="708F24"/>
                </a:solidFill>
              </a:rPr>
              <a:t>the last 40 years cannot </a:t>
            </a:r>
          </a:p>
          <a:p>
            <a:pPr eaLnBrk="1" hangingPunct="1"/>
            <a:r>
              <a:rPr lang="en-US" sz="1600" b="0" dirty="0">
                <a:solidFill>
                  <a:srgbClr val="708F24"/>
                </a:solidFill>
              </a:rPr>
              <a:t>be explained by orbital </a:t>
            </a:r>
          </a:p>
          <a:p>
            <a:pPr eaLnBrk="1" hangingPunct="1"/>
            <a:r>
              <a:rPr lang="en-US" sz="1600" b="0" dirty="0">
                <a:solidFill>
                  <a:srgbClr val="708F24"/>
                </a:solidFill>
              </a:rPr>
              <a:t>changes of Earth around the </a:t>
            </a:r>
          </a:p>
          <a:p>
            <a:pPr eaLnBrk="1" hangingPunct="1"/>
            <a:r>
              <a:rPr lang="en-US" sz="1600" b="0" dirty="0">
                <a:solidFill>
                  <a:srgbClr val="708F24"/>
                </a:solidFill>
              </a:rPr>
              <a:t>Sun, changes in volcanic </a:t>
            </a:r>
          </a:p>
          <a:p>
            <a:pPr eaLnBrk="1" hangingPunct="1"/>
            <a:r>
              <a:rPr lang="en-US" sz="1600" b="0" dirty="0">
                <a:solidFill>
                  <a:srgbClr val="708F24"/>
                </a:solidFill>
              </a:rPr>
              <a:t>activity, changes in output of </a:t>
            </a:r>
          </a:p>
          <a:p>
            <a:pPr eaLnBrk="1" hangingPunct="1"/>
            <a:r>
              <a:rPr lang="en-US" sz="1600" b="0" dirty="0">
                <a:solidFill>
                  <a:srgbClr val="708F24"/>
                </a:solidFill>
              </a:rPr>
              <a:t>the Sun, or natural variability </a:t>
            </a:r>
          </a:p>
          <a:p>
            <a:pPr eaLnBrk="1" hangingPunct="1"/>
            <a:r>
              <a:rPr lang="en-US" sz="1600" b="0" dirty="0">
                <a:solidFill>
                  <a:srgbClr val="708F24"/>
                </a:solidFill>
              </a:rPr>
              <a:t>(El Nino, MJO, etc.).  The only</a:t>
            </a:r>
          </a:p>
          <a:p>
            <a:pPr eaLnBrk="1" hangingPunct="1"/>
            <a:r>
              <a:rPr lang="en-US" sz="1600" b="0" dirty="0">
                <a:solidFill>
                  <a:srgbClr val="708F24"/>
                </a:solidFill>
              </a:rPr>
              <a:t>explanation is increase in </a:t>
            </a:r>
          </a:p>
          <a:p>
            <a:pPr eaLnBrk="1" hangingPunct="1"/>
            <a:r>
              <a:rPr lang="en-US" sz="1600" b="0" dirty="0">
                <a:solidFill>
                  <a:srgbClr val="708F24"/>
                </a:solidFill>
              </a:rPr>
              <a:t>greenhouse gas concentrations,</a:t>
            </a:r>
          </a:p>
          <a:p>
            <a:pPr eaLnBrk="1" hangingPunct="1"/>
            <a:r>
              <a:rPr lang="en-US" sz="1600" b="0" dirty="0">
                <a:solidFill>
                  <a:srgbClr val="708F24"/>
                </a:solidFill>
              </a:rPr>
              <a:t>mostly CO</a:t>
            </a:r>
            <a:r>
              <a:rPr lang="en-US" sz="1600" b="0" baseline="-25000" dirty="0">
                <a:solidFill>
                  <a:srgbClr val="708F24"/>
                </a:solidFill>
              </a:rPr>
              <a:t>2</a:t>
            </a:r>
            <a:r>
              <a:rPr lang="en-US" sz="1600" b="0" dirty="0" smtClean="0">
                <a:solidFill>
                  <a:srgbClr val="708F24"/>
                </a:solidFill>
              </a:rPr>
              <a:t>.</a:t>
            </a:r>
            <a:endParaRPr lang="en-US" sz="1600" b="0" dirty="0">
              <a:solidFill>
                <a:srgbClr val="708F24"/>
              </a:solidFill>
            </a:endParaRPr>
          </a:p>
        </p:txBody>
      </p:sp>
      <p:pic>
        <p:nvPicPr>
          <p:cNvPr id="57350" name="Picture 3" descr="Temp record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80167"/>
            <a:ext cx="45720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Box 7"/>
          <p:cNvSpPr txBox="1">
            <a:spLocks noChangeArrowheads="1"/>
          </p:cNvSpPr>
          <p:nvPr/>
        </p:nvSpPr>
        <p:spPr bwMode="auto">
          <a:xfrm>
            <a:off x="152400" y="1191268"/>
            <a:ext cx="81957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67AC"/>
                </a:solidFill>
              </a:rPr>
              <a:t>Natural Causes Cannot </a:t>
            </a:r>
            <a:r>
              <a:rPr lang="en-US" dirty="0" smtClean="0">
                <a:solidFill>
                  <a:srgbClr val="0067AC"/>
                </a:solidFill>
              </a:rPr>
              <a:t>Explain Global Temperature </a:t>
            </a:r>
            <a:r>
              <a:rPr lang="en-US" dirty="0">
                <a:solidFill>
                  <a:srgbClr val="0067AC"/>
                </a:solidFill>
              </a:rPr>
              <a:t>Rises </a:t>
            </a:r>
            <a:r>
              <a:rPr lang="en-US" dirty="0" smtClean="0">
                <a:solidFill>
                  <a:srgbClr val="0067AC"/>
                </a:solidFill>
              </a:rPr>
              <a:t>of </a:t>
            </a:r>
            <a:r>
              <a:rPr lang="en-US" dirty="0">
                <a:solidFill>
                  <a:srgbClr val="0067AC"/>
                </a:solidFill>
              </a:rPr>
              <a:t>the Last 40 Years </a:t>
            </a:r>
          </a:p>
        </p:txBody>
      </p:sp>
    </p:spTree>
    <p:extLst>
      <p:ext uri="{BB962C8B-B14F-4D97-AF65-F5344CB8AC3E}">
        <p14:creationId xmlns:p14="http://schemas.microsoft.com/office/powerpoint/2010/main" val="285377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 bwMode="auto">
          <a:xfrm>
            <a:off x="228600" y="1252009"/>
            <a:ext cx="8686800" cy="1143000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latin typeface="Arial" charset="0"/>
                <a:ea typeface="ＭＳ Ｐゴシック" charset="0"/>
                <a:cs typeface="ＭＳ Ｐゴシック" charset="0"/>
              </a:rPr>
              <a:t>We Know with Confidence that…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395009"/>
            <a:ext cx="8229600" cy="40518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Recent global temperature changes are outside the range of natural variability</a:t>
            </a:r>
          </a:p>
          <a:p>
            <a:r>
              <a:rPr lang="en-US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Agricultural producers are accustomed to adapting to a wide range of </a:t>
            </a:r>
            <a:r>
              <a:rPr lang="en-US" dirty="0" smtClean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challenges, including weather  </a:t>
            </a:r>
            <a:endParaRPr lang="en-US" dirty="0">
              <a:solidFill>
                <a:srgbClr val="708F24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Agriculture is highly vulnerable to changes in weather and climate </a:t>
            </a:r>
          </a:p>
          <a:p>
            <a:r>
              <a:rPr lang="en-US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Not all changes in climate are detrimental to </a:t>
            </a:r>
            <a:r>
              <a:rPr lang="en-US" dirty="0" smtClean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agriculture</a:t>
            </a:r>
            <a:endParaRPr lang="en-US" dirty="0">
              <a:solidFill>
                <a:srgbClr val="708F2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8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3" descr="StatewideFrostFree20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" y="2646892"/>
            <a:ext cx="7881938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TextBox 1"/>
          <p:cNvSpPr txBox="1">
            <a:spLocks noChangeArrowheads="1"/>
          </p:cNvSpPr>
          <p:nvPr/>
        </p:nvSpPr>
        <p:spPr bwMode="auto">
          <a:xfrm>
            <a:off x="534987" y="1168400"/>
            <a:ext cx="80359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67AC"/>
                </a:solidFill>
              </a:rPr>
              <a:t>Longer Growing </a:t>
            </a:r>
            <a:r>
              <a:rPr lang="en-US" sz="3200" dirty="0" smtClean="0">
                <a:solidFill>
                  <a:srgbClr val="0067AC"/>
                </a:solidFill>
              </a:rPr>
              <a:t>Season </a:t>
            </a:r>
            <a:r>
              <a:rPr lang="en-US" sz="3200" dirty="0">
                <a:solidFill>
                  <a:srgbClr val="0067AC"/>
                </a:solidFill>
              </a:rPr>
              <a:t>Allows Planting </a:t>
            </a:r>
          </a:p>
          <a:p>
            <a:pPr algn="ctr" eaLnBrk="1" hangingPunct="1"/>
            <a:r>
              <a:rPr lang="en-US" sz="3200" dirty="0">
                <a:solidFill>
                  <a:srgbClr val="0067AC"/>
                </a:solidFill>
              </a:rPr>
              <a:t>of Longer Season Hybrid Corn</a:t>
            </a:r>
          </a:p>
        </p:txBody>
      </p:sp>
      <p:sp>
        <p:nvSpPr>
          <p:cNvPr id="92163" name="TextBox 2"/>
          <p:cNvSpPr txBox="1">
            <a:spLocks noChangeArrowheads="1"/>
          </p:cNvSpPr>
          <p:nvPr/>
        </p:nvSpPr>
        <p:spPr bwMode="auto">
          <a:xfrm>
            <a:off x="7086600" y="4876800"/>
            <a:ext cx="126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Iowa Data</a:t>
            </a:r>
          </a:p>
        </p:txBody>
      </p:sp>
    </p:spTree>
    <p:extLst>
      <p:ext uri="{BB962C8B-B14F-4D97-AF65-F5344CB8AC3E}">
        <p14:creationId xmlns:p14="http://schemas.microsoft.com/office/powerpoint/2010/main" val="353634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Corn yield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79625"/>
            <a:ext cx="67818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609600" y="1279525"/>
            <a:ext cx="7939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67AC"/>
                </a:solidFill>
              </a:rPr>
              <a:t>Extreme Events are Usually Detrimental</a:t>
            </a:r>
          </a:p>
        </p:txBody>
      </p:sp>
    </p:spTree>
    <p:extLst>
      <p:ext uri="{BB962C8B-B14F-4D97-AF65-F5344CB8AC3E}">
        <p14:creationId xmlns:p14="http://schemas.microsoft.com/office/powerpoint/2010/main" val="99740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39163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4800" b="1" dirty="0" smtClean="0">
                <a:solidFill>
                  <a:srgbClr val="0067AC"/>
                </a:solidFill>
              </a:rPr>
              <a:t>US agriculture has adapted in the past…</a:t>
            </a:r>
          </a:p>
          <a:p>
            <a:pPr marL="0" indent="0" algn="ctr">
              <a:buFontTx/>
              <a:buNone/>
              <a:defRPr/>
            </a:pPr>
            <a:endParaRPr lang="en-US" sz="4800" b="1" dirty="0">
              <a:solidFill>
                <a:srgbClr val="0067AC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4800" b="1" dirty="0">
                <a:solidFill>
                  <a:srgbClr val="0067AC"/>
                </a:solidFill>
              </a:rPr>
              <a:t>B</a:t>
            </a:r>
            <a:r>
              <a:rPr lang="en-US" sz="4800" b="1" dirty="0" smtClean="0">
                <a:solidFill>
                  <a:srgbClr val="0067AC"/>
                </a:solidFill>
              </a:rPr>
              <a:t>ut what about the future? </a:t>
            </a:r>
          </a:p>
        </p:txBody>
      </p:sp>
    </p:spTree>
    <p:extLst>
      <p:ext uri="{BB962C8B-B14F-4D97-AF65-F5344CB8AC3E}">
        <p14:creationId xmlns:p14="http://schemas.microsoft.com/office/powerpoint/2010/main" val="247293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2"/>
          <a:stretch>
            <a:fillRect/>
          </a:stretch>
        </p:blipFill>
        <p:spPr bwMode="auto">
          <a:xfrm>
            <a:off x="5715000" y="1741223"/>
            <a:ext cx="3148013" cy="2122488"/>
          </a:xfrm>
          <a:prstGeom prst="rect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ffectLst>
            <a:outerShdw dist="35921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Picture 5" descr="CedarRapidsExtremePrecip201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37000"/>
            <a:ext cx="44211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6" descr="Gully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305300"/>
            <a:ext cx="37909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Box 6"/>
          <p:cNvSpPr txBox="1">
            <a:spLocks noChangeArrowheads="1"/>
          </p:cNvSpPr>
          <p:nvPr/>
        </p:nvSpPr>
        <p:spPr bwMode="auto">
          <a:xfrm>
            <a:off x="304800" y="2802467"/>
            <a:ext cx="502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708F24"/>
                </a:solidFill>
                <a:latin typeface="Calibri" charset="0"/>
              </a:rPr>
              <a:t>Over the last century there was a 50% increase in the frequency of days with precipitation over four inches in the upper </a:t>
            </a:r>
            <a:r>
              <a:rPr lang="en-US" sz="1800" dirty="0" err="1">
                <a:solidFill>
                  <a:srgbClr val="708F24"/>
                </a:solidFill>
                <a:latin typeface="Calibri" charset="0"/>
              </a:rPr>
              <a:t>midwestern</a:t>
            </a:r>
            <a:r>
              <a:rPr lang="en-US" sz="1800" dirty="0">
                <a:solidFill>
                  <a:srgbClr val="708F24"/>
                </a:solidFill>
                <a:latin typeface="Calibri" charset="0"/>
              </a:rPr>
              <a:t> U.S.</a:t>
            </a:r>
          </a:p>
        </p:txBody>
      </p:sp>
      <p:sp>
        <p:nvSpPr>
          <p:cNvPr id="61446" name="Oval 1"/>
          <p:cNvSpPr>
            <a:spLocks noChangeArrowheads="1"/>
          </p:cNvSpPr>
          <p:nvPr/>
        </p:nvSpPr>
        <p:spPr bwMode="auto">
          <a:xfrm>
            <a:off x="2286000" y="4453467"/>
            <a:ext cx="26670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TextBox 2"/>
          <p:cNvSpPr txBox="1">
            <a:spLocks noChangeArrowheads="1"/>
          </p:cNvSpPr>
          <p:nvPr/>
        </p:nvSpPr>
        <p:spPr bwMode="auto">
          <a:xfrm>
            <a:off x="135466" y="1286933"/>
            <a:ext cx="557953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67AC"/>
                </a:solidFill>
              </a:rPr>
              <a:t>Increase in Frequency and Intensity of Extreme </a:t>
            </a:r>
            <a:r>
              <a:rPr lang="en-US" dirty="0" smtClean="0">
                <a:solidFill>
                  <a:srgbClr val="0067AC"/>
                </a:solidFill>
              </a:rPr>
              <a:t>Precipitation </a:t>
            </a:r>
            <a:r>
              <a:rPr lang="en-US" dirty="0">
                <a:solidFill>
                  <a:srgbClr val="0067AC"/>
                </a:solidFill>
              </a:rPr>
              <a:t>Events  is Statistically Significant</a:t>
            </a:r>
          </a:p>
        </p:txBody>
      </p:sp>
    </p:spTree>
    <p:extLst>
      <p:ext uri="{BB962C8B-B14F-4D97-AF65-F5344CB8AC3E}">
        <p14:creationId xmlns:p14="http://schemas.microsoft.com/office/powerpoint/2010/main" val="39132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 descr="Dew Point Increas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3331"/>
            <a:ext cx="9144000" cy="477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TextBox 2"/>
          <p:cNvSpPr txBox="1">
            <a:spLocks noChangeArrowheads="1"/>
          </p:cNvSpPr>
          <p:nvPr/>
        </p:nvSpPr>
        <p:spPr bwMode="auto">
          <a:xfrm>
            <a:off x="347134" y="1253067"/>
            <a:ext cx="8161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67AC"/>
                </a:solidFill>
              </a:rPr>
              <a:t>Increase in Occurrence and Intensity of Extreme Precipitation Events Leads to Higher Humidity</a:t>
            </a:r>
          </a:p>
        </p:txBody>
      </p:sp>
    </p:spTree>
    <p:extLst>
      <p:ext uri="{BB962C8B-B14F-4D97-AF65-F5344CB8AC3E}">
        <p14:creationId xmlns:p14="http://schemas.microsoft.com/office/powerpoint/2010/main" val="362232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im\Desktop\USDA Plant Hardiness Zon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" b="6134"/>
          <a:stretch/>
        </p:blipFill>
        <p:spPr bwMode="auto">
          <a:xfrm>
            <a:off x="5257800" y="1984375"/>
            <a:ext cx="3421063" cy="4863572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514" name="Picture 2" descr="dsm_tmin_1975_le0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375"/>
            <a:ext cx="4933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Box 5"/>
          <p:cNvSpPr txBox="1">
            <a:spLocks noChangeArrowheads="1"/>
          </p:cNvSpPr>
          <p:nvPr/>
        </p:nvSpPr>
        <p:spPr bwMode="auto">
          <a:xfrm>
            <a:off x="3200400" y="2455333"/>
            <a:ext cx="145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Des Moines, IA</a:t>
            </a:r>
          </a:p>
        </p:txBody>
      </p:sp>
      <p:sp>
        <p:nvSpPr>
          <p:cNvPr id="64516" name="TextBox 2"/>
          <p:cNvSpPr txBox="1">
            <a:spLocks noChangeArrowheads="1"/>
          </p:cNvSpPr>
          <p:nvPr/>
        </p:nvSpPr>
        <p:spPr bwMode="auto">
          <a:xfrm>
            <a:off x="169333" y="1195711"/>
            <a:ext cx="873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67AC"/>
                </a:solidFill>
              </a:rPr>
              <a:t>Winter Temperatures are Rising, Fewer Extreme Cold Events</a:t>
            </a:r>
          </a:p>
        </p:txBody>
      </p:sp>
      <p:pic>
        <p:nvPicPr>
          <p:cNvPr id="64517" name="Picture 2" descr="dsm_tmin_1975_le-10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575175"/>
            <a:ext cx="4940300" cy="227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TextBox 5"/>
          <p:cNvSpPr txBox="1">
            <a:spLocks noChangeArrowheads="1"/>
          </p:cNvSpPr>
          <p:nvPr/>
        </p:nvSpPr>
        <p:spPr bwMode="auto">
          <a:xfrm>
            <a:off x="3200400" y="4995334"/>
            <a:ext cx="145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Des Moines, IA</a:t>
            </a:r>
          </a:p>
        </p:txBody>
      </p:sp>
    </p:spTree>
    <p:extLst>
      <p:ext uri="{BB962C8B-B14F-4D97-AF65-F5344CB8AC3E}">
        <p14:creationId xmlns:p14="http://schemas.microsoft.com/office/powerpoint/2010/main" val="103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810</Words>
  <Application>Microsoft Macintosh PowerPoint</Application>
  <PresentationFormat>On-screen Show (4:3)</PresentationFormat>
  <Paragraphs>109</Paragraphs>
  <Slides>19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Office Theme</vt:lpstr>
      <vt:lpstr>\???</vt:lpstr>
      <vt:lpstr>\???</vt:lpstr>
      <vt:lpstr>\???</vt:lpstr>
      <vt:lpstr>\???</vt:lpstr>
      <vt:lpstr>Impacts of  Changing Climate and Weather  on the  Agriculture and Forestry Sectors </vt:lpstr>
      <vt:lpstr>PowerPoint Presentation</vt:lpstr>
      <vt:lpstr>We Know with Confidence that…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Iowa Agricultural Producers are Adapting to Climate Change:</vt:lpstr>
      <vt:lpstr>Impacts of Climate Change on Animal Agriculture</vt:lpstr>
      <vt:lpstr>You go girl! Iowa milk production hits February record</vt:lpstr>
      <vt:lpstr>PowerPoint Presentation</vt:lpstr>
      <vt:lpstr>PowerPoint Presentation</vt:lpstr>
      <vt:lpstr>Recent Updates</vt:lpstr>
      <vt:lpstr>Summary</vt:lpstr>
      <vt:lpstr>For More Information:</vt:lpstr>
    </vt:vector>
  </TitlesOfParts>
  <Company>Iowa State University - ECM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ECM Staff</dc:creator>
  <cp:lastModifiedBy>Gene Takle</cp:lastModifiedBy>
  <cp:revision>111</cp:revision>
  <dcterms:created xsi:type="dcterms:W3CDTF">2011-01-26T00:22:31Z</dcterms:created>
  <dcterms:modified xsi:type="dcterms:W3CDTF">2012-04-03T18:05:52Z</dcterms:modified>
</cp:coreProperties>
</file>