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embeddings/oleObject2.bin" ContentType="application/vnd.openxmlformats-officedocument.oleObject"/>
  <Override PartName="/ppt/charts/chart2.xml" ContentType="application/vnd.openxmlformats-officedocument.drawingml.char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drawings/drawing1.xml" ContentType="application/vnd.openxmlformats-officedocument.drawingml.chartshapes+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pdf" ContentType="application/pdf"/>
  <Override PartName="/ppt/notesSlides/notesSlide20.xml" ContentType="application/vnd.openxmlformats-officedocument.presentationml.notesSlide+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8"/>
  </p:notesMasterIdLst>
  <p:sldIdLst>
    <p:sldId id="383" r:id="rId2"/>
    <p:sldId id="256" r:id="rId3"/>
    <p:sldId id="384" r:id="rId4"/>
    <p:sldId id="394" r:id="rId5"/>
    <p:sldId id="278" r:id="rId6"/>
    <p:sldId id="395" r:id="rId7"/>
    <p:sldId id="280" r:id="rId8"/>
    <p:sldId id="282" r:id="rId9"/>
    <p:sldId id="396" r:id="rId10"/>
    <p:sldId id="397" r:id="rId11"/>
    <p:sldId id="285" r:id="rId12"/>
    <p:sldId id="398" r:id="rId13"/>
    <p:sldId id="330" r:id="rId14"/>
    <p:sldId id="331" r:id="rId15"/>
    <p:sldId id="332" r:id="rId16"/>
    <p:sldId id="334" r:id="rId17"/>
    <p:sldId id="399" r:id="rId18"/>
    <p:sldId id="303" r:id="rId19"/>
    <p:sldId id="290" r:id="rId20"/>
    <p:sldId id="291" r:id="rId21"/>
    <p:sldId id="359" r:id="rId22"/>
    <p:sldId id="360" r:id="rId23"/>
    <p:sldId id="361" r:id="rId24"/>
    <p:sldId id="385" r:id="rId25"/>
    <p:sldId id="364" r:id="rId26"/>
    <p:sldId id="295" r:id="rId27"/>
    <p:sldId id="365" r:id="rId28"/>
    <p:sldId id="400" r:id="rId29"/>
    <p:sldId id="297" r:id="rId30"/>
    <p:sldId id="324" r:id="rId31"/>
    <p:sldId id="387" r:id="rId32"/>
    <p:sldId id="401" r:id="rId33"/>
    <p:sldId id="350" r:id="rId34"/>
    <p:sldId id="381" r:id="rId35"/>
    <p:sldId id="382" r:id="rId36"/>
    <p:sldId id="358" r:id="rId37"/>
    <p:sldId id="389" r:id="rId38"/>
    <p:sldId id="402" r:id="rId39"/>
    <p:sldId id="326" r:id="rId40"/>
    <p:sldId id="403" r:id="rId41"/>
    <p:sldId id="325" r:id="rId42"/>
    <p:sldId id="313" r:id="rId43"/>
    <p:sldId id="327" r:id="rId44"/>
    <p:sldId id="315" r:id="rId45"/>
    <p:sldId id="390" r:id="rId46"/>
    <p:sldId id="404" r:id="rId47"/>
    <p:sldId id="318" r:id="rId48"/>
    <p:sldId id="405" r:id="rId49"/>
    <p:sldId id="414" r:id="rId50"/>
    <p:sldId id="391" r:id="rId51"/>
    <p:sldId id="392" r:id="rId52"/>
    <p:sldId id="393" r:id="rId53"/>
    <p:sldId id="407" r:id="rId54"/>
    <p:sldId id="406" r:id="rId55"/>
    <p:sldId id="408" r:id="rId56"/>
    <p:sldId id="351" r:id="rId57"/>
    <p:sldId id="388" r:id="rId58"/>
    <p:sldId id="368" r:id="rId59"/>
    <p:sldId id="369" r:id="rId60"/>
    <p:sldId id="380" r:id="rId61"/>
    <p:sldId id="409" r:id="rId62"/>
    <p:sldId id="410" r:id="rId63"/>
    <p:sldId id="411" r:id="rId64"/>
    <p:sldId id="373" r:id="rId65"/>
    <p:sldId id="413" r:id="rId66"/>
    <p:sldId id="412"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C4DE1"/>
    <a:srgbClr val="4457FF"/>
    <a:srgbClr val="0067AC"/>
    <a:srgbClr val="708F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showGuides="1">
      <p:cViewPr>
        <p:scale>
          <a:sx n="75" d="100"/>
          <a:sy n="75" d="100"/>
        </p:scale>
        <p:origin x="-1304" y="-176"/>
      </p:cViewPr>
      <p:guideLst>
        <p:guide orient="horz" pos="2160"/>
        <p:guide pos="2880"/>
      </p:guideLst>
    </p:cSldViewPr>
  </p:slideViewPr>
  <p:notesTextViewPr>
    <p:cViewPr>
      <p:scale>
        <a:sx n="75" d="100"/>
        <a:sy n="75" d="100"/>
      </p:scale>
      <p:origin x="0" y="0"/>
    </p:cViewPr>
  </p:notesTextViewPr>
  <p:sorterViewPr>
    <p:cViewPr>
      <p:scale>
        <a:sx n="66" d="100"/>
        <a:sy n="66" d="100"/>
      </p:scale>
      <p:origin x="0" y="8496"/>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presProps" Target="presProps.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tableStyles" Target="tableStyle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printerSettings" Target="printerSettings/printerSettings1.bin"/><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notesMaster" Target="notesMasters/notesMaster1.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genetakle:Documents:Microsoft%20User%20Data:Saved%20Attachments:dsm-est-0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enetakle:Takle%20Files:Research:Projects:Climate%20Science:2010:Iowa%20climate%20data:Daily:AnnMoreThan1p25.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genetakle:Takle%20Files:Research:Projects:Climate%20Science:2010:Iowa%20climate%20data:Daily:AnnMoreThan1p2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600" b="1" i="0" u="none" strike="noStrike" baseline="0">
                <a:solidFill>
                  <a:srgbClr val="000000"/>
                </a:solidFill>
                <a:latin typeface="Calibri"/>
                <a:ea typeface="Calibri"/>
                <a:cs typeface="Calibri"/>
              </a:defRPr>
            </a:pPr>
            <a:r>
              <a:rPr lang="en-US"/>
              <a:t>Des Moines Annual Precipitation (inches)</a:t>
            </a:r>
          </a:p>
        </c:rich>
      </c:tx>
      <c:layout>
        <c:manualLayout>
          <c:xMode val="edge"/>
          <c:yMode val="edge"/>
          <c:x val="0.130555555555556"/>
          <c:y val="0.0231481481481481"/>
        </c:manualLayout>
      </c:layout>
      <c:spPr>
        <a:noFill/>
        <a:ln w="25400">
          <a:noFill/>
        </a:ln>
      </c:spPr>
    </c:title>
    <c:plotArea>
      <c:layout>
        <c:manualLayout>
          <c:layoutTarget val="inner"/>
          <c:xMode val="edge"/>
          <c:yMode val="edge"/>
          <c:x val="0.0888888888888889"/>
          <c:y val="0.342592592592593"/>
          <c:w val="0.880555555555555"/>
          <c:h val="0.486111111111111"/>
        </c:manualLayout>
      </c:layout>
      <c:lineChart>
        <c:grouping val="standard"/>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trendline>
          <c:trendline>
            <c:spPr>
              <a:ln w="25400"/>
            </c:spPr>
            <c:trendlineType val="linear"/>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er>
        <c:marker val="1"/>
        <c:axId val="532277032"/>
        <c:axId val="507007608"/>
      </c:lineChart>
      <c:catAx>
        <c:axId val="532277032"/>
        <c:scaling>
          <c:orientation val="minMax"/>
        </c:scaling>
        <c:axPos val="b"/>
        <c:numFmt formatCode="General" sourceLinked="1"/>
        <c:maj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07007608"/>
        <c:crosses val="autoZero"/>
        <c:lblAlgn val="ctr"/>
        <c:lblOffset val="100"/>
        <c:tickLblSkip val="20"/>
        <c:tickMarkSkip val="10"/>
      </c:catAx>
      <c:valAx>
        <c:axId val="507007608"/>
        <c:scaling>
          <c:orientation val="minMax"/>
        </c:scaling>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32277032"/>
        <c:crosses val="autoZero"/>
        <c:crossBetween val="between"/>
      </c:valAx>
      <c:spPr>
        <a:solidFill>
          <a:srgbClr val="FFFFFF"/>
        </a:solidFill>
        <a:ln w="25400">
          <a:noFill/>
        </a:ln>
      </c:spPr>
    </c:plotArea>
    <c:plotVisOnly val="1"/>
    <c:dispBlanksAs val="gap"/>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600" b="1" i="0" u="none" strike="noStrike" baseline="0">
                <a:solidFill>
                  <a:srgbClr val="000000"/>
                </a:solidFill>
                <a:latin typeface="Calibri"/>
                <a:ea typeface="Calibri"/>
                <a:cs typeface="Calibri"/>
              </a:defRPr>
            </a:pPr>
            <a:r>
              <a:rPr lang="en-US" sz="4000" dirty="0"/>
              <a:t>Des Moines Annual Precipitation (inches)</a:t>
            </a:r>
          </a:p>
        </c:rich>
      </c:tx>
      <c:layout>
        <c:manualLayout>
          <c:xMode val="edge"/>
          <c:yMode val="edge"/>
          <c:x val="0.147222222222222"/>
          <c:y val="0.00102431886279701"/>
        </c:manualLayout>
      </c:layout>
      <c:spPr>
        <a:noFill/>
        <a:ln w="25400">
          <a:noFill/>
        </a:ln>
      </c:spPr>
    </c:title>
    <c:plotArea>
      <c:layout>
        <c:manualLayout>
          <c:layoutTarget val="inner"/>
          <c:xMode val="edge"/>
          <c:yMode val="edge"/>
          <c:x val="0.0875"/>
          <c:y val="0.349229844610132"/>
          <c:w val="0.880555555555555"/>
          <c:h val="0.486111111111111"/>
        </c:manualLayout>
      </c:layout>
      <c:lineChart>
        <c:grouping val="standard"/>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trendline>
          <c:trendline>
            <c:spPr>
              <a:ln w="25400"/>
            </c:spPr>
            <c:trendlineType val="linear"/>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er>
        <c:marker val="1"/>
        <c:axId val="531853176"/>
        <c:axId val="531856552"/>
      </c:lineChart>
      <c:catAx>
        <c:axId val="531853176"/>
        <c:scaling>
          <c:orientation val="minMax"/>
        </c:scaling>
        <c:axPos val="b"/>
        <c:numFmt formatCode="General" sourceLinked="1"/>
        <c:maj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31856552"/>
        <c:crosses val="autoZero"/>
        <c:lblAlgn val="ctr"/>
        <c:lblOffset val="100"/>
        <c:tickLblSkip val="20"/>
        <c:tickMarkSkip val="10"/>
      </c:catAx>
      <c:valAx>
        <c:axId val="531856552"/>
        <c:scaling>
          <c:orientation val="minMax"/>
        </c:scaling>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31853176"/>
        <c:crosses val="autoZero"/>
        <c:crossBetween val="between"/>
      </c:valAx>
      <c:spPr>
        <a:solidFill>
          <a:srgbClr val="FFFFFF"/>
        </a:solidFill>
        <a:ln w="25400">
          <a:noFill/>
        </a:ln>
      </c:spPr>
    </c:plotArea>
    <c:plotVisOnly val="1"/>
    <c:dispBlanksAs val="gap"/>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en-US" sz="2000"/>
              <a:t>Des Moines Precipitation </a:t>
            </a:r>
          </a:p>
          <a:p>
            <a:pPr>
              <a:defRPr/>
            </a:pPr>
            <a:r>
              <a:rPr lang="en-US" sz="1400"/>
              <a:t>Days per Year</a:t>
            </a:r>
            <a:r>
              <a:rPr lang="en-US" sz="1400" baseline="0"/>
              <a:t> </a:t>
            </a:r>
            <a:r>
              <a:rPr lang="en-US" sz="1400"/>
              <a:t>with More than 1.25 inches</a:t>
            </a:r>
          </a:p>
        </c:rich>
      </c:tx>
      <c:layout/>
    </c:title>
    <c:plotArea>
      <c:layout/>
      <c:scatterChart>
        <c:scatterStyle val="lineMarker"/>
        <c:ser>
          <c:idx val="0"/>
          <c:order val="0"/>
          <c:trendline>
            <c:trendlineType val="linear"/>
          </c:trendline>
          <c:xVal>
            <c:numRef>
              <c:f>Sheet1!$A$5:$A$125</c:f>
              <c:numCache>
                <c:formatCode>General</c:formatCode>
                <c:ptCount val="121"/>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pt idx="120">
                  <c:v>2010.0</c:v>
                </c:pt>
              </c:numCache>
            </c:numRef>
          </c:xVal>
          <c:yVal>
            <c:numRef>
              <c:f>Sheet1!$B$5:$B$125</c:f>
              <c:numCache>
                <c:formatCode>General</c:formatCode>
                <c:ptCount val="121"/>
                <c:pt idx="3">
                  <c:v>3.0</c:v>
                </c:pt>
                <c:pt idx="4">
                  <c:v>1.0</c:v>
                </c:pt>
                <c:pt idx="5">
                  <c:v>5.0</c:v>
                </c:pt>
                <c:pt idx="6">
                  <c:v>7.0</c:v>
                </c:pt>
                <c:pt idx="7">
                  <c:v>2.0</c:v>
                </c:pt>
                <c:pt idx="8">
                  <c:v>2.0</c:v>
                </c:pt>
                <c:pt idx="9">
                  <c:v>1.0</c:v>
                </c:pt>
                <c:pt idx="10">
                  <c:v>9.0</c:v>
                </c:pt>
                <c:pt idx="11">
                  <c:v>1.0</c:v>
                </c:pt>
                <c:pt idx="12">
                  <c:v>6.0</c:v>
                </c:pt>
                <c:pt idx="13">
                  <c:v>7.0</c:v>
                </c:pt>
                <c:pt idx="14">
                  <c:v>4.0</c:v>
                </c:pt>
                <c:pt idx="15">
                  <c:v>6.0</c:v>
                </c:pt>
                <c:pt idx="16">
                  <c:v>2.0</c:v>
                </c:pt>
                <c:pt idx="17">
                  <c:v>4.0</c:v>
                </c:pt>
                <c:pt idx="18">
                  <c:v>4.0</c:v>
                </c:pt>
                <c:pt idx="19">
                  <c:v>3.0</c:v>
                </c:pt>
                <c:pt idx="20">
                  <c:v>2.0</c:v>
                </c:pt>
                <c:pt idx="21">
                  <c:v>5.0</c:v>
                </c:pt>
                <c:pt idx="22">
                  <c:v>4.0</c:v>
                </c:pt>
                <c:pt idx="23">
                  <c:v>4.0</c:v>
                </c:pt>
                <c:pt idx="24">
                  <c:v>9.0</c:v>
                </c:pt>
                <c:pt idx="25">
                  <c:v>4.0</c:v>
                </c:pt>
                <c:pt idx="26">
                  <c:v>2.0</c:v>
                </c:pt>
                <c:pt idx="27">
                  <c:v>3.0</c:v>
                </c:pt>
                <c:pt idx="28">
                  <c:v>6.0</c:v>
                </c:pt>
                <c:pt idx="29">
                  <c:v>8.0</c:v>
                </c:pt>
                <c:pt idx="30">
                  <c:v>4.0</c:v>
                </c:pt>
                <c:pt idx="31">
                  <c:v>5.0</c:v>
                </c:pt>
                <c:pt idx="32">
                  <c:v>7.0</c:v>
                </c:pt>
                <c:pt idx="33">
                  <c:v>3.0</c:v>
                </c:pt>
                <c:pt idx="34">
                  <c:v>2.0</c:v>
                </c:pt>
                <c:pt idx="35">
                  <c:v>4.0</c:v>
                </c:pt>
                <c:pt idx="36">
                  <c:v>7.0</c:v>
                </c:pt>
                <c:pt idx="37">
                  <c:v>1.0</c:v>
                </c:pt>
                <c:pt idx="38">
                  <c:v>5.0</c:v>
                </c:pt>
                <c:pt idx="39">
                  <c:v>1.0</c:v>
                </c:pt>
                <c:pt idx="40">
                  <c:v>2.0</c:v>
                </c:pt>
                <c:pt idx="41">
                  <c:v>7.0</c:v>
                </c:pt>
                <c:pt idx="42">
                  <c:v>4.0</c:v>
                </c:pt>
                <c:pt idx="43">
                  <c:v>2.0</c:v>
                </c:pt>
                <c:pt idx="44">
                  <c:v>1.0</c:v>
                </c:pt>
                <c:pt idx="45">
                  <c:v>7.0</c:v>
                </c:pt>
                <c:pt idx="46">
                  <c:v>3.0</c:v>
                </c:pt>
                <c:pt idx="47">
                  <c:v>2.0</c:v>
                </c:pt>
                <c:pt idx="48">
                  <c:v>4.0</c:v>
                </c:pt>
                <c:pt idx="49">
                  <c:v>5.0</c:v>
                </c:pt>
                <c:pt idx="50">
                  <c:v>4.0</c:v>
                </c:pt>
                <c:pt idx="51">
                  <c:v>8.0</c:v>
                </c:pt>
                <c:pt idx="52">
                  <c:v>7.0</c:v>
                </c:pt>
                <c:pt idx="53">
                  <c:v>7.0</c:v>
                </c:pt>
                <c:pt idx="54">
                  <c:v>6.0</c:v>
                </c:pt>
                <c:pt idx="55">
                  <c:v>4.0</c:v>
                </c:pt>
                <c:pt idx="56">
                  <c:v>5.0</c:v>
                </c:pt>
                <c:pt idx="57">
                  <c:v>8.0</c:v>
                </c:pt>
                <c:pt idx="58">
                  <c:v>5.0</c:v>
                </c:pt>
                <c:pt idx="59">
                  <c:v>0.0</c:v>
                </c:pt>
                <c:pt idx="60">
                  <c:v>4.0</c:v>
                </c:pt>
                <c:pt idx="61">
                  <c:v>3.0</c:v>
                </c:pt>
                <c:pt idx="62">
                  <c:v>5.0</c:v>
                </c:pt>
                <c:pt idx="63">
                  <c:v>3.0</c:v>
                </c:pt>
                <c:pt idx="64">
                  <c:v>4.0</c:v>
                </c:pt>
                <c:pt idx="65">
                  <c:v>2.0</c:v>
                </c:pt>
                <c:pt idx="66">
                  <c:v>0.0</c:v>
                </c:pt>
                <c:pt idx="67">
                  <c:v>0.0</c:v>
                </c:pt>
                <c:pt idx="68">
                  <c:v>7.0</c:v>
                </c:pt>
                <c:pt idx="69">
                  <c:v>4.0</c:v>
                </c:pt>
                <c:pt idx="70">
                  <c:v>6.0</c:v>
                </c:pt>
                <c:pt idx="71">
                  <c:v>9.0</c:v>
                </c:pt>
                <c:pt idx="72">
                  <c:v>3.0</c:v>
                </c:pt>
                <c:pt idx="73">
                  <c:v>3.0</c:v>
                </c:pt>
                <c:pt idx="74">
                  <c:v>3.0</c:v>
                </c:pt>
                <c:pt idx="75">
                  <c:v>2.0</c:v>
                </c:pt>
                <c:pt idx="76">
                  <c:v>2.0</c:v>
                </c:pt>
                <c:pt idx="77">
                  <c:v>3.0</c:v>
                </c:pt>
                <c:pt idx="78">
                  <c:v>4.0</c:v>
                </c:pt>
                <c:pt idx="79">
                  <c:v>5.0</c:v>
                </c:pt>
                <c:pt idx="80">
                  <c:v>6.0</c:v>
                </c:pt>
                <c:pt idx="81">
                  <c:v>4.0</c:v>
                </c:pt>
                <c:pt idx="82">
                  <c:v>6.0</c:v>
                </c:pt>
                <c:pt idx="83">
                  <c:v>10.0</c:v>
                </c:pt>
                <c:pt idx="84">
                  <c:v>3.0</c:v>
                </c:pt>
                <c:pt idx="85">
                  <c:v>3.0</c:v>
                </c:pt>
                <c:pt idx="86">
                  <c:v>8.0</c:v>
                </c:pt>
                <c:pt idx="87">
                  <c:v>4.0</c:v>
                </c:pt>
                <c:pt idx="88">
                  <c:v>4.0</c:v>
                </c:pt>
                <c:pt idx="89">
                  <c:v>3.0</c:v>
                </c:pt>
                <c:pt idx="90">
                  <c:v>2.0</c:v>
                </c:pt>
                <c:pt idx="91">
                  <c:v>3.0</c:v>
                </c:pt>
                <c:pt idx="92">
                  <c:v>9.0</c:v>
                </c:pt>
                <c:pt idx="93">
                  <c:v>4.0</c:v>
                </c:pt>
                <c:pt idx="94">
                  <c:v>7.0</c:v>
                </c:pt>
                <c:pt idx="95">
                  <c:v>4.0</c:v>
                </c:pt>
                <c:pt idx="96">
                  <c:v>6.0</c:v>
                </c:pt>
                <c:pt idx="97">
                  <c:v>8.0</c:v>
                </c:pt>
                <c:pt idx="98">
                  <c:v>5.0</c:v>
                </c:pt>
                <c:pt idx="99">
                  <c:v>6.0</c:v>
                </c:pt>
                <c:pt idx="100">
                  <c:v>6.0</c:v>
                </c:pt>
                <c:pt idx="101">
                  <c:v>5.0</c:v>
                </c:pt>
                <c:pt idx="102">
                  <c:v>4.0</c:v>
                </c:pt>
                <c:pt idx="103">
                  <c:v>9.0</c:v>
                </c:pt>
                <c:pt idx="104">
                  <c:v>2.0</c:v>
                </c:pt>
                <c:pt idx="105">
                  <c:v>3.0</c:v>
                </c:pt>
                <c:pt idx="106">
                  <c:v>5.0</c:v>
                </c:pt>
                <c:pt idx="107">
                  <c:v>4.0</c:v>
                </c:pt>
                <c:pt idx="108">
                  <c:v>6.0</c:v>
                </c:pt>
                <c:pt idx="109">
                  <c:v>2.0</c:v>
                </c:pt>
                <c:pt idx="110">
                  <c:v>3.0</c:v>
                </c:pt>
                <c:pt idx="111">
                  <c:v>2.0</c:v>
                </c:pt>
                <c:pt idx="112">
                  <c:v>8.0</c:v>
                </c:pt>
                <c:pt idx="113">
                  <c:v>4.0</c:v>
                </c:pt>
                <c:pt idx="114">
                  <c:v>4.0</c:v>
                </c:pt>
                <c:pt idx="115">
                  <c:v>5.0</c:v>
                </c:pt>
                <c:pt idx="116">
                  <c:v>4.0</c:v>
                </c:pt>
                <c:pt idx="117">
                  <c:v>10.0</c:v>
                </c:pt>
                <c:pt idx="118">
                  <c:v>9.0</c:v>
                </c:pt>
                <c:pt idx="119">
                  <c:v>3.0</c:v>
                </c:pt>
                <c:pt idx="120">
                  <c:v>11.0</c:v>
                </c:pt>
              </c:numCache>
            </c:numRef>
          </c:yVal>
        </c:ser>
        <c:axId val="531790600"/>
        <c:axId val="531793640"/>
      </c:scatterChart>
      <c:valAx>
        <c:axId val="531790600"/>
        <c:scaling>
          <c:orientation val="minMax"/>
        </c:scaling>
        <c:axPos val="b"/>
        <c:numFmt formatCode="General" sourceLinked="1"/>
        <c:tickLblPos val="nextTo"/>
        <c:crossAx val="531793640"/>
        <c:crosses val="autoZero"/>
        <c:crossBetween val="midCat"/>
      </c:valAx>
      <c:valAx>
        <c:axId val="531793640"/>
        <c:scaling>
          <c:orientation val="minMax"/>
        </c:scaling>
        <c:axPos val="l"/>
        <c:majorGridlines/>
        <c:numFmt formatCode="General" sourceLinked="1"/>
        <c:tickLblPos val="nextTo"/>
        <c:crossAx val="531790600"/>
        <c:crosses val="autoZero"/>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en-US" sz="2000"/>
              <a:t>Des Moines Precipitation </a:t>
            </a:r>
          </a:p>
          <a:p>
            <a:pPr>
              <a:defRPr/>
            </a:pPr>
            <a:r>
              <a:rPr lang="en-US" sz="1400"/>
              <a:t>Days per Year</a:t>
            </a:r>
            <a:r>
              <a:rPr lang="en-US" sz="1400" baseline="0"/>
              <a:t> </a:t>
            </a:r>
            <a:r>
              <a:rPr lang="en-US" sz="1400"/>
              <a:t>with More than 1.25 inches</a:t>
            </a:r>
          </a:p>
        </c:rich>
      </c:tx>
      <c:layout/>
    </c:title>
    <c:plotArea>
      <c:layout/>
      <c:scatterChart>
        <c:scatterStyle val="lineMarker"/>
        <c:ser>
          <c:idx val="0"/>
          <c:order val="0"/>
          <c:trendline>
            <c:trendlineType val="linear"/>
          </c:trendline>
          <c:xVal>
            <c:numRef>
              <c:f>Sheet1!$A$5:$A$125</c:f>
              <c:numCache>
                <c:formatCode>General</c:formatCode>
                <c:ptCount val="121"/>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pt idx="120">
                  <c:v>2010.0</c:v>
                </c:pt>
              </c:numCache>
            </c:numRef>
          </c:xVal>
          <c:yVal>
            <c:numRef>
              <c:f>Sheet1!$B$5:$B$125</c:f>
              <c:numCache>
                <c:formatCode>General</c:formatCode>
                <c:ptCount val="121"/>
                <c:pt idx="3">
                  <c:v>3.0</c:v>
                </c:pt>
                <c:pt idx="4">
                  <c:v>1.0</c:v>
                </c:pt>
                <c:pt idx="5">
                  <c:v>5.0</c:v>
                </c:pt>
                <c:pt idx="6">
                  <c:v>7.0</c:v>
                </c:pt>
                <c:pt idx="7">
                  <c:v>2.0</c:v>
                </c:pt>
                <c:pt idx="8">
                  <c:v>2.0</c:v>
                </c:pt>
                <c:pt idx="9">
                  <c:v>1.0</c:v>
                </c:pt>
                <c:pt idx="10">
                  <c:v>9.0</c:v>
                </c:pt>
                <c:pt idx="11">
                  <c:v>1.0</c:v>
                </c:pt>
                <c:pt idx="12">
                  <c:v>6.0</c:v>
                </c:pt>
                <c:pt idx="13">
                  <c:v>7.0</c:v>
                </c:pt>
                <c:pt idx="14">
                  <c:v>4.0</c:v>
                </c:pt>
                <c:pt idx="15">
                  <c:v>6.0</c:v>
                </c:pt>
                <c:pt idx="16">
                  <c:v>2.0</c:v>
                </c:pt>
                <c:pt idx="17">
                  <c:v>4.0</c:v>
                </c:pt>
                <c:pt idx="18">
                  <c:v>4.0</c:v>
                </c:pt>
                <c:pt idx="19">
                  <c:v>3.0</c:v>
                </c:pt>
                <c:pt idx="20">
                  <c:v>2.0</c:v>
                </c:pt>
                <c:pt idx="21">
                  <c:v>5.0</c:v>
                </c:pt>
                <c:pt idx="22">
                  <c:v>4.0</c:v>
                </c:pt>
                <c:pt idx="23">
                  <c:v>4.0</c:v>
                </c:pt>
                <c:pt idx="24">
                  <c:v>9.0</c:v>
                </c:pt>
                <c:pt idx="25">
                  <c:v>4.0</c:v>
                </c:pt>
                <c:pt idx="26">
                  <c:v>2.0</c:v>
                </c:pt>
                <c:pt idx="27">
                  <c:v>3.0</c:v>
                </c:pt>
                <c:pt idx="28">
                  <c:v>6.0</c:v>
                </c:pt>
                <c:pt idx="29">
                  <c:v>8.0</c:v>
                </c:pt>
                <c:pt idx="30">
                  <c:v>4.0</c:v>
                </c:pt>
                <c:pt idx="31">
                  <c:v>5.0</c:v>
                </c:pt>
                <c:pt idx="32">
                  <c:v>7.0</c:v>
                </c:pt>
                <c:pt idx="33">
                  <c:v>3.0</c:v>
                </c:pt>
                <c:pt idx="34">
                  <c:v>2.0</c:v>
                </c:pt>
                <c:pt idx="35">
                  <c:v>4.0</c:v>
                </c:pt>
                <c:pt idx="36">
                  <c:v>7.0</c:v>
                </c:pt>
                <c:pt idx="37">
                  <c:v>1.0</c:v>
                </c:pt>
                <c:pt idx="38">
                  <c:v>5.0</c:v>
                </c:pt>
                <c:pt idx="39">
                  <c:v>1.0</c:v>
                </c:pt>
                <c:pt idx="40">
                  <c:v>2.0</c:v>
                </c:pt>
                <c:pt idx="41">
                  <c:v>7.0</c:v>
                </c:pt>
                <c:pt idx="42">
                  <c:v>4.0</c:v>
                </c:pt>
                <c:pt idx="43">
                  <c:v>2.0</c:v>
                </c:pt>
                <c:pt idx="44">
                  <c:v>1.0</c:v>
                </c:pt>
                <c:pt idx="45">
                  <c:v>7.0</c:v>
                </c:pt>
                <c:pt idx="46">
                  <c:v>3.0</c:v>
                </c:pt>
                <c:pt idx="47">
                  <c:v>2.0</c:v>
                </c:pt>
                <c:pt idx="48">
                  <c:v>4.0</c:v>
                </c:pt>
                <c:pt idx="49">
                  <c:v>5.0</c:v>
                </c:pt>
                <c:pt idx="50">
                  <c:v>4.0</c:v>
                </c:pt>
                <c:pt idx="51">
                  <c:v>8.0</c:v>
                </c:pt>
                <c:pt idx="52">
                  <c:v>7.0</c:v>
                </c:pt>
                <c:pt idx="53">
                  <c:v>7.0</c:v>
                </c:pt>
                <c:pt idx="54">
                  <c:v>6.0</c:v>
                </c:pt>
                <c:pt idx="55">
                  <c:v>4.0</c:v>
                </c:pt>
                <c:pt idx="56">
                  <c:v>5.0</c:v>
                </c:pt>
                <c:pt idx="57">
                  <c:v>8.0</c:v>
                </c:pt>
                <c:pt idx="58">
                  <c:v>5.0</c:v>
                </c:pt>
                <c:pt idx="59">
                  <c:v>0.0</c:v>
                </c:pt>
                <c:pt idx="60">
                  <c:v>4.0</c:v>
                </c:pt>
                <c:pt idx="61">
                  <c:v>3.0</c:v>
                </c:pt>
                <c:pt idx="62">
                  <c:v>5.0</c:v>
                </c:pt>
                <c:pt idx="63">
                  <c:v>3.0</c:v>
                </c:pt>
                <c:pt idx="64">
                  <c:v>4.0</c:v>
                </c:pt>
                <c:pt idx="65">
                  <c:v>2.0</c:v>
                </c:pt>
                <c:pt idx="66">
                  <c:v>0.0</c:v>
                </c:pt>
                <c:pt idx="67">
                  <c:v>0.0</c:v>
                </c:pt>
                <c:pt idx="68">
                  <c:v>7.0</c:v>
                </c:pt>
                <c:pt idx="69">
                  <c:v>4.0</c:v>
                </c:pt>
                <c:pt idx="70">
                  <c:v>6.0</c:v>
                </c:pt>
                <c:pt idx="71">
                  <c:v>9.0</c:v>
                </c:pt>
                <c:pt idx="72">
                  <c:v>3.0</c:v>
                </c:pt>
                <c:pt idx="73">
                  <c:v>3.0</c:v>
                </c:pt>
                <c:pt idx="74">
                  <c:v>3.0</c:v>
                </c:pt>
                <c:pt idx="75">
                  <c:v>2.0</c:v>
                </c:pt>
                <c:pt idx="76">
                  <c:v>2.0</c:v>
                </c:pt>
                <c:pt idx="77">
                  <c:v>3.0</c:v>
                </c:pt>
                <c:pt idx="78">
                  <c:v>4.0</c:v>
                </c:pt>
                <c:pt idx="79">
                  <c:v>5.0</c:v>
                </c:pt>
                <c:pt idx="80">
                  <c:v>6.0</c:v>
                </c:pt>
                <c:pt idx="81">
                  <c:v>4.0</c:v>
                </c:pt>
                <c:pt idx="82">
                  <c:v>6.0</c:v>
                </c:pt>
                <c:pt idx="83">
                  <c:v>10.0</c:v>
                </c:pt>
                <c:pt idx="84">
                  <c:v>3.0</c:v>
                </c:pt>
                <c:pt idx="85">
                  <c:v>3.0</c:v>
                </c:pt>
                <c:pt idx="86">
                  <c:v>8.0</c:v>
                </c:pt>
                <c:pt idx="87">
                  <c:v>4.0</c:v>
                </c:pt>
                <c:pt idx="88">
                  <c:v>4.0</c:v>
                </c:pt>
                <c:pt idx="89">
                  <c:v>3.0</c:v>
                </c:pt>
                <c:pt idx="90">
                  <c:v>2.0</c:v>
                </c:pt>
                <c:pt idx="91">
                  <c:v>3.0</c:v>
                </c:pt>
                <c:pt idx="92">
                  <c:v>9.0</c:v>
                </c:pt>
                <c:pt idx="93">
                  <c:v>4.0</c:v>
                </c:pt>
                <c:pt idx="94">
                  <c:v>7.0</c:v>
                </c:pt>
                <c:pt idx="95">
                  <c:v>4.0</c:v>
                </c:pt>
                <c:pt idx="96">
                  <c:v>6.0</c:v>
                </c:pt>
                <c:pt idx="97">
                  <c:v>8.0</c:v>
                </c:pt>
                <c:pt idx="98">
                  <c:v>5.0</c:v>
                </c:pt>
                <c:pt idx="99">
                  <c:v>6.0</c:v>
                </c:pt>
                <c:pt idx="100">
                  <c:v>6.0</c:v>
                </c:pt>
                <c:pt idx="101">
                  <c:v>5.0</c:v>
                </c:pt>
                <c:pt idx="102">
                  <c:v>4.0</c:v>
                </c:pt>
                <c:pt idx="103">
                  <c:v>9.0</c:v>
                </c:pt>
                <c:pt idx="104">
                  <c:v>2.0</c:v>
                </c:pt>
                <c:pt idx="105">
                  <c:v>3.0</c:v>
                </c:pt>
                <c:pt idx="106">
                  <c:v>5.0</c:v>
                </c:pt>
                <c:pt idx="107">
                  <c:v>4.0</c:v>
                </c:pt>
                <c:pt idx="108">
                  <c:v>6.0</c:v>
                </c:pt>
                <c:pt idx="109">
                  <c:v>2.0</c:v>
                </c:pt>
                <c:pt idx="110">
                  <c:v>3.0</c:v>
                </c:pt>
                <c:pt idx="111">
                  <c:v>2.0</c:v>
                </c:pt>
                <c:pt idx="112">
                  <c:v>8.0</c:v>
                </c:pt>
                <c:pt idx="113">
                  <c:v>4.0</c:v>
                </c:pt>
                <c:pt idx="114">
                  <c:v>4.0</c:v>
                </c:pt>
                <c:pt idx="115">
                  <c:v>5.0</c:v>
                </c:pt>
                <c:pt idx="116">
                  <c:v>4.0</c:v>
                </c:pt>
                <c:pt idx="117">
                  <c:v>10.0</c:v>
                </c:pt>
                <c:pt idx="118">
                  <c:v>9.0</c:v>
                </c:pt>
                <c:pt idx="119">
                  <c:v>3.0</c:v>
                </c:pt>
                <c:pt idx="120">
                  <c:v>11.0</c:v>
                </c:pt>
              </c:numCache>
            </c:numRef>
          </c:yVal>
        </c:ser>
        <c:axId val="531892552"/>
        <c:axId val="578423032"/>
      </c:scatterChart>
      <c:valAx>
        <c:axId val="531892552"/>
        <c:scaling>
          <c:orientation val="minMax"/>
        </c:scaling>
        <c:axPos val="b"/>
        <c:numFmt formatCode="General" sourceLinked="1"/>
        <c:tickLblPos val="nextTo"/>
        <c:crossAx val="578423032"/>
        <c:crosses val="autoZero"/>
        <c:crossBetween val="midCat"/>
      </c:valAx>
      <c:valAx>
        <c:axId val="578423032"/>
        <c:scaling>
          <c:orientation val="minMax"/>
        </c:scaling>
        <c:axPos val="l"/>
        <c:majorGridlines/>
        <c:numFmt formatCode="General" sourceLinked="1"/>
        <c:tickLblPos val="nextTo"/>
        <c:crossAx val="531892552"/>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4" Type="http://schemas.openxmlformats.org/officeDocument/2006/relationships/image" Target="../media/image44.pict"/><Relationship Id="rId1" Type="http://schemas.openxmlformats.org/officeDocument/2006/relationships/image" Target="../media/image41.pict"/><Relationship Id="rId2" Type="http://schemas.openxmlformats.org/officeDocument/2006/relationships/image" Target="../media/image42.pict"/><Relationship Id="rId3" Type="http://schemas.openxmlformats.org/officeDocument/2006/relationships/image" Target="../media/image43.pict"/></Relationships>
</file>

<file path=ppt/drawings/drawing1.xml><?xml version="1.0" encoding="utf-8"?>
<c:userShapes xmlns:c="http://schemas.openxmlformats.org/drawingml/2006/chart">
  <cdr:relSizeAnchor xmlns:cdr="http://schemas.openxmlformats.org/drawingml/2006/chartDrawing">
    <cdr:from>
      <cdr:x>0.13333</cdr:x>
      <cdr:y>0.68732</cdr:y>
    </cdr:from>
    <cdr:to>
      <cdr:x>0.20556</cdr:x>
      <cdr:y>0.75811</cdr:y>
    </cdr:to>
    <cdr:sp macro="" textlink="">
      <cdr:nvSpPr>
        <cdr:cNvPr id="2" name="TextBox 1"/>
        <cdr:cNvSpPr txBox="1"/>
      </cdr:nvSpPr>
      <cdr:spPr>
        <a:xfrm xmlns:a="http://schemas.openxmlformats.org/drawingml/2006/main">
          <a:off x="1219200" y="3945466"/>
          <a:ext cx="660400" cy="406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smtClean="0">
              <a:solidFill>
                <a:srgbClr val="FF0000"/>
              </a:solidFill>
            </a:rPr>
            <a:t>31.9</a:t>
          </a:r>
          <a:endParaRPr lang="en-US" sz="2000" b="1" dirty="0">
            <a:solidFill>
              <a:srgbClr val="FF0000"/>
            </a:solidFill>
          </a:endParaRPr>
        </a:p>
      </cdr:txBody>
    </cdr:sp>
  </cdr:relSizeAnchor>
  <cdr:relSizeAnchor xmlns:cdr="http://schemas.openxmlformats.org/drawingml/2006/chartDrawing">
    <cdr:from>
      <cdr:x>0.87072</cdr:x>
      <cdr:y>0.69027</cdr:y>
    </cdr:from>
    <cdr:to>
      <cdr:x>0.93381</cdr:x>
      <cdr:y>0.76991</cdr:y>
    </cdr:to>
    <cdr:sp macro="" textlink="">
      <cdr:nvSpPr>
        <cdr:cNvPr id="3" name="TextBox 2"/>
        <cdr:cNvSpPr txBox="1"/>
      </cdr:nvSpPr>
      <cdr:spPr>
        <a:xfrm xmlns:a="http://schemas.openxmlformats.org/drawingml/2006/main">
          <a:off x="7961870" y="3962401"/>
          <a:ext cx="576892" cy="45719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33.8</a:t>
          </a:r>
          <a:endParaRPr lang="en-US" sz="2000" b="1" dirty="0">
            <a:solidFill>
              <a:srgbClr val="FF0000"/>
            </a:solidFill>
          </a:endParaRPr>
        </a:p>
      </cdr:txBody>
    </cdr:sp>
  </cdr:relSizeAnchor>
  <cdr:relSizeAnchor xmlns:cdr="http://schemas.openxmlformats.org/drawingml/2006/chartDrawing">
    <cdr:from>
      <cdr:x>0.4</cdr:x>
      <cdr:y>0.67552</cdr:y>
    </cdr:from>
    <cdr:to>
      <cdr:x>0.5</cdr:x>
      <cdr:y>0.83481</cdr:y>
    </cdr:to>
    <cdr:sp macro="" textlink="">
      <cdr:nvSpPr>
        <cdr:cNvPr id="4" name="TextBox 3"/>
        <cdr:cNvSpPr txBox="1"/>
      </cdr:nvSpPr>
      <cdr:spPr>
        <a:xfrm xmlns:a="http://schemas.openxmlformats.org/drawingml/2006/main">
          <a:off x="3657600" y="387773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800" b="1" dirty="0" smtClean="0">
              <a:solidFill>
                <a:srgbClr val="FF0000"/>
              </a:solidFill>
            </a:rPr>
            <a:t>6% Increase</a:t>
          </a:r>
          <a:endParaRPr lang="en-US" sz="2800" b="1" dirty="0">
            <a:solidFill>
              <a:srgbClr val="FF0000"/>
            </a:solidFill>
          </a:endParaRPr>
        </a:p>
      </cdr:txBody>
    </cdr:sp>
  </cdr:relSizeAnchor>
  <cdr:relSizeAnchor xmlns:cdr="http://schemas.openxmlformats.org/drawingml/2006/chartDrawing">
    <cdr:from>
      <cdr:x>0.08194</cdr:x>
      <cdr:y>0.3833</cdr:y>
    </cdr:from>
    <cdr:to>
      <cdr:x>0.55972</cdr:x>
      <cdr:y>0.52046</cdr:y>
    </cdr:to>
    <cdr:sp macro="" textlink="">
      <cdr:nvSpPr>
        <cdr:cNvPr id="5" name="Oval 4"/>
        <cdr:cNvSpPr/>
      </cdr:nvSpPr>
      <cdr:spPr>
        <a:xfrm xmlns:a="http://schemas.openxmlformats.org/drawingml/2006/main">
          <a:off x="749259" y="2200275"/>
          <a:ext cx="4368821" cy="7874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0.5752</cdr:x>
      <cdr:y>0.36283</cdr:y>
    </cdr:from>
    <cdr:to>
      <cdr:x>0.99409</cdr:x>
      <cdr:y>0.53319</cdr:y>
    </cdr:to>
    <cdr:sp macro="" textlink="">
      <cdr:nvSpPr>
        <cdr:cNvPr id="6" name="Oval 5"/>
        <cdr:cNvSpPr/>
      </cdr:nvSpPr>
      <cdr:spPr>
        <a:xfrm xmlns:a="http://schemas.openxmlformats.org/drawingml/2006/main">
          <a:off x="5259616" y="2082801"/>
          <a:ext cx="3830381" cy="9779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0.30139</cdr:x>
      <cdr:y>0.3934</cdr:y>
    </cdr:from>
    <cdr:to>
      <cdr:x>0.40139</cdr:x>
      <cdr:y>0.55269</cdr:y>
    </cdr:to>
    <cdr:sp macro="" textlink="">
      <cdr:nvSpPr>
        <cdr:cNvPr id="7" name="TextBox 6"/>
        <cdr:cNvSpPr txBox="1"/>
      </cdr:nvSpPr>
      <cdr:spPr>
        <a:xfrm xmlns:a="http://schemas.openxmlformats.org/drawingml/2006/main">
          <a:off x="2755900" y="2258254"/>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7</a:t>
          </a:r>
          <a:endParaRPr lang="en-US" sz="2000" b="1" dirty="0">
            <a:solidFill>
              <a:srgbClr val="FF0000"/>
            </a:solidFill>
          </a:endParaRPr>
        </a:p>
      </cdr:txBody>
    </cdr:sp>
  </cdr:relSizeAnchor>
  <cdr:relSizeAnchor xmlns:cdr="http://schemas.openxmlformats.org/drawingml/2006/chartDrawing">
    <cdr:from>
      <cdr:x>0.75694</cdr:x>
      <cdr:y>0.3833</cdr:y>
    </cdr:from>
    <cdr:to>
      <cdr:x>0.85694</cdr:x>
      <cdr:y>0.54259</cdr:y>
    </cdr:to>
    <cdr:sp macro="" textlink="">
      <cdr:nvSpPr>
        <cdr:cNvPr id="8" name="TextBox 7"/>
        <cdr:cNvSpPr txBox="1"/>
      </cdr:nvSpPr>
      <cdr:spPr>
        <a:xfrm xmlns:a="http://schemas.openxmlformats.org/drawingml/2006/main">
          <a:off x="6921500" y="220027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10</a:t>
          </a:r>
          <a:endParaRPr lang="en-US" sz="20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2/11/11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20</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21</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23</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25</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latin typeface="Arial" pitchFamily="29" charset="0"/>
                <a:ea typeface="ＭＳ Ｐゴシック" pitchFamily="29" charset="-128"/>
                <a:cs typeface="ＭＳ Ｐゴシック" pitchFamily="29" charset="-128"/>
              </a:rPr>
              <a:t>Shown here is the frequency at the end of the century of what we consider now to be a 20 year heat wave. Instead of once every 20 years, these temperatures would be experienced every other year or so over most of the continental US in this business as usual scenario.</a:t>
            </a:r>
          </a:p>
        </p:txBody>
      </p:sp>
      <p:sp>
        <p:nvSpPr>
          <p:cNvPr id="57348" name="Slide Number Placeholder 3"/>
          <p:cNvSpPr>
            <a:spLocks noGrp="1"/>
          </p:cNvSpPr>
          <p:nvPr>
            <p:ph type="sldNum" sz="quarter" idx="5"/>
          </p:nvPr>
        </p:nvSpPr>
        <p:spPr bwMode="auto">
          <a:noFill/>
          <a:ln>
            <a:miter lim="800000"/>
            <a:headEnd/>
            <a:tailEnd/>
          </a:ln>
        </p:spPr>
        <p:txBody>
          <a:bodyPr/>
          <a:lstStyle/>
          <a:p>
            <a:fld id="{1F4C9523-2771-8D45-A6FE-2F89889506FD}" type="slidenum">
              <a:rPr lang="en-US" smtClean="0">
                <a:latin typeface="Arial" pitchFamily="29" charset="0"/>
                <a:ea typeface="ＭＳ Ｐゴシック" pitchFamily="29" charset="-128"/>
                <a:cs typeface="ＭＳ Ｐゴシック" pitchFamily="29" charset="-128"/>
              </a:rPr>
              <a:pPr/>
              <a:t>27</a:t>
            </a:fld>
            <a:endParaRPr lang="en-US" smtClean="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6DAADA7B-664F-E041-8660-E95AF0954A9B}" type="slidenum">
              <a:rPr lang="en-US">
                <a:latin typeface="Times New Roman" pitchFamily="29" charset="0"/>
                <a:ea typeface="Times New Roman" pitchFamily="29" charset="0"/>
                <a:cs typeface="Times New Roman" pitchFamily="29" charset="0"/>
              </a:rPr>
              <a:pPr/>
              <a:t>29</a:t>
            </a:fld>
            <a:endParaRPr lang="en-US">
              <a:latin typeface="Times New Roman" pitchFamily="29" charset="0"/>
              <a:ea typeface="Times New Roman" pitchFamily="29" charset="0"/>
              <a:cs typeface="Times New Roman" pitchFamily="29" charset="0"/>
            </a:endParaRPr>
          </a:p>
        </p:txBody>
      </p:sp>
      <p:sp>
        <p:nvSpPr>
          <p:cNvPr id="5939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36</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37</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43</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44</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45</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48</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49</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61</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62</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63</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12048FF-0097-4543-8830-06C9749D9D04}" type="slidenum">
              <a:rPr lang="en-US">
                <a:latin typeface="Arial" pitchFamily="34" charset="0"/>
                <a:ea typeface="ＭＳ Ｐゴシック" pitchFamily="34" charset="-128"/>
                <a:cs typeface="ＭＳ Ｐゴシック" pitchFamily="34" charset="-128"/>
              </a:rPr>
              <a:pPr/>
              <a:t>64</a:t>
            </a:fld>
            <a:endParaRPr lang="en-US">
              <a:latin typeface="Arial" pitchFamily="34" charset="0"/>
              <a:ea typeface="ＭＳ Ｐゴシック" pitchFamily="34" charset="-128"/>
              <a:cs typeface="ＭＳ Ｐゴシック" pitchFamily="34"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a:latin typeface="Arial" pitchFamily="34" charset="0"/>
                <a:ea typeface="ＭＳ Ｐゴシック" pitchFamily="34" charset="-128"/>
                <a:cs typeface="ＭＳ Ｐゴシック" pitchFamily="34" charset="-128"/>
              </a:rPr>
              <a:t>Add temperature numbers here as well!!</a:t>
            </a:r>
          </a:p>
          <a:p>
            <a:endParaRPr lang="en-US">
              <a:latin typeface="Arial" pitchFamily="34" charset="0"/>
              <a:ea typeface="ＭＳ Ｐゴシック" pitchFamily="34" charset="-128"/>
              <a:cs typeface="ＭＳ Ｐゴシック" pitchFamily="34" charset="-128"/>
            </a:endParaRPr>
          </a:p>
          <a:p>
            <a:endParaRPr lang="en-US">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4</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DE8EF30A-7A89-A24A-BF4F-21DC2A487740}" type="slidenum">
              <a:rPr lang="en-US">
                <a:latin typeface="Calibri" pitchFamily="29" charset="0"/>
                <a:ea typeface="ＭＳ Ｐゴシック" pitchFamily="29" charset="-128"/>
                <a:cs typeface="ＭＳ Ｐゴシック" pitchFamily="29" charset="-128"/>
              </a:rPr>
              <a:pPr/>
              <a:t>5</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9</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10</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11</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2.pdf"/><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2/11/11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2/11/11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2/11/11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2/11/11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2/11/11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2/11/11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2/11/11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2/11/11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mc:AlternateContent xmlns:ma="http://schemas.microsoft.com/office/mac/drawingml/2008/main">
          <mc:Choice Requires="ma">
            <p:blipFill>
              <a:blip r:embed="rId2"/>
              <a:stretch>
                <a:fillRect/>
              </a:stretch>
            </p:blipFill>
          </mc:Choice>
          <mc:Fallback xmlns:ma="http://schemas.microsoft.com/office/mac/drawingml/2008/main" xmlns="" xmlns:a="http://schemas.openxmlformats.org/drawingml/2006/main" xmlns:r="http://schemas.openxmlformats.org/officeDocument/2006/relationships" xmlns:p="http://schemas.openxmlformats.org/presentationml/2006/main" xmlns:mc="http://schemas.openxmlformats.org/markup-compatibility/2006" xmlns:mv="urn:schemas-microsoft-com:mac:vml">
            <p:blipFill>
              <a:blip r:embed="rId3"/>
              <a:stretch>
                <a:fillRect/>
              </a:stretch>
            </p:blipFill>
          </mc:Fallback>
        </mc:AlternateContent>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2/11/11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4"/>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8EA8B4DE-0E36-5C43-8AC1-CC47B41FB7DC}" type="datetime1">
              <a:rPr lang="en-US"/>
              <a:pPr>
                <a:defRPr/>
              </a:pPr>
              <a:t>2/11/11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9934FA59-E141-6744-B7E2-73095DC79C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2/11/11</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3"/>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5" r:id="rId9"/>
    <p:sldLayoutId id="2147483667" r:id="rId10"/>
    <p:sldLayoutId id="2147483668" r:id="rId11"/>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2.png"/><Relationship Id="rId5" Type="http://schemas.openxmlformats.org/officeDocument/2006/relationships/image" Target="../media/image13.png"/><Relationship Id="rId7"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8.xml"/><Relationship Id="rId6"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3"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6" Type="http://schemas.openxmlformats.org/officeDocument/2006/relationships/image" Target="../media/image31.png"/><Relationship Id="rId4" Type="http://schemas.openxmlformats.org/officeDocument/2006/relationships/image" Target="../media/image29.png"/><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8.jpeg"/><Relationship Id="rId5"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4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4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oleObject" Target="???" TargetMode="External"/><Relationship Id="rId1" Type="http://schemas.openxmlformats.org/officeDocument/2006/relationships/vmlDrawing" Target="../drawings/vmlDrawing2.v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3" Type="http://schemas.openxmlformats.org/officeDocument/2006/relationships/image" Target="../media/image4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5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5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3" Type="http://schemas.openxmlformats.org/officeDocument/2006/relationships/chart" Target="../charts/chart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4" Type="http://schemas.openxmlformats.org/officeDocument/2006/relationships/image" Target="../media/image53.gif"/><Relationship Id="rId1" Type="http://schemas.openxmlformats.org/officeDocument/2006/relationships/slideLayout" Target="../slideLayouts/slideLayout6.xml"/><Relationship Id="rId2" Type="http://schemas.openxmlformats.org/officeDocument/2006/relationships/image" Target="../media/image51.gif"/><Relationship Id="rId3" Type="http://schemas.openxmlformats.org/officeDocument/2006/relationships/image" Target="../media/image52.gif"/><Relationship Id="rId5" Type="http://schemas.openxmlformats.org/officeDocument/2006/relationships/image" Target="../media/image54.gif"/></Relationships>
</file>

<file path=ppt/slides/_rels/slide54.xml.rels><?xml version="1.0" encoding="UTF-8" standalone="yes"?>
<Relationships xmlns="http://schemas.openxmlformats.org/package/2006/relationships"><Relationship Id="rId2" Type="http://schemas.openxmlformats.org/officeDocument/2006/relationships/image" Target="../media/image55.tif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5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59.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59.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59.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4"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0.pd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6" Type="http://schemas.openxmlformats.org/officeDocument/2006/relationships/hyperlink" Target="http://www.narccap.ucar.edu/" TargetMode="External"/><Relationship Id="rId4" Type="http://schemas.openxmlformats.org/officeDocument/2006/relationships/hyperlink" Target="http://climate.agron.iastate.edu/"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mailto:gstakle@iastate.edu" TargetMode="External"/><Relationship Id="rId5" Type="http://schemas.openxmlformats.org/officeDocument/2006/relationships/hyperlink" Target="http://rcmlab.agron.iastate.ed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globe_west_2048"/>
          <p:cNvPicPr>
            <a:picLocks noChangeAspect="1" noChangeArrowheads="1"/>
          </p:cNvPicPr>
          <p:nvPr/>
        </p:nvPicPr>
        <p:blipFill>
          <a:blip r:embed="rId3"/>
          <a:srcRect t="11476" b="13521"/>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76200" y="6610350"/>
            <a:ext cx="2667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chemeClr val="bg1"/>
                </a:solidFill>
              </a:rPr>
              <a:t>Image courtesy of NASA/GSFC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solidFill>
                  <a:srgbClr val="708F24"/>
                </a:solidFill>
                <a:latin typeface="Calibri" pitchFamily="-111" charset="0"/>
                <a:ea typeface="ＭＳ Ｐゴシック" pitchFamily="-111" charset="-128"/>
                <a:cs typeface="ＭＳ Ｐゴシック" pitchFamily="-111" charset="-128"/>
              </a:rPr>
              <a:t>THE </a:t>
            </a:r>
            <a:r>
              <a:rPr lang="en-US" sz="2400" b="1" u="sng" dirty="0" smtClean="0">
                <a:solidFill>
                  <a:srgbClr val="708F24"/>
                </a:solidFill>
                <a:latin typeface="Calibri" pitchFamily="-111" charset="0"/>
                <a:ea typeface="ＭＳ Ｐゴシック" pitchFamily="-111" charset="-128"/>
                <a:cs typeface="ＭＳ Ｐゴシック" pitchFamily="-111" charset="-128"/>
              </a:rPr>
              <a:t>ENHANCED </a:t>
            </a:r>
            <a:r>
              <a:rPr lang="en-US" sz="2400" b="1" dirty="0" smtClean="0">
                <a:solidFill>
                  <a:srgbClr val="708F24"/>
                </a:solidFill>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solidFill>
                  <a:srgbClr val="708F24"/>
                </a:solidFill>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solidFill>
                <a:srgbClr val="708F24"/>
              </a:solidFill>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solidFill>
                  <a:srgbClr val="708F24"/>
                </a:solidFill>
                <a:latin typeface="Calibri" pitchFamily="-111" charset="0"/>
                <a:ea typeface="ＭＳ Ｐゴシック" pitchFamily="-111" charset="-128"/>
                <a:cs typeface="ＭＳ Ｐゴシック" pitchFamily="-111" charset="-128"/>
              </a:rPr>
              <a:t>… is primarily human-induced:  </a:t>
            </a:r>
            <a:r>
              <a:rPr lang="en-US" sz="2000" b="1" dirty="0" smtClean="0">
                <a:solidFill>
                  <a:srgbClr val="708F24"/>
                </a:solidFill>
                <a:latin typeface="Calibri" pitchFamily="-111" charset="0"/>
              </a:rPr>
              <a:t>We’re increasing heat-trapping gases in the atmosphere.</a:t>
            </a:r>
          </a:p>
          <a:p>
            <a:pPr eaLnBrk="1" hangingPunct="1">
              <a:buFont typeface="Arial" pitchFamily="-111" charset="0"/>
              <a:buChar char="•"/>
              <a:defRPr/>
            </a:pPr>
            <a:r>
              <a:rPr lang="en-US" sz="2000" b="1" dirty="0" smtClean="0">
                <a:solidFill>
                  <a:srgbClr val="708F24"/>
                </a:solidFill>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p:oleObj spid="_x0000_s56322" name="Bitmap Image" r:id="rId6" imgW="4439270" imgH="2657846" progId="">
              <p:embed/>
            </p:oleObj>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p:oleObj spid="_x0000_s56323" name="Bitmap Image" r:id="rId7" imgW="3048426" imgH="800212" progId="">
              <p:embed/>
            </p:oleObj>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1192532"/>
            <a:ext cx="4197350" cy="3733800"/>
          </a:xfrm>
          <a:prstGeom prst="rect">
            <a:avLst/>
          </a:prstGeom>
          <a:solidFill>
            <a:srgbClr val="FFFFFF"/>
          </a:solid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5000"/>
              </a:spcBef>
              <a:spcAft>
                <a:spcPct val="25000"/>
              </a:spcAft>
              <a:buFont typeface="Monotype Sorts" pitchFamily="-107" charset="2"/>
              <a:buNone/>
              <a:defRPr/>
            </a:pPr>
            <a:r>
              <a:rPr lang="en-US" sz="2400" dirty="0" smtClean="0">
                <a:solidFill>
                  <a:srgbClr val="0067AC"/>
                </a:solidFill>
              </a:rPr>
              <a:t>Non</a:t>
            </a:r>
            <a:r>
              <a:rPr lang="en-US" sz="2400" dirty="0">
                <a:solidFill>
                  <a:srgbClr val="0067AC"/>
                </a:solidFill>
              </a:rPr>
              <a:t>-</a:t>
            </a:r>
            <a:r>
              <a:rPr lang="en-US" sz="2400" dirty="0" smtClean="0">
                <a:solidFill>
                  <a:srgbClr val="0067AC"/>
                </a:solidFill>
              </a:rPr>
              <a:t>natural  mechanisms</a:t>
            </a:r>
            <a:endParaRPr lang="en-US" sz="2400" dirty="0">
              <a:solidFill>
                <a:srgbClr val="0067AC"/>
              </a:solidFill>
            </a:endParaRPr>
          </a:p>
          <a:p>
            <a:pPr>
              <a:spcBef>
                <a:spcPts val="1200"/>
              </a:spcBef>
              <a:spcAft>
                <a:spcPts val="600"/>
              </a:spcAft>
              <a:buFont typeface="Arial" pitchFamily="-107" charset="0"/>
              <a:buChar char="•"/>
              <a:defRPr/>
            </a:pPr>
            <a:r>
              <a:rPr lang="en-US" sz="2000" dirty="0">
                <a:solidFill>
                  <a:srgbClr val="708F24"/>
                </a:solidFill>
              </a:rPr>
              <a:t>Changes in atmospheric concentrations of</a:t>
            </a:r>
            <a:r>
              <a:rPr lang="en-US" sz="2000" dirty="0" smtClean="0">
                <a:solidFill>
                  <a:srgbClr val="708F24"/>
                </a:solidFill>
              </a:rPr>
              <a:t> </a:t>
            </a:r>
            <a:r>
              <a:rPr lang="en-US" sz="2000" dirty="0" err="1" smtClean="0">
                <a:solidFill>
                  <a:srgbClr val="708F24"/>
                </a:solidFill>
              </a:rPr>
              <a:t>radiatively</a:t>
            </a:r>
            <a:r>
              <a:rPr lang="en-US" sz="2000" dirty="0" smtClean="0">
                <a:solidFill>
                  <a:srgbClr val="708F24"/>
                </a:solidFill>
              </a:rPr>
              <a:t> important </a:t>
            </a:r>
            <a:r>
              <a:rPr lang="en-US" sz="2000" dirty="0">
                <a:solidFill>
                  <a:srgbClr val="708F24"/>
                </a:solidFill>
              </a:rPr>
              <a:t>gases</a:t>
            </a:r>
          </a:p>
          <a:p>
            <a:pPr>
              <a:spcBef>
                <a:spcPts val="1200"/>
              </a:spcBef>
              <a:spcAft>
                <a:spcPts val="600"/>
              </a:spcAft>
              <a:buFont typeface="Arial" pitchFamily="-107" charset="0"/>
              <a:buChar char="•"/>
              <a:defRPr/>
            </a:pPr>
            <a:r>
              <a:rPr lang="en-US" sz="2000" dirty="0">
                <a:solidFill>
                  <a:srgbClr val="708F24"/>
                </a:solidFill>
              </a:rPr>
              <a:t>Changes in aerosol particles from burning fossil fuels and biomass</a:t>
            </a:r>
          </a:p>
          <a:p>
            <a:pPr>
              <a:spcBef>
                <a:spcPts val="1200"/>
              </a:spcBef>
              <a:spcAft>
                <a:spcPts val="600"/>
              </a:spcAft>
              <a:buFont typeface="Arial" pitchFamily="-107" charset="0"/>
              <a:buChar char="•"/>
              <a:defRPr/>
            </a:pPr>
            <a:r>
              <a:rPr lang="en-US" sz="2000" dirty="0">
                <a:solidFill>
                  <a:srgbClr val="708F24"/>
                </a:solidFill>
              </a:rPr>
              <a:t>Changes in the reflectivity (</a:t>
            </a:r>
            <a:r>
              <a:rPr lang="en-US" sz="2000" dirty="0" err="1">
                <a:solidFill>
                  <a:srgbClr val="708F24"/>
                </a:solidFill>
              </a:rPr>
              <a:t>albedo</a:t>
            </a:r>
            <a:r>
              <a:rPr lang="en-US" sz="2000" dirty="0">
                <a:solidFill>
                  <a:srgbClr val="708F24"/>
                </a:solidFill>
              </a:rPr>
              <a:t>) of the Earth’s surface</a:t>
            </a:r>
          </a:p>
        </p:txBody>
      </p:sp>
      <p:pic>
        <p:nvPicPr>
          <p:cNvPr id="4" name="Picture 3" descr="Mauna_Loa_Carbon_Dioxide"/>
          <p:cNvPicPr>
            <a:picLocks noChangeAspect="1" noChangeArrowheads="1"/>
          </p:cNvPicPr>
          <p:nvPr/>
        </p:nvPicPr>
        <p:blipFill>
          <a:blip r:embed="rId2"/>
          <a:srcRect/>
          <a:stretch>
            <a:fillRect/>
          </a:stretch>
        </p:blipFill>
        <p:spPr bwMode="auto">
          <a:xfrm>
            <a:off x="5314093" y="1192532"/>
            <a:ext cx="3829907" cy="2617468"/>
          </a:xfrm>
          <a:prstGeom prst="rect">
            <a:avLst/>
          </a:prstGeom>
          <a:noFill/>
          <a:ln w="9525">
            <a:noFill/>
            <a:miter lim="800000"/>
            <a:headEnd/>
            <a:tailEnd/>
          </a:ln>
        </p:spPr>
      </p:pic>
      <p:pic>
        <p:nvPicPr>
          <p:cNvPr id="5" name="Picture 4" descr="STS046-078-026"/>
          <p:cNvPicPr>
            <a:picLocks noChangeAspect="1" noChangeArrowheads="1"/>
          </p:cNvPicPr>
          <p:nvPr/>
        </p:nvPicPr>
        <p:blipFill>
          <a:blip r:embed="rId3"/>
          <a:srcRect/>
          <a:stretch>
            <a:fillRect/>
          </a:stretch>
        </p:blipFill>
        <p:spPr bwMode="auto">
          <a:xfrm>
            <a:off x="1601481" y="5273675"/>
            <a:ext cx="1828800" cy="1584325"/>
          </a:xfrm>
          <a:prstGeom prst="rect">
            <a:avLst/>
          </a:prstGeom>
          <a:noFill/>
          <a:ln w="9525">
            <a:noFill/>
            <a:miter lim="800000"/>
            <a:headEnd/>
            <a:tailEnd/>
          </a:ln>
        </p:spPr>
      </p:pic>
      <p:pic>
        <p:nvPicPr>
          <p:cNvPr id="6" name="Picture 5" descr="aerosols_may_14_1998"/>
          <p:cNvPicPr>
            <a:picLocks noChangeAspect="1" noChangeArrowheads="1"/>
          </p:cNvPicPr>
          <p:nvPr/>
        </p:nvPicPr>
        <p:blipFill>
          <a:blip r:embed="rId4"/>
          <a:srcRect/>
          <a:stretch>
            <a:fillRect/>
          </a:stretch>
        </p:blipFill>
        <p:spPr bwMode="auto">
          <a:xfrm>
            <a:off x="5791200" y="3810000"/>
            <a:ext cx="3352800" cy="3048000"/>
          </a:xfrm>
          <a:prstGeom prst="rect">
            <a:avLst/>
          </a:prstGeom>
          <a:noFill/>
          <a:ln w="9525">
            <a:noFill/>
            <a:miter lim="800000"/>
            <a:headEnd/>
            <a:tailEnd/>
          </a:ln>
        </p:spPr>
      </p:pic>
      <p:cxnSp>
        <p:nvCxnSpPr>
          <p:cNvPr id="8" name="Straight Arrow Connector 7"/>
          <p:cNvCxnSpPr/>
          <p:nvPr/>
        </p:nvCxnSpPr>
        <p:spPr>
          <a:xfrm flipV="1">
            <a:off x="4229081" y="2305522"/>
            <a:ext cx="1085012" cy="36986"/>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3583968" y="4982567"/>
            <a:ext cx="708013" cy="58221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379759" y="3415131"/>
            <a:ext cx="1411441" cy="120824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0" y="114659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rgbClr val="9ADEFC"/>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algn="ctr" rtl="0" eaLnBrk="0" fontAlgn="base" hangingPunct="0">
              <a:spcBef>
                <a:spcPct val="0"/>
              </a:spcBef>
              <a:spcAft>
                <a:spcPct val="0"/>
              </a:spcAft>
              <a:defRPr sz="4000">
                <a:solidFill>
                  <a:srgbClr val="9ADEFC"/>
                </a:solidFill>
                <a:latin typeface="Arial" charset="0"/>
                <a:ea typeface="Arial" pitchFamily="-112" charset="0"/>
                <a:cs typeface="Arial" charset="0"/>
              </a:defRPr>
            </a:lvl2pPr>
            <a:lvl3pPr algn="ctr" rtl="0" eaLnBrk="0" fontAlgn="base" hangingPunct="0">
              <a:spcBef>
                <a:spcPct val="0"/>
              </a:spcBef>
              <a:spcAft>
                <a:spcPct val="0"/>
              </a:spcAft>
              <a:defRPr sz="4000">
                <a:solidFill>
                  <a:srgbClr val="9ADEFC"/>
                </a:solidFill>
                <a:latin typeface="Arial" charset="0"/>
                <a:ea typeface="Arial" pitchFamily="-112" charset="0"/>
                <a:cs typeface="Arial" charset="0"/>
              </a:defRPr>
            </a:lvl3pPr>
            <a:lvl4pPr algn="ctr" rtl="0" eaLnBrk="0" fontAlgn="base" hangingPunct="0">
              <a:spcBef>
                <a:spcPct val="0"/>
              </a:spcBef>
              <a:spcAft>
                <a:spcPct val="0"/>
              </a:spcAft>
              <a:defRPr sz="4000">
                <a:solidFill>
                  <a:srgbClr val="9ADEFC"/>
                </a:solidFill>
                <a:latin typeface="Arial" charset="0"/>
                <a:ea typeface="Arial" pitchFamily="-112" charset="0"/>
                <a:cs typeface="Arial" charset="0"/>
              </a:defRPr>
            </a:lvl4pPr>
            <a:lvl5pPr algn="ctr" rtl="0" eaLnBrk="0" fontAlgn="base" hangingPunct="0">
              <a:spcBef>
                <a:spcPct val="0"/>
              </a:spcBef>
              <a:spcAft>
                <a:spcPct val="0"/>
              </a:spcAft>
              <a:defRPr sz="4000">
                <a:solidFill>
                  <a:srgbClr val="9ADEFC"/>
                </a:solidFill>
                <a:latin typeface="Arial" charset="0"/>
                <a:ea typeface="Arial" pitchFamily="-112" charset="0"/>
                <a:cs typeface="Arial" charset="0"/>
              </a:defRPr>
            </a:lvl5pPr>
            <a:lvl6pPr marL="457200" algn="ctr" rtl="0" fontAlgn="base">
              <a:spcBef>
                <a:spcPct val="0"/>
              </a:spcBef>
              <a:spcAft>
                <a:spcPct val="0"/>
              </a:spcAft>
              <a:defRPr sz="4000">
                <a:solidFill>
                  <a:schemeClr val="tx1"/>
                </a:solidFill>
                <a:latin typeface="Arial" charset="0"/>
                <a:cs typeface="Arial" charset="0"/>
              </a:defRPr>
            </a:lvl6pPr>
            <a:lvl7pPr marL="914400" algn="ctr" rtl="0" fontAlgn="base">
              <a:spcBef>
                <a:spcPct val="0"/>
              </a:spcBef>
              <a:spcAft>
                <a:spcPct val="0"/>
              </a:spcAft>
              <a:defRPr sz="4000">
                <a:solidFill>
                  <a:schemeClr val="tx1"/>
                </a:solidFill>
                <a:latin typeface="Arial" charset="0"/>
                <a:cs typeface="Arial" charset="0"/>
              </a:defRPr>
            </a:lvl7pPr>
            <a:lvl8pPr marL="1371600" algn="ctr" rtl="0" fontAlgn="base">
              <a:spcBef>
                <a:spcPct val="0"/>
              </a:spcBef>
              <a:spcAft>
                <a:spcPct val="0"/>
              </a:spcAft>
              <a:defRPr sz="4000">
                <a:solidFill>
                  <a:schemeClr val="tx1"/>
                </a:solidFill>
                <a:latin typeface="Arial" charset="0"/>
                <a:cs typeface="Arial" charset="0"/>
              </a:defRPr>
            </a:lvl8pPr>
            <a:lvl9pPr marL="1828800" algn="ctr" rtl="0" fontAlgn="base">
              <a:spcBef>
                <a:spcPct val="0"/>
              </a:spcBef>
              <a:spcAft>
                <a:spcPct val="0"/>
              </a:spcAft>
              <a:defRPr sz="4000">
                <a:solidFill>
                  <a:schemeClr val="tx1"/>
                </a:solidFill>
                <a:latin typeface="Arial" charset="0"/>
                <a:cs typeface="Arial" charset="0"/>
              </a:defRPr>
            </a:lvl9pPr>
          </a:lstStyle>
          <a:p>
            <a:pPr>
              <a:defRPr/>
            </a:pPr>
            <a:r>
              <a:rPr lang="en-US" sz="3600" b="1" dirty="0" smtClean="0">
                <a:solidFill>
                  <a:srgbClr val="0067AC"/>
                </a:solidFill>
                <a:effectLst>
                  <a:outerShdw blurRad="38100" dist="38100" dir="2700000" algn="tl">
                    <a:srgbClr val="DDDDDD"/>
                  </a:outerShdw>
                </a:effectLst>
                <a:ea typeface="Arial" pitchFamily="-107" charset="0"/>
                <a:cs typeface="Arial" pitchFamily="-107" charset="0"/>
              </a:rPr>
              <a:t>Many lines of evidence for conclusion of a “discernible human influence”</a:t>
            </a:r>
          </a:p>
        </p:txBody>
      </p:sp>
      <p:sp>
        <p:nvSpPr>
          <p:cNvPr id="4" name="Rectangle 3"/>
          <p:cNvSpPr>
            <a:spLocks noGrp="1" noChangeArrowheads="1"/>
          </p:cNvSpPr>
          <p:nvPr/>
        </p:nvSpPr>
        <p:spPr bwMode="auto">
          <a:xfrm>
            <a:off x="998704" y="2327268"/>
            <a:ext cx="7958138" cy="453073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ct val="0"/>
              </a:spcBef>
              <a:spcAft>
                <a:spcPts val="600"/>
              </a:spcAft>
              <a:buFont typeface="Monotype Sorts" pitchFamily="-107" charset="2"/>
              <a:buAutoNum type="arabicPeriod"/>
              <a:defRPr/>
            </a:pPr>
            <a:r>
              <a:rPr lang="en-US" sz="2000" b="1" dirty="0">
                <a:solidFill>
                  <a:srgbClr val="0067AC"/>
                </a:solidFill>
              </a:rPr>
              <a:t>“Basic physics” evidence</a:t>
            </a:r>
          </a:p>
          <a:p>
            <a:pPr marL="800100" lvl="1" indent="-342900" algn="just">
              <a:lnSpc>
                <a:spcPct val="90000"/>
              </a:lnSpc>
              <a:spcBef>
                <a:spcPct val="0"/>
              </a:spcBef>
              <a:spcAft>
                <a:spcPts val="600"/>
              </a:spcAft>
              <a:buFont typeface="Arial" pitchFamily="-107" charset="0"/>
              <a:buChar char="–"/>
              <a:defRPr/>
            </a:pPr>
            <a:r>
              <a:rPr lang="en-US" sz="2000" dirty="0">
                <a:solidFill>
                  <a:srgbClr val="708F24"/>
                </a:solidFill>
                <a:ea typeface="ＭＳ Ｐゴシック" pitchFamily="-107" charset="-128"/>
                <a:cs typeface="ＭＳ Ｐゴシック" pitchFamily="-107" charset="-128"/>
              </a:rPr>
              <a:t>Physical understanding of the climate system and the heat-trapping properties of greenhouse gases</a:t>
            </a:r>
            <a:endParaRPr lang="en-US" sz="2000" dirty="0" smtClean="0">
              <a:solidFill>
                <a:srgbClr val="708F24"/>
              </a:solidFill>
              <a:ea typeface="ＭＳ Ｐゴシック" pitchFamily="-107" charset="-128"/>
              <a:cs typeface="ＭＳ Ｐゴシック" pitchFamily="-107" charset="-128"/>
            </a:endParaRPr>
          </a:p>
          <a:p>
            <a:pPr algn="just">
              <a:lnSpc>
                <a:spcPct val="90000"/>
              </a:lnSpc>
              <a:spcBef>
                <a:spcPct val="0"/>
              </a:spcBef>
              <a:spcAft>
                <a:spcPts val="600"/>
              </a:spcAft>
              <a:buFont typeface="Monotype Sorts" pitchFamily="-107" charset="2"/>
              <a:buAutoNum type="arabicPeriod"/>
              <a:defRPr/>
            </a:pPr>
            <a:r>
              <a:rPr lang="en-US" sz="2000" b="1" dirty="0" smtClean="0">
                <a:solidFill>
                  <a:srgbClr val="0067AC"/>
                </a:solidFill>
              </a:rPr>
              <a:t>Qualitative analysis </a:t>
            </a:r>
            <a:r>
              <a:rPr lang="en-US" sz="2000" b="1" dirty="0">
                <a:solidFill>
                  <a:srgbClr val="0067AC"/>
                </a:solidFill>
              </a:rPr>
              <a:t>evidence </a:t>
            </a:r>
          </a:p>
          <a:p>
            <a:pPr marL="800100" lvl="1" indent="-342900" algn="just">
              <a:lnSpc>
                <a:spcPct val="90000"/>
              </a:lnSpc>
              <a:spcBef>
                <a:spcPct val="0"/>
              </a:spcBef>
              <a:spcAft>
                <a:spcPts val="600"/>
              </a:spcAft>
              <a:buFont typeface="Arial" pitchFamily="-107" charset="0"/>
              <a:buChar char="–"/>
              <a:defRPr/>
            </a:pPr>
            <a:r>
              <a:rPr lang="en-US" sz="2000" dirty="0">
                <a:solidFill>
                  <a:srgbClr val="708F24"/>
                </a:solidFill>
                <a:ea typeface="ＭＳ Ｐゴシック" pitchFamily="-107" charset="-128"/>
                <a:cs typeface="ＭＳ Ｐゴシック" pitchFamily="-107" charset="-128"/>
              </a:rPr>
              <a:t>Qualitative agreement between observed climate changes and model predictions of human-caused climate changes (warming of oceans, land surface and troposphere, water vapor increases, </a:t>
            </a:r>
            <a:r>
              <a:rPr lang="en-US" sz="2000" i="1" dirty="0">
                <a:solidFill>
                  <a:srgbClr val="708F24"/>
                </a:solidFill>
                <a:ea typeface="ＭＳ Ｐゴシック" pitchFamily="-107" charset="-128"/>
                <a:cs typeface="ＭＳ Ｐゴシック" pitchFamily="-107" charset="-128"/>
              </a:rPr>
              <a:t>etc</a:t>
            </a:r>
            <a:r>
              <a:rPr lang="en-US" sz="2000" dirty="0">
                <a:solidFill>
                  <a:srgbClr val="708F24"/>
                </a:solidFill>
                <a:ea typeface="ＭＳ Ｐゴシック" pitchFamily="-107" charset="-128"/>
                <a:cs typeface="ＭＳ Ｐゴシック" pitchFamily="-107" charset="-128"/>
              </a:rPr>
              <a:t>.) </a:t>
            </a:r>
          </a:p>
          <a:p>
            <a:pPr algn="just">
              <a:lnSpc>
                <a:spcPct val="90000"/>
              </a:lnSpc>
              <a:spcBef>
                <a:spcPct val="0"/>
              </a:spcBef>
              <a:spcAft>
                <a:spcPts val="600"/>
              </a:spcAft>
              <a:buFont typeface="Monotype Sorts" pitchFamily="-107" charset="2"/>
              <a:buAutoNum type="arabicPeriod"/>
              <a:defRPr/>
            </a:pPr>
            <a:r>
              <a:rPr lang="en-US" sz="2000" b="1" dirty="0" err="1">
                <a:solidFill>
                  <a:srgbClr val="0067AC"/>
                </a:solidFill>
              </a:rPr>
              <a:t>Paleoclimate</a:t>
            </a:r>
            <a:r>
              <a:rPr lang="en-US" sz="2000" b="1" dirty="0">
                <a:solidFill>
                  <a:srgbClr val="0067AC"/>
                </a:solidFill>
              </a:rPr>
              <a:t> evidence</a:t>
            </a:r>
            <a:endParaRPr lang="en-US" sz="2000" b="1" dirty="0" smtClean="0">
              <a:solidFill>
                <a:srgbClr val="0067AC"/>
              </a:solidFill>
            </a:endParaRPr>
          </a:p>
          <a:p>
            <a:pPr marL="800100" lvl="1" indent="-342900" algn="just">
              <a:lnSpc>
                <a:spcPct val="90000"/>
              </a:lnSpc>
              <a:spcBef>
                <a:spcPct val="0"/>
              </a:spcBef>
              <a:spcAft>
                <a:spcPts val="600"/>
              </a:spcAft>
              <a:buFont typeface="Arial" pitchFamily="-107" charset="0"/>
              <a:buChar char="–"/>
              <a:defRPr/>
            </a:pPr>
            <a:r>
              <a:rPr lang="en-US" sz="2000" dirty="0" smtClean="0">
                <a:solidFill>
                  <a:srgbClr val="708F24"/>
                </a:solidFill>
                <a:ea typeface="ＭＳ Ｐゴシック" pitchFamily="-107" charset="-128"/>
                <a:cs typeface="ＭＳ Ｐゴシック" pitchFamily="-107" charset="-128"/>
              </a:rPr>
              <a:t>Reconstructions of past climates enable </a:t>
            </a:r>
            <a:r>
              <a:rPr lang="en-US" sz="2000" dirty="0">
                <a:solidFill>
                  <a:srgbClr val="708F24"/>
                </a:solidFill>
                <a:ea typeface="ＭＳ Ｐゴシック" pitchFamily="-107" charset="-128"/>
                <a:cs typeface="ＭＳ Ｐゴシック" pitchFamily="-107" charset="-128"/>
              </a:rPr>
              <a:t>us to place the warming of the 20th century in a longer-term context</a:t>
            </a:r>
          </a:p>
          <a:p>
            <a:pPr algn="just">
              <a:lnSpc>
                <a:spcPct val="90000"/>
              </a:lnSpc>
              <a:spcBef>
                <a:spcPct val="0"/>
              </a:spcBef>
              <a:spcAft>
                <a:spcPts val="600"/>
              </a:spcAft>
              <a:buFont typeface="Monotype Sorts" pitchFamily="-107" charset="2"/>
              <a:buAutoNum type="arabicPeriod"/>
              <a:defRPr/>
            </a:pPr>
            <a:r>
              <a:rPr lang="en-US" sz="2000" b="1" dirty="0">
                <a:solidFill>
                  <a:srgbClr val="0067AC"/>
                </a:solidFill>
              </a:rPr>
              <a:t>Fingerprint evidence</a:t>
            </a:r>
          </a:p>
          <a:p>
            <a:pPr marL="800100" lvl="1" indent="-342900" algn="just">
              <a:lnSpc>
                <a:spcPct val="90000"/>
              </a:lnSpc>
              <a:spcBef>
                <a:spcPct val="0"/>
              </a:spcBef>
              <a:spcAft>
                <a:spcPts val="600"/>
              </a:spcAft>
              <a:buFont typeface="Arial" pitchFamily="-107" charset="0"/>
              <a:buChar char="–"/>
              <a:defRPr/>
            </a:pPr>
            <a:r>
              <a:rPr lang="en-US" sz="2000" dirty="0">
                <a:solidFill>
                  <a:srgbClr val="708F24"/>
                </a:solidFill>
                <a:ea typeface="ＭＳ Ｐゴシック" pitchFamily="-107" charset="-128"/>
                <a:cs typeface="ＭＳ Ｐゴシック" pitchFamily="-107" charset="-128"/>
              </a:rPr>
              <a:t>Rigorous statistical comparisons between modeled and observed patterns of climate change</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 y="1558746"/>
            <a:ext cx="9144000" cy="1470025"/>
          </a:xfrm>
        </p:spPr>
        <p:txBody>
          <a:bodyPr>
            <a:noAutofit/>
          </a:bodyPr>
          <a:lstStyle/>
          <a:p>
            <a:r>
              <a:rPr lang="en-US" sz="4000" dirty="0" smtClean="0">
                <a:solidFill>
                  <a:schemeClr val="bg1"/>
                </a:solidFill>
              </a:rPr>
              <a:t>Addressing Global Climate Change:</a:t>
            </a:r>
            <a:r>
              <a:rPr lang="en-US" sz="4800" dirty="0" smtClean="0">
                <a:solidFill>
                  <a:schemeClr val="bg1"/>
                </a:solidFill>
              </a:rPr>
              <a:t/>
            </a:r>
            <a:br>
              <a:rPr lang="en-US" sz="4800" dirty="0" smtClean="0">
                <a:solidFill>
                  <a:schemeClr val="bg1"/>
                </a:solidFill>
              </a:rPr>
            </a:br>
            <a:r>
              <a:rPr lang="en-US" sz="3200" dirty="0" smtClean="0">
                <a:solidFill>
                  <a:schemeClr val="bg1"/>
                </a:solidFill>
              </a:rPr>
              <a:t>Avoiding the Unmanageable, Managing the Unavoidable </a:t>
            </a:r>
            <a:endParaRPr lang="en-US" sz="3200" dirty="0">
              <a:solidFill>
                <a:schemeClr val="bg1"/>
              </a:solidFill>
            </a:endParaRPr>
          </a:p>
        </p:txBody>
      </p:sp>
      <p:sp>
        <p:nvSpPr>
          <p:cNvPr id="15" name="Subtitle 14"/>
          <p:cNvSpPr>
            <a:spLocks noGrp="1"/>
          </p:cNvSpPr>
          <p:nvPr>
            <p:ph type="subTitle" idx="1"/>
          </p:nvPr>
        </p:nvSpPr>
        <p:spPr>
          <a:xfrm>
            <a:off x="1262519" y="3513762"/>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5" name="Text Box 4"/>
          <p:cNvSpPr txBox="1">
            <a:spLocks noChangeArrowheads="1"/>
          </p:cNvSpPr>
          <p:nvPr/>
        </p:nvSpPr>
        <p:spPr bwMode="auto">
          <a:xfrm>
            <a:off x="3682289" y="5486400"/>
            <a:ext cx="1954381" cy="954107"/>
          </a:xfrm>
          <a:prstGeom prst="rect">
            <a:avLst/>
          </a:prstGeom>
          <a:noFill/>
          <a:ln w="12700">
            <a:noFill/>
            <a:miter lim="800000"/>
            <a:headEnd/>
            <a:tailEnd/>
          </a:ln>
        </p:spPr>
        <p:txBody>
          <a:bodyPr wrap="none">
            <a:prstTxWarp prst="textNoShape">
              <a:avLst/>
            </a:prstTxWarp>
            <a:spAutoFit/>
          </a:bodyPr>
          <a:lstStyle/>
          <a:p>
            <a:pPr algn="ctr"/>
            <a:r>
              <a:rPr lang="en-US" sz="1400" b="1" dirty="0" smtClean="0">
                <a:solidFill>
                  <a:srgbClr val="FFFFFF"/>
                </a:solidFill>
              </a:rPr>
              <a:t>Energy &amp; Climate Policy </a:t>
            </a:r>
          </a:p>
          <a:p>
            <a:pPr algn="ctr"/>
            <a:r>
              <a:rPr lang="en-US" sz="1400" b="1" dirty="0" smtClean="0">
                <a:solidFill>
                  <a:srgbClr val="FFFFFF"/>
                </a:solidFill>
              </a:rPr>
              <a:t>Luther College</a:t>
            </a:r>
          </a:p>
          <a:p>
            <a:pPr algn="ctr"/>
            <a:r>
              <a:rPr lang="en-US" sz="1400" b="1" dirty="0" smtClean="0">
                <a:solidFill>
                  <a:srgbClr val="FFFFFF"/>
                </a:solidFill>
              </a:rPr>
              <a:t>11 February 2011 </a:t>
            </a:r>
            <a:endParaRPr lang="en-US" sz="1400" b="1" dirty="0">
              <a:solidFill>
                <a:srgbClr val="FFFFFF"/>
              </a:solidFill>
            </a:endParaRPr>
          </a:p>
          <a:p>
            <a:pPr algn="ctr"/>
            <a:endParaRPr lang="en-US" sz="1400" dirty="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003426" y="2740866"/>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3318180"/>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528" y="1146596"/>
            <a:ext cx="8218272" cy="1143000"/>
          </a:xfrm>
        </p:spPr>
        <p:txBody>
          <a:bodyPr>
            <a:normAutofit fontScale="90000"/>
          </a:bodyPr>
          <a:lstStyle/>
          <a:p>
            <a:pPr>
              <a:defRPr/>
            </a:pPr>
            <a:r>
              <a:rPr lang="en-US" sz="3600" b="1" dirty="0" smtClean="0">
                <a:ea typeface="ＭＳ Ｐゴシック" pitchFamily="-111" charset="-128"/>
                <a:cs typeface="ＭＳ Ｐゴシック" pitchFamily="-111" charset="-128"/>
              </a:rPr>
              <a:t>Extreme weather events become more common</a:t>
            </a:r>
          </a:p>
        </p:txBody>
      </p:sp>
      <p:sp>
        <p:nvSpPr>
          <p:cNvPr id="38915" name="Content Placeholder 2"/>
          <p:cNvSpPr>
            <a:spLocks noGrp="1"/>
          </p:cNvSpPr>
          <p:nvPr>
            <p:ph idx="1"/>
          </p:nvPr>
        </p:nvSpPr>
        <p:spPr>
          <a:xfrm>
            <a:off x="76200" y="2465798"/>
            <a:ext cx="8610600" cy="3806161"/>
          </a:xfrm>
        </p:spPr>
        <p:txBody>
          <a:bodyPr>
            <a:normAutofit/>
          </a:bodyPr>
          <a:lstStyle/>
          <a:p>
            <a:pPr>
              <a:buFont typeface="Arial" pitchFamily="-111" charset="0"/>
              <a:buChar char="•"/>
              <a:defRPr/>
            </a:pPr>
            <a:r>
              <a:rPr lang="en-US" sz="2000" b="1" dirty="0" smtClean="0">
                <a:solidFill>
                  <a:srgbClr val="708F24"/>
                </a:solidFill>
                <a:ea typeface="ＭＳ Ｐゴシック" pitchFamily="-111" charset="-128"/>
                <a:cs typeface="ＭＳ Ｐゴシック" pitchFamily="-111" charset="-128"/>
              </a:rPr>
              <a:t>Events now considered rare will become commonplace.</a:t>
            </a:r>
          </a:p>
          <a:p>
            <a:pPr>
              <a:buFont typeface="Arial" pitchFamily="-111" charset="0"/>
              <a:buChar char="•"/>
              <a:defRPr/>
            </a:pPr>
            <a:r>
              <a:rPr lang="en-US" sz="2000" b="1" dirty="0" smtClean="0">
                <a:solidFill>
                  <a:srgbClr val="708F24"/>
                </a:solidFill>
                <a:ea typeface="ＭＳ Ｐゴシック" pitchFamily="-111" charset="-128"/>
                <a:cs typeface="ＭＳ Ｐゴシック" pitchFamily="-111" charset="-128"/>
              </a:rPr>
              <a:t>Heat waves will likely become longer and more severe</a:t>
            </a:r>
          </a:p>
          <a:p>
            <a:pPr>
              <a:buFont typeface="Arial" pitchFamily="-111" charset="0"/>
              <a:buChar char="•"/>
              <a:defRPr/>
            </a:pPr>
            <a:r>
              <a:rPr lang="en-US" sz="2000" b="1" dirty="0" smtClean="0">
                <a:solidFill>
                  <a:srgbClr val="708F24"/>
                </a:solidFill>
                <a:ea typeface="ＭＳ Ｐゴシック" pitchFamily="-111" charset="-128"/>
                <a:cs typeface="ＭＳ Ｐゴシック" pitchFamily="-111" charset="-128"/>
              </a:rPr>
              <a:t>Droughts are likely to become more frequent and severe in some regions</a:t>
            </a:r>
          </a:p>
          <a:p>
            <a:pPr>
              <a:buFont typeface="Arial" pitchFamily="-111" charset="0"/>
              <a:buChar char="•"/>
              <a:defRPr/>
            </a:pPr>
            <a:r>
              <a:rPr lang="en-US" sz="2000" b="1" dirty="0" smtClean="0">
                <a:solidFill>
                  <a:srgbClr val="708F24"/>
                </a:solidFill>
                <a:ea typeface="ＭＳ Ｐゴシック" pitchFamily="-111" charset="-128"/>
                <a:cs typeface="ＭＳ Ｐゴシック" pitchFamily="-111" charset="-128"/>
              </a:rPr>
              <a:t>Likely increase in severe thunderstorms                                        (and perhaps in tornadoes).</a:t>
            </a:r>
          </a:p>
          <a:p>
            <a:pPr>
              <a:buFont typeface="Arial" pitchFamily="-111" charset="0"/>
              <a:buChar char="•"/>
              <a:defRPr/>
            </a:pPr>
            <a:r>
              <a:rPr lang="en-US" sz="2000" b="1" dirty="0" smtClean="0">
                <a:solidFill>
                  <a:srgbClr val="708F24"/>
                </a:solidFill>
                <a:ea typeface="ＭＳ Ｐゴシック" pitchFamily="-111" charset="-128"/>
                <a:cs typeface="ＭＳ Ｐゴシック" pitchFamily="-111" charset="-128"/>
              </a:rPr>
              <a:t>Winter storm tracks are shifting </a:t>
            </a:r>
          </a:p>
          <a:p>
            <a:pPr>
              <a:buFont typeface="Wingdings" pitchFamily="-111" charset="2"/>
              <a:buNone/>
              <a:defRPr/>
            </a:pPr>
            <a:r>
              <a:rPr lang="en-US" sz="2000" b="1" dirty="0" smtClean="0">
                <a:solidFill>
                  <a:srgbClr val="708F24"/>
                </a:solidFill>
                <a:ea typeface="ＭＳ Ｐゴシック" pitchFamily="-111" charset="-128"/>
                <a:cs typeface="ＭＳ Ｐゴシック" pitchFamily="-111" charset="-128"/>
              </a:rPr>
              <a:t>northward and the strongest storms  are </a:t>
            </a:r>
          </a:p>
          <a:p>
            <a:pPr>
              <a:buFont typeface="Wingdings" pitchFamily="-111" charset="2"/>
              <a:buNone/>
              <a:defRPr/>
            </a:pPr>
            <a:r>
              <a:rPr lang="en-US" sz="2000" b="1" dirty="0" smtClean="0">
                <a:solidFill>
                  <a:srgbClr val="708F24"/>
                </a:solidFill>
                <a:ea typeface="ＭＳ Ｐゴシック" pitchFamily="-111" charset="-128"/>
                <a:cs typeface="ＭＳ Ｐゴシック" pitchFamily="-111" charset="-128"/>
              </a:rPr>
              <a:t>likely to become stronger and more </a:t>
            </a:r>
          </a:p>
          <a:p>
            <a:pPr>
              <a:buFont typeface="Wingdings" pitchFamily="-111" charset="2"/>
              <a:buNone/>
              <a:defRPr/>
            </a:pPr>
            <a:r>
              <a:rPr lang="en-US" sz="2000" b="1" dirty="0" smtClean="0">
                <a:solidFill>
                  <a:srgbClr val="708F24"/>
                </a:solidFill>
                <a:ea typeface="ＭＳ Ｐゴシック" pitchFamily="-111" charset="-128"/>
                <a:cs typeface="ＭＳ Ｐゴシック" pitchFamily="-111" charset="-128"/>
              </a:rPr>
              <a:t>frequent.</a:t>
            </a:r>
          </a:p>
        </p:txBody>
      </p:sp>
      <p:pic>
        <p:nvPicPr>
          <p:cNvPr id="56324" name="Picture 3"/>
          <p:cNvPicPr>
            <a:picLocks noChangeAspect="1"/>
          </p:cNvPicPr>
          <p:nvPr/>
        </p:nvPicPr>
        <p:blipFill>
          <a:blip r:embed="rId3"/>
          <a:srcRect/>
          <a:stretch>
            <a:fillRect/>
          </a:stretch>
        </p:blipFill>
        <p:spPr bwMode="auto">
          <a:xfrm>
            <a:off x="5791200" y="3740150"/>
            <a:ext cx="3352800" cy="3117850"/>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0" y="1219200"/>
            <a:ext cx="6527790" cy="5638800"/>
          </a:xfrm>
          <a:prstGeom prst="rect">
            <a:avLst/>
          </a:prstGeom>
        </p:spPr>
      </p:pic>
      <p:sp>
        <p:nvSpPr>
          <p:cNvPr id="4" name="TextBox 3"/>
          <p:cNvSpPr txBox="1"/>
          <p:nvPr/>
        </p:nvSpPr>
        <p:spPr>
          <a:xfrm>
            <a:off x="6620933" y="3232954"/>
            <a:ext cx="2523067" cy="1938992"/>
          </a:xfrm>
          <a:prstGeom prst="rect">
            <a:avLst/>
          </a:prstGeom>
          <a:noFill/>
        </p:spPr>
        <p:txBody>
          <a:bodyPr wrap="square" rtlCol="0">
            <a:spAutoFit/>
          </a:bodyPr>
          <a:lstStyle/>
          <a:p>
            <a:r>
              <a:rPr lang="en-US" sz="2400" b="1" dirty="0" smtClean="0">
                <a:solidFill>
                  <a:srgbClr val="FF0000"/>
                </a:solidFill>
              </a:rPr>
              <a:t>2010 had the highest global total precipitation in the 111 year record</a:t>
            </a:r>
            <a:endParaRPr lang="en-US" sz="2400" b="1" dirty="0">
              <a:solidFill>
                <a:srgbClr val="FF0000"/>
              </a:solidFill>
            </a:endParaRPr>
          </a:p>
        </p:txBody>
      </p:sp>
      <p:cxnSp>
        <p:nvCxnSpPr>
          <p:cNvPr id="5" name="Straight Arrow Connector 4"/>
          <p:cNvCxnSpPr/>
          <p:nvPr/>
        </p:nvCxnSpPr>
        <p:spPr>
          <a:xfrm rot="10800000">
            <a:off x="5752880" y="2369354"/>
            <a:ext cx="1587710" cy="863601"/>
          </a:xfrm>
          <a:prstGeom prst="straightConnector1">
            <a:avLst/>
          </a:prstGeom>
          <a:ln w="571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31672" y="1158925"/>
            <a:ext cx="6912328" cy="5699075"/>
            <a:chOff x="86" y="0"/>
            <a:chExt cx="5626" cy="4580"/>
          </a:xfrm>
        </p:grpSpPr>
        <p:pic>
          <p:nvPicPr>
            <p:cNvPr id="58371" name="Picture 4" descr="fl_1meter_lg"/>
            <p:cNvPicPr>
              <a:picLocks noChangeAspect="1" noChangeArrowheads="1"/>
            </p:cNvPicPr>
            <p:nvPr/>
          </p:nvPicPr>
          <p:blipFill>
            <a:blip r:embed="rId3"/>
            <a:srcRect/>
            <a:stretch>
              <a:fillRect/>
            </a:stretch>
          </p:blipFill>
          <p:spPr bwMode="auto">
            <a:xfrm>
              <a:off x="86" y="0"/>
              <a:ext cx="5626" cy="4580"/>
            </a:xfrm>
            <a:prstGeom prst="rect">
              <a:avLst/>
            </a:prstGeom>
            <a:noFill/>
            <a:ln w="9525">
              <a:noFill/>
              <a:miter lim="800000"/>
              <a:headEnd/>
              <a:tailEnd/>
            </a:ln>
          </p:spPr>
        </p:pic>
        <p:sp>
          <p:nvSpPr>
            <p:cNvPr id="58372" name="Text Box 8"/>
            <p:cNvSpPr txBox="1">
              <a:spLocks noChangeArrowheads="1"/>
            </p:cNvSpPr>
            <p:nvPr/>
          </p:nvSpPr>
          <p:spPr bwMode="auto">
            <a:xfrm>
              <a:off x="960" y="2736"/>
              <a:ext cx="2400" cy="9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chemeClr val="bg1"/>
                  </a:solidFill>
                </a:rPr>
                <a:t>1 meter will be hard to avoid, possibly within this century, just from thermal expansion and small glacier melt.</a:t>
              </a:r>
            </a:p>
          </p:txBody>
        </p:sp>
      </p:gr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143000"/>
            <a:ext cx="7772400" cy="1143000"/>
          </a:xfrm>
        </p:spPr>
        <p:txBody>
          <a:bodyPr/>
          <a:lstStyle/>
          <a:p>
            <a:pPr>
              <a:defRPr/>
            </a:pPr>
            <a:r>
              <a:rPr lang="en-US" b="1">
                <a:solidFill>
                  <a:srgbClr val="212189"/>
                </a:solidFill>
                <a:latin typeface="Arial" pitchFamily="-112" charset="0"/>
              </a:rPr>
              <a:t>Outline</a:t>
            </a:r>
            <a:endParaRPr lang="en-US">
              <a:solidFill>
                <a:srgbClr val="212189"/>
              </a:solidFill>
            </a:endParaRPr>
          </a:p>
        </p:txBody>
      </p:sp>
      <p:sp>
        <p:nvSpPr>
          <p:cNvPr id="19459" name="Rectangle 3"/>
          <p:cNvSpPr>
            <a:spLocks noGrp="1" noChangeArrowheads="1"/>
          </p:cNvSpPr>
          <p:nvPr>
            <p:ph type="body" idx="1"/>
          </p:nvPr>
        </p:nvSpPr>
        <p:spPr>
          <a:xfrm>
            <a:off x="3048000" y="2057400"/>
            <a:ext cx="6096000" cy="3581400"/>
          </a:xfrm>
        </p:spPr>
        <p:txBody>
          <a:bodyPr>
            <a:normAutofit lnSpcReduction="10000"/>
          </a:bodyPr>
          <a:lstStyle/>
          <a:p>
            <a:pPr>
              <a:lnSpc>
                <a:spcPct val="90000"/>
              </a:lnSpc>
              <a:buFont typeface="Wingdings" charset="2"/>
              <a:buChar char=""/>
              <a:defRPr/>
            </a:pPr>
            <a:r>
              <a:rPr lang="en-US" sz="2800" dirty="0" smtClean="0">
                <a:solidFill>
                  <a:srgbClr val="2A3F9C"/>
                </a:solidFill>
                <a:latin typeface="Arial" charset="0"/>
              </a:rPr>
              <a:t>Observed global changes in carbon dioxide and temperature</a:t>
            </a:r>
          </a:p>
          <a:p>
            <a:pPr>
              <a:lnSpc>
                <a:spcPct val="90000"/>
              </a:lnSpc>
              <a:buFont typeface="Wingdings" charset="2"/>
              <a:buChar char=""/>
              <a:defRPr/>
            </a:pPr>
            <a:r>
              <a:rPr lang="en-US" sz="2800" dirty="0" smtClean="0">
                <a:solidFill>
                  <a:srgbClr val="2A3F9C"/>
                </a:solidFill>
                <a:latin typeface="Arial" charset="0"/>
              </a:rPr>
              <a:t>Projected future changes in global and US temperatures and precipitation</a:t>
            </a:r>
          </a:p>
          <a:p>
            <a:pPr>
              <a:lnSpc>
                <a:spcPct val="90000"/>
              </a:lnSpc>
              <a:buFont typeface="Wingdings" charset="2"/>
              <a:buChar char=""/>
              <a:defRPr/>
            </a:pPr>
            <a:r>
              <a:rPr lang="en-US" dirty="0" smtClean="0">
                <a:solidFill>
                  <a:srgbClr val="2A3F9C"/>
                </a:solidFill>
                <a:latin typeface="Arial" charset="0"/>
              </a:rPr>
              <a:t>Adaptation (managing the unavoidable)</a:t>
            </a:r>
            <a:endParaRPr lang="en-US" sz="2800" dirty="0" smtClean="0">
              <a:solidFill>
                <a:srgbClr val="2A3F9C"/>
              </a:solidFill>
              <a:latin typeface="Arial" charset="0"/>
            </a:endParaRPr>
          </a:p>
          <a:p>
            <a:pPr>
              <a:lnSpc>
                <a:spcPct val="90000"/>
              </a:lnSpc>
              <a:buFont typeface="Wingdings" charset="2"/>
              <a:buChar char=""/>
              <a:defRPr/>
            </a:pPr>
            <a:r>
              <a:rPr lang="en-US" sz="2800" dirty="0" smtClean="0">
                <a:solidFill>
                  <a:srgbClr val="2A3F9C"/>
                </a:solidFill>
                <a:latin typeface="Arial" charset="0"/>
              </a:rPr>
              <a:t>Mitigation (avoiding the unmanageable)</a:t>
            </a:r>
          </a:p>
        </p:txBody>
      </p:sp>
      <p:sp>
        <p:nvSpPr>
          <p:cNvPr id="4" name="TextBox 3"/>
          <p:cNvSpPr txBox="1"/>
          <p:nvPr/>
        </p:nvSpPr>
        <p:spPr>
          <a:xfrm>
            <a:off x="533400" y="6011863"/>
            <a:ext cx="8413750" cy="846137"/>
          </a:xfrm>
          <a:prstGeom prst="rect">
            <a:avLst/>
          </a:prstGeom>
          <a:noFill/>
        </p:spPr>
        <p:txBody>
          <a:bodyPr wrap="none">
            <a:spAutoFit/>
          </a:bodyPr>
          <a:lstStyle/>
          <a:p>
            <a:pPr algn="ctr">
              <a:defRPr/>
            </a:pPr>
            <a:r>
              <a:rPr lang="en-US" sz="1400" i="1" dirty="0">
                <a:latin typeface="Arial" pitchFamily="-112" charset="0"/>
                <a:ea typeface="ＭＳ Ｐゴシック" pitchFamily="-112" charset="-128"/>
                <a:cs typeface="ＭＳ Ｐゴシック" pitchFamily="-112" charset="-128"/>
              </a:rPr>
              <a:t>Confronting Climate Change:  Avoiding the Unmanageable, Managing the Unavoidable,</a:t>
            </a:r>
          </a:p>
          <a:p>
            <a:pPr algn="ctr">
              <a:defRPr/>
            </a:pPr>
            <a:r>
              <a:rPr lang="en-US" sz="1400" dirty="0">
                <a:latin typeface="Arial" pitchFamily="-112" charset="0"/>
                <a:ea typeface="ＭＳ Ｐゴシック" pitchFamily="-112" charset="-128"/>
                <a:cs typeface="ＭＳ Ｐゴシック" pitchFamily="-112" charset="-128"/>
              </a:rPr>
              <a:t>Rosina </a:t>
            </a:r>
            <a:r>
              <a:rPr lang="en-US" sz="1400" dirty="0" err="1">
                <a:latin typeface="Arial" pitchFamily="-112" charset="0"/>
                <a:ea typeface="ＭＳ Ｐゴシック" pitchFamily="-112" charset="-128"/>
                <a:cs typeface="ＭＳ Ｐゴシック" pitchFamily="-112" charset="-128"/>
              </a:rPr>
              <a:t>Bierbaum</a:t>
            </a:r>
            <a:r>
              <a:rPr lang="en-US" sz="1400" dirty="0">
                <a:latin typeface="Arial" pitchFamily="-112" charset="0"/>
                <a:ea typeface="ＭＳ Ｐゴシック" pitchFamily="-112" charset="-128"/>
                <a:cs typeface="ＭＳ Ｐゴシック" pitchFamily="-112" charset="-128"/>
              </a:rPr>
              <a:t>, John P. </a:t>
            </a:r>
            <a:r>
              <a:rPr lang="en-US" sz="1400" dirty="0" err="1">
                <a:latin typeface="Arial" pitchFamily="-112" charset="0"/>
                <a:ea typeface="ＭＳ Ｐゴシック" pitchFamily="-112" charset="-128"/>
                <a:cs typeface="ＭＳ Ｐゴシック" pitchFamily="-112" charset="-128"/>
              </a:rPr>
              <a:t>Holdren</a:t>
            </a:r>
            <a:r>
              <a:rPr lang="en-US" sz="1400" dirty="0">
                <a:latin typeface="Arial" pitchFamily="-112" charset="0"/>
                <a:ea typeface="ＭＳ Ｐゴシック" pitchFamily="-112" charset="-128"/>
                <a:cs typeface="ＭＳ Ｐゴシック" pitchFamily="-112" charset="-128"/>
              </a:rPr>
              <a:t>, Michael </a:t>
            </a:r>
            <a:r>
              <a:rPr lang="en-US" sz="1400" dirty="0" err="1">
                <a:latin typeface="Arial" pitchFamily="-112" charset="0"/>
                <a:ea typeface="ＭＳ Ｐゴシック" pitchFamily="-112" charset="-128"/>
                <a:cs typeface="ＭＳ Ｐゴシック" pitchFamily="-112" charset="-128"/>
              </a:rPr>
              <a:t>MacCracken</a:t>
            </a:r>
            <a:r>
              <a:rPr lang="en-US" sz="1400" dirty="0">
                <a:latin typeface="Arial" pitchFamily="-112" charset="0"/>
                <a:ea typeface="ＭＳ Ｐゴシック" pitchFamily="-112" charset="-128"/>
                <a:cs typeface="ＭＳ Ｐゴシック" pitchFamily="-112" charset="-128"/>
              </a:rPr>
              <a:t>, Richard Moss, and Peter H. Raven.</a:t>
            </a:r>
          </a:p>
          <a:p>
            <a:pPr algn="ctr">
              <a:defRPr/>
            </a:pPr>
            <a:r>
              <a:rPr lang="en-US" sz="1050" dirty="0">
                <a:latin typeface="Arial" pitchFamily="-112" charset="0"/>
                <a:ea typeface="ＭＳ Ｐゴシック" pitchFamily="-112" charset="-128"/>
                <a:cs typeface="ＭＳ Ｐゴシック" pitchFamily="-112" charset="-128"/>
              </a:rPr>
              <a:t>http://www.globalproblems-globalsolutions-files.org/unf_website/PDF/climate%20_change_avoid_unmanagable_manage_unavoidable.pdf</a:t>
            </a:r>
          </a:p>
          <a:p>
            <a:pPr>
              <a:defRPr/>
            </a:pPr>
            <a:endParaRPr lang="en-US" sz="1050" dirty="0">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9" descr="report-icons.png"/>
          <p:cNvPicPr>
            <a:picLocks noChangeAspect="1"/>
          </p:cNvPicPr>
          <p:nvPr/>
        </p:nvPicPr>
        <p:blipFill>
          <a:blip r:embed="rId2"/>
          <a:srcRect l="3333" t="9232" r="42500" b="12308"/>
          <a:stretch>
            <a:fillRect/>
          </a:stretch>
        </p:blipFill>
        <p:spPr bwMode="auto">
          <a:xfrm>
            <a:off x="489179" y="2206889"/>
            <a:ext cx="7725085" cy="2020541"/>
          </a:xfrm>
          <a:prstGeom prst="rect">
            <a:avLst/>
          </a:prstGeom>
          <a:noFill/>
          <a:ln w="9525">
            <a:noFill/>
            <a:miter lim="800000"/>
            <a:headEnd/>
            <a:tailEnd/>
          </a:ln>
        </p:spPr>
      </p:pic>
      <p:pic>
        <p:nvPicPr>
          <p:cNvPr id="60419" name="Picture 9" descr="report-icons.png"/>
          <p:cNvPicPr>
            <a:picLocks noChangeAspect="1"/>
          </p:cNvPicPr>
          <p:nvPr/>
        </p:nvPicPr>
        <p:blipFill>
          <a:blip r:embed="rId2"/>
          <a:srcRect l="56667" t="13846" r="3333" b="12308"/>
          <a:stretch>
            <a:fillRect/>
          </a:stretch>
        </p:blipFill>
        <p:spPr bwMode="auto">
          <a:xfrm>
            <a:off x="1981201" y="4695905"/>
            <a:ext cx="5074203" cy="1691401"/>
          </a:xfrm>
          <a:prstGeom prst="rect">
            <a:avLst/>
          </a:prstGeom>
          <a:noFill/>
          <a:ln w="9525">
            <a:noFill/>
            <a:miter lim="800000"/>
            <a:headEnd/>
            <a:tailEnd/>
          </a:ln>
        </p:spPr>
      </p:pic>
      <p:sp>
        <p:nvSpPr>
          <p:cNvPr id="5" name="TextBox 4"/>
          <p:cNvSpPr txBox="1"/>
          <p:nvPr/>
        </p:nvSpPr>
        <p:spPr>
          <a:xfrm>
            <a:off x="0" y="1084951"/>
            <a:ext cx="9144000" cy="954107"/>
          </a:xfrm>
          <a:prstGeom prst="rect">
            <a:avLst/>
          </a:prstGeom>
          <a:noFill/>
        </p:spPr>
        <p:txBody>
          <a:bodyPr wrap="square">
            <a:prstTxWarp prst="textNoShape">
              <a:avLst/>
            </a:prstTxWarp>
            <a:spAutoFit/>
          </a:bodyPr>
          <a:lstStyle/>
          <a:p>
            <a:pPr algn="ctr">
              <a:defRPr/>
            </a:pPr>
            <a:r>
              <a:rPr lang="en-US" sz="2800" b="1"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rPr>
              <a:t>Widespread climate-related impacts are occurring now and are expected to increase</a:t>
            </a:r>
            <a:endParaRPr lang="en-US" sz="2800"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endParaRPr>
          </a:p>
        </p:txBody>
      </p:sp>
      <p:sp>
        <p:nvSpPr>
          <p:cNvPr id="6" name="TextBox 5"/>
          <p:cNvSpPr txBox="1"/>
          <p:nvPr/>
        </p:nvSpPr>
        <p:spPr>
          <a:xfrm>
            <a:off x="341223" y="4227430"/>
            <a:ext cx="2207013" cy="369332"/>
          </a:xfrm>
          <a:prstGeom prst="rect">
            <a:avLst/>
          </a:prstGeom>
          <a:noFill/>
        </p:spPr>
        <p:txBody>
          <a:bodyPr wrap="square">
            <a:spAutoFit/>
          </a:bodyPr>
          <a:lstStyle/>
          <a:p>
            <a:pPr algn="ctr">
              <a:defRPr/>
            </a:pPr>
            <a:r>
              <a:rPr lang="en-US" dirty="0">
                <a:solidFill>
                  <a:srgbClr val="0067AC"/>
                </a:solidFill>
                <a:ea typeface="ＭＳ Ｐゴシック" pitchFamily="-111" charset="-128"/>
                <a:cs typeface="ＭＳ Ｐゴシック" pitchFamily="-111" charset="-128"/>
              </a:rPr>
              <a:t>Water Resources</a:t>
            </a:r>
          </a:p>
        </p:txBody>
      </p:sp>
      <p:sp>
        <p:nvSpPr>
          <p:cNvPr id="60422" name="TextBox 6"/>
          <p:cNvSpPr txBox="1">
            <a:spLocks noChangeArrowheads="1"/>
          </p:cNvSpPr>
          <p:nvPr/>
        </p:nvSpPr>
        <p:spPr bwMode="auto">
          <a:xfrm>
            <a:off x="1981201" y="4227430"/>
            <a:ext cx="2707868"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67AC"/>
                </a:solidFill>
              </a:rPr>
              <a:t>Energy Supply</a:t>
            </a:r>
            <a:r>
              <a:rPr lang="en-US" dirty="0" smtClean="0">
                <a:solidFill>
                  <a:srgbClr val="0067AC"/>
                </a:solidFill>
              </a:rPr>
              <a:t> &amp; </a:t>
            </a:r>
            <a:r>
              <a:rPr lang="en-US" dirty="0">
                <a:solidFill>
                  <a:srgbClr val="0067AC"/>
                </a:solidFill>
              </a:rPr>
              <a:t>Use</a:t>
            </a:r>
          </a:p>
        </p:txBody>
      </p:sp>
      <p:sp>
        <p:nvSpPr>
          <p:cNvPr id="60423" name="TextBox 7"/>
          <p:cNvSpPr txBox="1">
            <a:spLocks noChangeArrowheads="1"/>
          </p:cNvSpPr>
          <p:nvPr/>
        </p:nvSpPr>
        <p:spPr bwMode="auto">
          <a:xfrm>
            <a:off x="4388404" y="4227430"/>
            <a:ext cx="19812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Transportation</a:t>
            </a:r>
          </a:p>
        </p:txBody>
      </p:sp>
      <p:sp>
        <p:nvSpPr>
          <p:cNvPr id="60424" name="TextBox 8"/>
          <p:cNvSpPr txBox="1">
            <a:spLocks noChangeArrowheads="1"/>
          </p:cNvSpPr>
          <p:nvPr/>
        </p:nvSpPr>
        <p:spPr bwMode="auto">
          <a:xfrm>
            <a:off x="6369604" y="4227430"/>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Agriculture</a:t>
            </a:r>
          </a:p>
        </p:txBody>
      </p:sp>
      <p:sp>
        <p:nvSpPr>
          <p:cNvPr id="60425" name="TextBox 9"/>
          <p:cNvSpPr txBox="1">
            <a:spLocks noChangeArrowheads="1"/>
          </p:cNvSpPr>
          <p:nvPr/>
        </p:nvSpPr>
        <p:spPr bwMode="auto">
          <a:xfrm>
            <a:off x="1859996" y="6488668"/>
            <a:ext cx="17526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Ecosystems</a:t>
            </a:r>
          </a:p>
        </p:txBody>
      </p:sp>
      <p:sp>
        <p:nvSpPr>
          <p:cNvPr id="60426" name="TextBox 10"/>
          <p:cNvSpPr txBox="1">
            <a:spLocks noChangeArrowheads="1"/>
          </p:cNvSpPr>
          <p:nvPr/>
        </p:nvSpPr>
        <p:spPr bwMode="auto">
          <a:xfrm>
            <a:off x="3850869" y="6488668"/>
            <a:ext cx="1676400" cy="369332"/>
          </a:xfrm>
          <a:prstGeom prst="rect">
            <a:avLst/>
          </a:prstGeom>
          <a:noFill/>
          <a:ln w="9525">
            <a:noFill/>
            <a:miter lim="800000"/>
            <a:headEnd/>
            <a:tailEnd/>
          </a:ln>
        </p:spPr>
        <p:txBody>
          <a:bodyPr>
            <a:prstTxWarp prst="textNoShape">
              <a:avLst/>
            </a:prstTxWarp>
            <a:spAutoFit/>
          </a:bodyPr>
          <a:lstStyle/>
          <a:p>
            <a:r>
              <a:rPr lang="en-US" dirty="0">
                <a:solidFill>
                  <a:srgbClr val="0067AC"/>
                </a:solidFill>
              </a:rPr>
              <a:t>Human Health</a:t>
            </a:r>
          </a:p>
        </p:txBody>
      </p:sp>
      <p:sp>
        <p:nvSpPr>
          <p:cNvPr id="60427" name="TextBox 11"/>
          <p:cNvSpPr txBox="1">
            <a:spLocks noChangeArrowheads="1"/>
          </p:cNvSpPr>
          <p:nvPr/>
        </p:nvSpPr>
        <p:spPr bwMode="auto">
          <a:xfrm>
            <a:off x="5379004" y="6488668"/>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Society</a:t>
            </a:r>
          </a:p>
        </p:txBody>
      </p:sp>
      <p:sp>
        <p:nvSpPr>
          <p:cNvPr id="12" name="TextBox 11"/>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154424" y="2424716"/>
            <a:ext cx="6811102" cy="2123658"/>
          </a:xfrm>
          <a:prstGeom prst="rect">
            <a:avLst/>
          </a:prstGeom>
          <a:noFill/>
        </p:spPr>
        <p:txBody>
          <a:bodyPr wrap="square" rtlCol="0">
            <a:spAutoFit/>
          </a:bodyPr>
          <a:lstStyle/>
          <a:p>
            <a:r>
              <a:rPr lang="en-US" sz="4400" b="1" dirty="0" smtClean="0">
                <a:solidFill>
                  <a:srgbClr val="0067AC"/>
                </a:solidFill>
              </a:rPr>
              <a:t>Managing the Unavoidable:</a:t>
            </a:r>
          </a:p>
          <a:p>
            <a:endParaRPr lang="en-US" sz="4400" b="1" dirty="0" smtClean="0">
              <a:solidFill>
                <a:srgbClr val="0067AC"/>
              </a:solidFill>
            </a:endParaRPr>
          </a:p>
          <a:p>
            <a:r>
              <a:rPr lang="en-US" sz="4400" b="1" dirty="0" smtClean="0">
                <a:solidFill>
                  <a:srgbClr val="0067AC"/>
                </a:solidFill>
              </a:rPr>
              <a:t>Adapting to Climate Change</a:t>
            </a:r>
            <a:endParaRPr lang="en-US" sz="4400" b="1" dirty="0">
              <a:solidFill>
                <a:srgbClr val="0067AC"/>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1930400"/>
            <a:ext cx="8703733" cy="931862"/>
          </a:xfrm>
        </p:spPr>
        <p:txBody>
          <a:bodyPr>
            <a:noAutofit/>
          </a:bodyPr>
          <a:lstStyle/>
          <a:p>
            <a:pPr algn="ctr"/>
            <a:r>
              <a:rPr lang="en-US" sz="3200" dirty="0" smtClean="0"/>
              <a:t>But Abstract Concepts of Global Changes and Models Projecting Future Conditions Do Not Inspire Urgency and Action</a:t>
            </a:r>
            <a:endParaRPr lang="en-US" sz="3200" dirty="0"/>
          </a:p>
        </p:txBody>
      </p:sp>
      <p:sp>
        <p:nvSpPr>
          <p:cNvPr id="3" name="TextBox 2"/>
          <p:cNvSpPr txBox="1"/>
          <p:nvPr/>
        </p:nvSpPr>
        <p:spPr>
          <a:xfrm>
            <a:off x="457199" y="3420533"/>
            <a:ext cx="7958667" cy="1815882"/>
          </a:xfrm>
          <a:prstGeom prst="rect">
            <a:avLst/>
          </a:prstGeom>
          <a:noFill/>
        </p:spPr>
        <p:txBody>
          <a:bodyPr wrap="square" rtlCol="0">
            <a:spAutoFit/>
          </a:bodyPr>
          <a:lstStyle/>
          <a:p>
            <a:pPr algn="ctr"/>
            <a:r>
              <a:rPr lang="en-US" sz="2800" b="1" dirty="0" smtClean="0">
                <a:solidFill>
                  <a:srgbClr val="708F24"/>
                </a:solidFill>
              </a:rPr>
              <a:t>It takes nearby events in my backyard that are recurring and outside the range of recent memory to raise questions about whether something fundamental is changing. </a:t>
            </a:r>
            <a:endParaRPr lang="en-US" sz="2800" b="1" dirty="0">
              <a:solidFill>
                <a:srgbClr val="708F24"/>
              </a:solidFill>
            </a:endParaRPr>
          </a:p>
        </p:txBody>
      </p:sp>
      <p:sp>
        <p:nvSpPr>
          <p:cNvPr id="4" name="TextBox 3"/>
          <p:cNvSpPr txBox="1"/>
          <p:nvPr/>
        </p:nvSpPr>
        <p:spPr>
          <a:xfrm>
            <a:off x="3081866" y="6354463"/>
            <a:ext cx="2709333" cy="461665"/>
          </a:xfrm>
          <a:prstGeom prst="rect">
            <a:avLst/>
          </a:prstGeom>
          <a:noFill/>
        </p:spPr>
        <p:txBody>
          <a:bodyPr wrap="square" rtlCol="0">
            <a:spAutoFit/>
          </a:bodyPr>
          <a:lstStyle/>
          <a:p>
            <a:r>
              <a:rPr lang="en-US" sz="2400" b="1" dirty="0" smtClean="0">
                <a:solidFill>
                  <a:srgbClr val="FF0000"/>
                </a:solidFill>
              </a:rPr>
              <a:t>The Iowa Example…</a:t>
            </a:r>
            <a:endParaRPr lang="en-US" sz="2400" b="1" dirty="0">
              <a:solidFill>
                <a:srgbClr val="FF0000"/>
              </a:solidFill>
            </a:endParaRPr>
          </a:p>
        </p:txBody>
      </p:sp>
      <p:sp>
        <p:nvSpPr>
          <p:cNvPr id="5" name="TextBox 4"/>
          <p:cNvSpPr txBox="1"/>
          <p:nvPr/>
        </p:nvSpPr>
        <p:spPr>
          <a:xfrm>
            <a:off x="457198" y="5431134"/>
            <a:ext cx="7958667" cy="830997"/>
          </a:xfrm>
          <a:prstGeom prst="rect">
            <a:avLst/>
          </a:prstGeom>
          <a:noFill/>
        </p:spPr>
        <p:txBody>
          <a:bodyPr wrap="square" rtlCol="0">
            <a:spAutoFit/>
          </a:bodyPr>
          <a:lstStyle/>
          <a:p>
            <a:pPr algn="ctr"/>
            <a:r>
              <a:rPr lang="en-US" sz="2400" dirty="0" smtClean="0">
                <a:solidFill>
                  <a:srgbClr val="0067AC"/>
                </a:solidFill>
              </a:rPr>
              <a:t>Let’s forget about models of the future for a few minutes and look at the data</a:t>
            </a:r>
            <a:endParaRPr lang="en-US" sz="2400" dirty="0">
              <a:solidFill>
                <a:srgbClr val="0067AC"/>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2" descr="IA_frost_free_days_1893.gif"/>
          <p:cNvPicPr>
            <a:picLocks noChangeAspect="1"/>
          </p:cNvPicPr>
          <p:nvPr/>
        </p:nvPicPr>
        <p:blipFill>
          <a:blip r:embed="rId2"/>
          <a:srcRect/>
          <a:stretch>
            <a:fillRect/>
          </a:stretch>
        </p:blipFill>
        <p:spPr bwMode="auto">
          <a:xfrm>
            <a:off x="0" y="2034282"/>
            <a:ext cx="9144000" cy="4823717"/>
          </a:xfrm>
          <a:prstGeom prst="rect">
            <a:avLst/>
          </a:prstGeom>
          <a:noFill/>
          <a:ln w="9525">
            <a:noFill/>
            <a:miter lim="800000"/>
            <a:headEnd/>
            <a:tailEnd/>
          </a:ln>
        </p:spPr>
      </p:pic>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2" descr="dsm_tmin_1975_le0F"/>
          <p:cNvPicPr>
            <a:picLocks noChangeAspect="1" noChangeArrowheads="1"/>
          </p:cNvPicPr>
          <p:nvPr/>
        </p:nvPicPr>
        <p:blipFill>
          <a:blip r:embed="rId2"/>
          <a:srcRect/>
          <a:stretch>
            <a:fillRect/>
          </a:stretch>
        </p:blipFill>
        <p:spPr bwMode="auto">
          <a:xfrm>
            <a:off x="0" y="2039840"/>
            <a:ext cx="9175750" cy="4818160"/>
          </a:xfrm>
          <a:prstGeom prst="rect">
            <a:avLst/>
          </a:prstGeom>
          <a:noFill/>
          <a:ln w="9525">
            <a:noFill/>
            <a:miter lim="800000"/>
            <a:headEnd/>
            <a:tailEnd/>
          </a:ln>
        </p:spPr>
      </p:pic>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239000" y="4833484"/>
            <a:ext cx="1143000" cy="646331"/>
          </a:xfrm>
          <a:prstGeom prst="rect">
            <a:avLst/>
          </a:prstGeom>
          <a:solidFill>
            <a:schemeClr val="bg1"/>
          </a:solidFill>
          <a:ln w="9525">
            <a:noFill/>
            <a:miter lim="800000"/>
            <a:headEnd/>
            <a:tailEnd/>
          </a:ln>
        </p:spPr>
        <p:txBody>
          <a:bodyPr>
            <a:prstTxWarp prst="textNoShape">
              <a:avLst/>
            </a:prstTxWarp>
            <a:spAutoFit/>
          </a:bodyPr>
          <a:lstStyle/>
          <a:p>
            <a:r>
              <a:rPr lang="en-US" sz="1800" dirty="0"/>
              <a:t>2009:  </a:t>
            </a:r>
            <a:r>
              <a:rPr lang="en-US" sz="1800" dirty="0" smtClean="0"/>
              <a:t>0</a:t>
            </a:r>
          </a:p>
          <a:p>
            <a:r>
              <a:rPr lang="en-US" dirty="0" smtClean="0"/>
              <a:t>2010:  0</a:t>
            </a:r>
            <a:endParaRPr lang="en-US" sz="1800" dirty="0"/>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239000" y="4833484"/>
            <a:ext cx="1143000" cy="646331"/>
          </a:xfrm>
          <a:prstGeom prst="rect">
            <a:avLst/>
          </a:prstGeom>
          <a:solidFill>
            <a:schemeClr val="bg1"/>
          </a:solidFill>
          <a:ln w="9525">
            <a:noFill/>
            <a:miter lim="800000"/>
            <a:headEnd/>
            <a:tailEnd/>
          </a:ln>
        </p:spPr>
        <p:txBody>
          <a:bodyPr>
            <a:prstTxWarp prst="textNoShape">
              <a:avLst/>
            </a:prstTxWarp>
            <a:spAutoFit/>
          </a:bodyPr>
          <a:lstStyle/>
          <a:p>
            <a:r>
              <a:rPr lang="en-US" sz="1800" dirty="0"/>
              <a:t>2009:  </a:t>
            </a:r>
            <a:r>
              <a:rPr lang="en-US" sz="1800" dirty="0" smtClean="0"/>
              <a:t>0</a:t>
            </a:r>
          </a:p>
          <a:p>
            <a:r>
              <a:rPr lang="en-US" dirty="0" smtClean="0"/>
              <a:t>2010:  0</a:t>
            </a:r>
            <a:endParaRPr lang="en-US" sz="1800" dirty="0"/>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81928" name="Left Brace 9"/>
          <p:cNvSpPr>
            <a:spLocks/>
          </p:cNvSpPr>
          <p:nvPr/>
        </p:nvSpPr>
        <p:spPr bwMode="auto">
          <a:xfrm rot="5400000">
            <a:off x="5905500" y="2251307"/>
            <a:ext cx="762000" cy="44958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81929" name="TextBox 11"/>
          <p:cNvSpPr txBox="1">
            <a:spLocks noChangeArrowheads="1"/>
          </p:cNvSpPr>
          <p:nvPr/>
        </p:nvSpPr>
        <p:spPr bwMode="auto">
          <a:xfrm>
            <a:off x="4343400" y="3600065"/>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a:t>
            </a:r>
            <a:r>
              <a:rPr lang="en-US" sz="1800" dirty="0" smtClean="0"/>
              <a:t>22 </a:t>
            </a:r>
            <a:r>
              <a:rPr lang="en-US" sz="1800" dirty="0"/>
              <a:t>years</a:t>
            </a:r>
          </a:p>
        </p:txBody>
      </p: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p:oleObj spid="_x0000_s140290" name="Document" r:id="rId3" imgW="2743200" imgH="1422400" progId="Word.Document.12">
              <p:link updateAutomatic="1"/>
            </p:oleObj>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p:oleObj spid="_x0000_s140291" name="Document" r:id="rId3" imgW="2743200" imgH="1447800" progId="Word.Document.12">
              <p:link updateAutomatic="1"/>
            </p:oleObj>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p:oleObj spid="_x0000_s140292" name="Document" r:id="rId3" imgW="2730500" imgH="1447800" progId="Word.Document.12">
              <p:link updateAutomatic="1"/>
            </p:oleObj>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p:oleObj spid="_x0000_s140293" name="Document" r:id="rId3" imgW="2730500" imgH="1447800" progId="Word.Document.12">
              <p:link updateAutomatic="1"/>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083733"/>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2455333"/>
            <a:ext cx="8686800" cy="2184400"/>
          </a:xfrm>
        </p:spPr>
        <p:txBody>
          <a:bodyPr>
            <a:normAutofit/>
          </a:bodyPr>
          <a:lstStyle/>
          <a:p>
            <a:pPr marL="228600" indent="-228600" algn="ctr"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 </a:t>
            </a:r>
            <a:r>
              <a:rPr lang="en-US" sz="3200" b="1" dirty="0" smtClean="0">
                <a:solidFill>
                  <a:srgbClr val="708F24"/>
                </a:solidFill>
                <a:ea typeface="Times New Roman" pitchFamily="-111" charset="0"/>
              </a:rPr>
              <a:t>The scientific evidence clearly indicates that our climate is changing, and that human activities have been identified as a dominant contributing cause</a:t>
            </a:r>
          </a:p>
        </p:txBody>
      </p:sp>
      <p:sp>
        <p:nvSpPr>
          <p:cNvPr id="6" name="TextBox 5"/>
          <p:cNvSpPr txBox="1"/>
          <p:nvPr/>
        </p:nvSpPr>
        <p:spPr>
          <a:xfrm>
            <a:off x="258923" y="4639733"/>
            <a:ext cx="8686800" cy="1815882"/>
          </a:xfrm>
          <a:prstGeom prst="rect">
            <a:avLst/>
          </a:prstGeom>
          <a:noFill/>
        </p:spPr>
        <p:txBody>
          <a:bodyPr wrap="square" rtlCol="0">
            <a:spAutoFit/>
          </a:bodyPr>
          <a:lstStyle/>
          <a:p>
            <a:pPr algn="ctr"/>
            <a:r>
              <a:rPr lang="en-US" sz="2800" b="1" dirty="0" smtClean="0">
                <a:solidFill>
                  <a:srgbClr val="0067AC"/>
                </a:solidFill>
                <a:latin typeface="Arial"/>
                <a:cs typeface="Arial"/>
              </a:rPr>
              <a:t>Human actions of the next two decades will have significant impacts on the productivity, natural resiliency, and human habitability of major parts of the Earth at the end of this century</a:t>
            </a:r>
            <a:endParaRPr lang="en-US" sz="2800" b="1" dirty="0">
              <a:solidFill>
                <a:srgbClr val="0067AC"/>
              </a:solidFill>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051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30</a:t>
            </a:r>
            <a:r>
              <a:rPr lang="en-US" sz="1800" dirty="0" smtClean="0">
                <a:solidFill>
                  <a:srgbClr val="FF0000"/>
                </a:solidFill>
              </a:rPr>
              <a:t>.8”</a:t>
            </a:r>
            <a:endParaRPr lang="en-US" sz="1800"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15697"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10%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4"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6" name="TextBox 5"/>
          <p:cNvSpPr txBox="1">
            <a:spLocks noChangeArrowheads="1"/>
          </p:cNvSpPr>
          <p:nvPr/>
        </p:nvSpPr>
        <p:spPr bwMode="auto">
          <a:xfrm>
            <a:off x="6096000" y="2821781"/>
            <a:ext cx="11938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8 years</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7" name="Rectangle 16"/>
          <p:cNvSpPr/>
          <p:nvPr/>
        </p:nvSpPr>
        <p:spPr>
          <a:xfrm>
            <a:off x="8534400" y="379941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8604250" y="284056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2" name="TextBox 11"/>
          <p:cNvSpPr txBox="1"/>
          <p:nvPr/>
        </p:nvSpPr>
        <p:spPr>
          <a:xfrm>
            <a:off x="4677833" y="2198700"/>
            <a:ext cx="1274233" cy="369332"/>
          </a:xfrm>
          <a:prstGeom prst="rect">
            <a:avLst/>
          </a:prstGeom>
          <a:solidFill>
            <a:schemeClr val="bg1"/>
          </a:solidFill>
        </p:spPr>
        <p:txBody>
          <a:bodyPr wrap="square" rtlCol="0">
            <a:spAutoFit/>
          </a:bodyPr>
          <a:lstStyle/>
          <a:p>
            <a:r>
              <a:rPr lang="en-US" b="1" dirty="0" smtClean="0"/>
              <a:t>1.25 inches</a:t>
            </a:r>
            <a:endParaRPr lang="en-US"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7" name="Rectangle 16"/>
          <p:cNvSpPr/>
          <p:nvPr/>
        </p:nvSpPr>
        <p:spPr>
          <a:xfrm>
            <a:off x="8534400" y="379941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8604250" y="284056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2" name="TextBox 11"/>
          <p:cNvSpPr txBox="1"/>
          <p:nvPr/>
        </p:nvSpPr>
        <p:spPr>
          <a:xfrm>
            <a:off x="4677833" y="2198700"/>
            <a:ext cx="1274233" cy="369332"/>
          </a:xfrm>
          <a:prstGeom prst="rect">
            <a:avLst/>
          </a:prstGeom>
          <a:solidFill>
            <a:schemeClr val="bg1"/>
          </a:solidFill>
        </p:spPr>
        <p:txBody>
          <a:bodyPr wrap="square" rtlCol="0">
            <a:spAutoFit/>
          </a:bodyPr>
          <a:lstStyle/>
          <a:p>
            <a:r>
              <a:rPr lang="en-US" b="1" dirty="0" smtClean="0"/>
              <a:t>1.25 inches</a:t>
            </a:r>
            <a:endParaRPr lang="en-US" b="1" dirty="0"/>
          </a:p>
        </p:txBody>
      </p:sp>
      <p:sp>
        <p:nvSpPr>
          <p:cNvPr id="13" name="Oval 10"/>
          <p:cNvSpPr>
            <a:spLocks noChangeArrowheads="1"/>
          </p:cNvSpPr>
          <p:nvPr/>
        </p:nvSpPr>
        <p:spPr bwMode="auto">
          <a:xfrm>
            <a:off x="533400" y="3433763"/>
            <a:ext cx="1219200" cy="8382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5" name="TextBox 11"/>
          <p:cNvSpPr txBox="1">
            <a:spLocks noChangeArrowheads="1"/>
          </p:cNvSpPr>
          <p:nvPr/>
        </p:nvSpPr>
        <p:spPr bwMode="auto">
          <a:xfrm>
            <a:off x="914400" y="3576637"/>
            <a:ext cx="3556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2</a:t>
            </a:r>
          </a:p>
        </p:txBody>
      </p:sp>
      <p:sp>
        <p:nvSpPr>
          <p:cNvPr id="16" name="Oval 8"/>
          <p:cNvSpPr>
            <a:spLocks noChangeArrowheads="1"/>
          </p:cNvSpPr>
          <p:nvPr/>
        </p:nvSpPr>
        <p:spPr bwMode="auto">
          <a:xfrm>
            <a:off x="3886200" y="2374900"/>
            <a:ext cx="5224463" cy="1897063"/>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9" name="TextBox 12"/>
          <p:cNvSpPr txBox="1">
            <a:spLocks noChangeArrowheads="1"/>
          </p:cNvSpPr>
          <p:nvPr/>
        </p:nvSpPr>
        <p:spPr bwMode="auto">
          <a:xfrm>
            <a:off x="5943600" y="2735263"/>
            <a:ext cx="41865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13</a:t>
            </a:r>
            <a:endParaRPr lang="en-US" dirty="0">
              <a:solidFill>
                <a:srgbClr val="FF0000"/>
              </a:solidFill>
            </a:endParaRPr>
          </a:p>
        </p:txBody>
      </p:sp>
      <p:sp>
        <p:nvSpPr>
          <p:cNvPr id="20" name="TextBox 13"/>
          <p:cNvSpPr txBox="1">
            <a:spLocks noChangeArrowheads="1"/>
          </p:cNvSpPr>
          <p:nvPr/>
        </p:nvSpPr>
        <p:spPr bwMode="auto">
          <a:xfrm>
            <a:off x="990600" y="2735263"/>
            <a:ext cx="2743200" cy="830263"/>
          </a:xfrm>
          <a:prstGeom prst="rect">
            <a:avLst/>
          </a:prstGeom>
          <a:noFill/>
          <a:ln w="9525">
            <a:noFill/>
            <a:miter lim="800000"/>
            <a:headEnd/>
            <a:tailEnd/>
          </a:ln>
        </p:spPr>
        <p:txBody>
          <a:bodyPr>
            <a:prstTxWarp prst="textNoShape">
              <a:avLst/>
            </a:prstTxWarp>
            <a:spAutoFit/>
          </a:bodyPr>
          <a:lstStyle/>
          <a:p>
            <a:pPr algn="ctr"/>
            <a:r>
              <a:rPr lang="en-US" dirty="0">
                <a:solidFill>
                  <a:srgbClr val="FF0000"/>
                </a:solidFill>
              </a:rPr>
              <a:t>Years having more than 8 days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2" name="Content Placeholder 2"/>
          <p:cNvSpPr>
            <a:spLocks noGrp="1"/>
          </p:cNvSpPr>
          <p:nvPr>
            <p:ph idx="4294967295"/>
          </p:nvPr>
        </p:nvSpPr>
        <p:spPr>
          <a:xfrm>
            <a:off x="152400" y="2143514"/>
            <a:ext cx="8382000" cy="4714486"/>
          </a:xfrm>
        </p:spPr>
        <p:txBody>
          <a:bodyPr>
            <a:normAutofit/>
          </a:bodyPr>
          <a:lstStyle/>
          <a:p>
            <a:pPr eaLnBrk="1" hangingPunct="1">
              <a:buFont typeface="Arial" pitchFamily="-111" charset="0"/>
              <a:buNone/>
              <a:defRPr/>
            </a:pPr>
            <a:r>
              <a:rPr lang="en-US" sz="2000" b="1" dirty="0" smtClean="0">
                <a:solidFill>
                  <a:srgbClr val="0067AC"/>
                </a:solidFill>
                <a:ea typeface="ＭＳ Ｐゴシック" pitchFamily="58" charset="-128"/>
              </a:rPr>
              <a:t>Temperature rise</a:t>
            </a:r>
          </a:p>
          <a:p>
            <a:pPr eaLnBrk="1" hangingPunct="1">
              <a:buFont typeface="Arial" pitchFamily="-111" charset="0"/>
              <a:buNone/>
              <a:defRPr/>
            </a:pPr>
            <a:r>
              <a:rPr lang="en-US" sz="2000" b="1" dirty="0" smtClean="0">
                <a:solidFill>
                  <a:srgbClr val="0067AC"/>
                </a:solidFill>
                <a:ea typeface="ＭＳ Ｐゴシック" pitchFamily="58" charset="-128"/>
              </a:rPr>
              <a:t>Sea-level rise</a:t>
            </a:r>
          </a:p>
          <a:p>
            <a:pPr eaLnBrk="1" hangingPunct="1">
              <a:buFont typeface="Arial" pitchFamily="-111" charset="0"/>
              <a:buNone/>
              <a:defRPr/>
            </a:pPr>
            <a:r>
              <a:rPr lang="en-US" sz="2000" b="1" dirty="0" smtClean="0">
                <a:solidFill>
                  <a:srgbClr val="0067AC"/>
                </a:solidFill>
                <a:ea typeface="ＭＳ Ｐゴシック" pitchFamily="58" charset="-128"/>
              </a:rPr>
              <a:t>Increase in heavy downpours</a:t>
            </a:r>
          </a:p>
          <a:p>
            <a:pPr eaLnBrk="1" hangingPunct="1">
              <a:buFont typeface="Arial" pitchFamily="-111" charset="0"/>
              <a:buNone/>
              <a:defRPr/>
            </a:pPr>
            <a:r>
              <a:rPr lang="en-US" sz="2000" b="1" dirty="0" smtClean="0">
                <a:solidFill>
                  <a:srgbClr val="0067AC"/>
                </a:solidFill>
                <a:ea typeface="ＭＳ Ｐゴシック" pitchFamily="58" charset="-128"/>
              </a:rPr>
              <a:t>Rapidly retreating glaciers</a:t>
            </a:r>
          </a:p>
          <a:p>
            <a:pPr eaLnBrk="1" hangingPunct="1">
              <a:buFont typeface="Arial" pitchFamily="-111" charset="0"/>
              <a:buNone/>
              <a:defRPr/>
            </a:pPr>
            <a:r>
              <a:rPr lang="en-US" sz="2000" b="1" dirty="0" smtClean="0">
                <a:solidFill>
                  <a:srgbClr val="0067AC"/>
                </a:solidFill>
                <a:ea typeface="ＭＳ Ｐゴシック" pitchFamily="58" charset="-128"/>
              </a:rPr>
              <a:t>Thawing permafrost</a:t>
            </a:r>
          </a:p>
          <a:p>
            <a:pPr eaLnBrk="1" hangingPunct="1">
              <a:buFont typeface="Arial" pitchFamily="-111" charset="0"/>
              <a:buNone/>
              <a:defRPr/>
            </a:pPr>
            <a:r>
              <a:rPr lang="en-US" sz="2000" b="1" dirty="0" smtClean="0">
                <a:solidFill>
                  <a:srgbClr val="0067AC"/>
                </a:solidFill>
                <a:ea typeface="ＭＳ Ｐゴシック" pitchFamily="58" charset="-128"/>
              </a:rPr>
              <a:t>Lengthening growing</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season</a:t>
            </a:r>
          </a:p>
          <a:p>
            <a:pPr eaLnBrk="1" hangingPunct="1">
              <a:buFont typeface="Arial" pitchFamily="-111" charset="0"/>
              <a:buNone/>
              <a:defRPr/>
            </a:pPr>
            <a:r>
              <a:rPr lang="en-US" sz="2000" b="1" dirty="0" smtClean="0">
                <a:solidFill>
                  <a:srgbClr val="0067AC"/>
                </a:solidFill>
                <a:ea typeface="ＭＳ Ｐゴシック" pitchFamily="58" charset="-128"/>
              </a:rPr>
              <a:t>Lengthening ice-free season</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in the ocean and on lakes</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and rivers</a:t>
            </a:r>
          </a:p>
          <a:p>
            <a:pPr eaLnBrk="1" hangingPunct="1">
              <a:buFont typeface="Arial" pitchFamily="-111" charset="0"/>
              <a:buNone/>
              <a:defRPr/>
            </a:pPr>
            <a:r>
              <a:rPr lang="en-US" sz="2000" b="1" dirty="0" smtClean="0">
                <a:solidFill>
                  <a:srgbClr val="0067AC"/>
                </a:solidFill>
                <a:ea typeface="ＭＳ Ｐゴシック" pitchFamily="58" charset="-128"/>
              </a:rPr>
              <a:t>Earlier snowmelt</a:t>
            </a:r>
          </a:p>
          <a:p>
            <a:pPr eaLnBrk="1" hangingPunct="1">
              <a:buFont typeface="Arial" pitchFamily="-111" charset="0"/>
              <a:buNone/>
              <a:defRPr/>
            </a:pPr>
            <a:r>
              <a:rPr lang="en-US" sz="2000" b="1" dirty="0" smtClean="0">
                <a:solidFill>
                  <a:srgbClr val="0067AC"/>
                </a:solidFill>
                <a:ea typeface="ＭＳ Ｐゴシック" pitchFamily="58" charset="-128"/>
              </a:rPr>
              <a:t>Changes in river flows</a:t>
            </a:r>
          </a:p>
          <a:p>
            <a:pPr eaLnBrk="1" hangingPunct="1">
              <a:buFont typeface="Arial" pitchFamily="-111" charset="0"/>
              <a:buNone/>
              <a:defRPr/>
            </a:pPr>
            <a:r>
              <a:rPr lang="en-US" sz="2000" b="1" dirty="0" smtClean="0">
                <a:solidFill>
                  <a:srgbClr val="0067AC"/>
                </a:solidFill>
                <a:ea typeface="ＭＳ Ｐゴシック" pitchFamily="58" charset="-128"/>
              </a:rPr>
              <a:t>Plants blooming earlier; animals, birds and fish moving northward</a:t>
            </a:r>
          </a:p>
          <a:p>
            <a:pPr eaLnBrk="1" hangingPunct="1">
              <a:buFont typeface="Arial" pitchFamily="-111" charset="0"/>
              <a:buNone/>
              <a:defRPr/>
            </a:pPr>
            <a:endParaRPr lang="en-US" sz="2300" b="1" dirty="0" smtClean="0">
              <a:solidFill>
                <a:srgbClr val="DAF3FE"/>
              </a:solidFill>
              <a:ea typeface="ＭＳ Ｐゴシック" pitchFamily="58" charset="-128"/>
            </a:endParaRPr>
          </a:p>
        </p:txBody>
      </p:sp>
      <p:sp>
        <p:nvSpPr>
          <p:cNvPr id="23560" name="TextBox 6"/>
          <p:cNvSpPr txBox="1">
            <a:spLocks noChangeArrowheads="1"/>
          </p:cNvSpPr>
          <p:nvPr/>
        </p:nvSpPr>
        <p:spPr bwMode="auto">
          <a:xfrm>
            <a:off x="0" y="1065601"/>
            <a:ext cx="8991600" cy="1077913"/>
          </a:xfrm>
          <a:prstGeom prst="rect">
            <a:avLst/>
          </a:prstGeom>
          <a:noFill/>
          <a:ln w="9525">
            <a:noFill/>
            <a:miter lim="800000"/>
            <a:headEnd/>
            <a:tailEnd/>
          </a:ln>
        </p:spPr>
        <p:txBody>
          <a:bodyPr>
            <a:prstTxWarp prst="textNoShape">
              <a:avLst/>
            </a:prstTxWarp>
            <a:spAutoFit/>
          </a:bodyPr>
          <a:lstStyle/>
          <a:p>
            <a:pPr algn="ctr">
              <a:defRPr/>
            </a:pPr>
            <a:r>
              <a:rPr lang="en-US" sz="32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Climate changes are underway in the U.S. and are projected to grow</a:t>
            </a:r>
          </a:p>
        </p:txBody>
      </p:sp>
      <p:pic>
        <p:nvPicPr>
          <p:cNvPr id="11" name="Picture 2" descr="Increases-in-heavy-precip_PAGE-32.gif"/>
          <p:cNvPicPr>
            <a:picLocks noChangeAspect="1"/>
          </p:cNvPicPr>
          <p:nvPr/>
        </p:nvPicPr>
        <p:blipFill>
          <a:blip r:embed="rId3"/>
          <a:srcRect l="4576" t="3703" r="3030" b="2864"/>
          <a:stretch>
            <a:fillRect/>
          </a:stretch>
        </p:blipFill>
        <p:spPr bwMode="auto">
          <a:xfrm>
            <a:off x="4495800" y="2143514"/>
            <a:ext cx="4487863" cy="4094163"/>
          </a:xfrm>
          <a:prstGeom prst="rect">
            <a:avLst/>
          </a:prstGeom>
          <a:solidFill>
            <a:schemeClr val="bg1"/>
          </a:solidFill>
          <a:ln w="28575">
            <a:solidFill>
              <a:schemeClr val="tx2">
                <a:lumMod val="40000"/>
                <a:lumOff val="60000"/>
              </a:schemeClr>
            </a:solid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6231467" y="2929467"/>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0" y="1117600"/>
          <a:ext cx="9144000" cy="574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18642146">
            <a:off x="8849884" y="3540974"/>
            <a:ext cx="91096" cy="65868"/>
          </a:xfrm>
          <a:prstGeom prst="rect">
            <a:avLst/>
          </a:prstGeom>
          <a:solidFill>
            <a:srgbClr val="708F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61870" y="3129633"/>
            <a:ext cx="774571" cy="246221"/>
          </a:xfrm>
          <a:prstGeom prst="rect">
            <a:avLst/>
          </a:prstGeom>
          <a:noFill/>
        </p:spPr>
        <p:txBody>
          <a:bodyPr wrap="none" rtlCol="0">
            <a:spAutoFit/>
          </a:bodyPr>
          <a:lstStyle/>
          <a:p>
            <a:r>
              <a:rPr lang="en-US" sz="1000" dirty="0" smtClean="0">
                <a:solidFill>
                  <a:srgbClr val="708F24"/>
                </a:solidFill>
              </a:rPr>
              <a:t>2010 so far</a:t>
            </a:r>
            <a:endParaRPr lang="en-US" sz="1000" dirty="0">
              <a:solidFill>
                <a:srgbClr val="708F24"/>
              </a:solidFill>
            </a:endParaRPr>
          </a:p>
        </p:txBody>
      </p:sp>
      <p:cxnSp>
        <p:nvCxnSpPr>
          <p:cNvPr id="9" name="Straight Arrow Connector 8"/>
          <p:cNvCxnSpPr/>
          <p:nvPr/>
        </p:nvCxnSpPr>
        <p:spPr>
          <a:xfrm>
            <a:off x="8636000" y="3317875"/>
            <a:ext cx="204763" cy="20002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V="1">
            <a:off x="738718" y="4531783"/>
            <a:ext cx="577851" cy="416985"/>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8401831" y="4590269"/>
            <a:ext cx="673101" cy="204764"/>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36136" y="2406247"/>
            <a:ext cx="7399863" cy="523220"/>
          </a:xfrm>
          <a:prstGeom prst="rect">
            <a:avLst/>
          </a:prstGeom>
          <a:noFill/>
        </p:spPr>
        <p:txBody>
          <a:bodyPr wrap="square" rtlCol="0">
            <a:spAutoFit/>
          </a:bodyPr>
          <a:lstStyle/>
          <a:p>
            <a:r>
              <a:rPr lang="en-US" sz="2800" b="1" dirty="0" smtClean="0">
                <a:solidFill>
                  <a:srgbClr val="FF0000"/>
                </a:solidFill>
              </a:rPr>
              <a:t>Years with more than 40 inches:  43% Increase</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0" y="1151466"/>
          <a:ext cx="9144000" cy="570653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209098" y="1950432"/>
            <a:ext cx="1534870" cy="276999"/>
          </a:xfrm>
          <a:prstGeom prst="rect">
            <a:avLst/>
          </a:prstGeom>
          <a:noFill/>
        </p:spPr>
        <p:txBody>
          <a:bodyPr wrap="none" rtlCol="0">
            <a:spAutoFit/>
          </a:bodyPr>
          <a:lstStyle/>
          <a:p>
            <a:r>
              <a:rPr lang="en-US" sz="1200" dirty="0" smtClean="0">
                <a:solidFill>
                  <a:srgbClr val="708F24"/>
                </a:solidFill>
              </a:rPr>
              <a:t>2010 through Sept 27</a:t>
            </a:r>
            <a:endParaRPr lang="en-US" sz="1200" dirty="0">
              <a:solidFill>
                <a:srgbClr val="708F24"/>
              </a:solidFill>
            </a:endParaRPr>
          </a:p>
        </p:txBody>
      </p:sp>
      <p:sp>
        <p:nvSpPr>
          <p:cNvPr id="10" name="Straight Arrow Connector 9"/>
          <p:cNvSpPr/>
          <p:nvPr/>
        </p:nvSpPr>
        <p:spPr>
          <a:xfrm>
            <a:off x="7680468" y="2135993"/>
            <a:ext cx="511032" cy="15000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10"/>
          <p:cNvSpPr txBox="1"/>
          <p:nvPr/>
        </p:nvSpPr>
        <p:spPr>
          <a:xfrm>
            <a:off x="510293" y="5796002"/>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sp>
        <p:nvSpPr>
          <p:cNvPr id="12" name="TextBox 11"/>
          <p:cNvSpPr txBox="1"/>
          <p:nvPr/>
        </p:nvSpPr>
        <p:spPr>
          <a:xfrm>
            <a:off x="8412779" y="5796002"/>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cxnSp>
        <p:nvCxnSpPr>
          <p:cNvPr id="13" name="Straight Arrow Connector 12"/>
          <p:cNvCxnSpPr>
            <a:stCxn id="11" idx="0"/>
          </p:cNvCxnSpPr>
          <p:nvPr/>
        </p:nvCxnSpPr>
        <p:spPr>
          <a:xfrm rot="5400000" flipH="1" flipV="1">
            <a:off x="495590" y="5300991"/>
            <a:ext cx="749869" cy="2401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rot="16200000" flipV="1">
            <a:off x="7818685" y="4961753"/>
            <a:ext cx="1291735" cy="3767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90616" y="5796003"/>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0" y="1151466"/>
          <a:ext cx="9144000" cy="570653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3"/>
          <p:cNvSpPr txBox="1">
            <a:spLocks noChangeArrowheads="1"/>
          </p:cNvSpPr>
          <p:nvPr/>
        </p:nvSpPr>
        <p:spPr bwMode="auto">
          <a:xfrm>
            <a:off x="322878" y="1996598"/>
            <a:ext cx="4061707" cy="461665"/>
          </a:xfrm>
          <a:prstGeom prst="rect">
            <a:avLst/>
          </a:prstGeom>
          <a:noFill/>
          <a:ln w="9525">
            <a:noFill/>
            <a:miter lim="800000"/>
            <a:headEnd/>
            <a:tailEnd/>
          </a:ln>
        </p:spPr>
        <p:txBody>
          <a:bodyPr wrap="square">
            <a:prstTxWarp prst="textNoShape">
              <a:avLst/>
            </a:prstTxWarp>
            <a:spAutoFit/>
          </a:bodyPr>
          <a:lstStyle/>
          <a:p>
            <a:pPr algn="ctr"/>
            <a:r>
              <a:rPr lang="en-US" sz="2400" b="1" dirty="0">
                <a:solidFill>
                  <a:srgbClr val="FF0000"/>
                </a:solidFill>
              </a:rPr>
              <a:t>Years having more than 8 days</a:t>
            </a:r>
          </a:p>
        </p:txBody>
      </p:sp>
      <p:sp>
        <p:nvSpPr>
          <p:cNvPr id="4" name="Oval 3"/>
          <p:cNvSpPr/>
          <p:nvPr/>
        </p:nvSpPr>
        <p:spPr>
          <a:xfrm>
            <a:off x="1062568" y="2674286"/>
            <a:ext cx="1820333"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902200" y="1816100"/>
            <a:ext cx="3750733" cy="16383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79600" y="2750784"/>
            <a:ext cx="301660"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7" name="TextBox 6"/>
          <p:cNvSpPr txBox="1"/>
          <p:nvPr/>
        </p:nvSpPr>
        <p:spPr>
          <a:xfrm>
            <a:off x="6612466" y="2304954"/>
            <a:ext cx="301660" cy="369332"/>
          </a:xfrm>
          <a:prstGeom prst="rect">
            <a:avLst/>
          </a:prstGeom>
          <a:noFill/>
        </p:spPr>
        <p:txBody>
          <a:bodyPr wrap="none" rtlCol="0">
            <a:spAutoFit/>
          </a:bodyPr>
          <a:lstStyle/>
          <a:p>
            <a:r>
              <a:rPr lang="en-US" b="1" dirty="0" smtClean="0">
                <a:solidFill>
                  <a:srgbClr val="FF0000"/>
                </a:solidFill>
              </a:rPr>
              <a:t>7</a:t>
            </a:r>
            <a:endParaRPr lang="en-US" b="1" dirty="0">
              <a:solidFill>
                <a:srgbClr val="FF0000"/>
              </a:solidFill>
            </a:endParaRPr>
          </a:p>
        </p:txBody>
      </p:sp>
      <p:sp>
        <p:nvSpPr>
          <p:cNvPr id="8" name="TextBox 7"/>
          <p:cNvSpPr txBox="1"/>
          <p:nvPr/>
        </p:nvSpPr>
        <p:spPr>
          <a:xfrm>
            <a:off x="6209098" y="1950432"/>
            <a:ext cx="1534870" cy="276999"/>
          </a:xfrm>
          <a:prstGeom prst="rect">
            <a:avLst/>
          </a:prstGeom>
          <a:noFill/>
        </p:spPr>
        <p:txBody>
          <a:bodyPr wrap="none" rtlCol="0">
            <a:spAutoFit/>
          </a:bodyPr>
          <a:lstStyle/>
          <a:p>
            <a:r>
              <a:rPr lang="en-US" sz="1200" dirty="0" smtClean="0">
                <a:solidFill>
                  <a:srgbClr val="708F24"/>
                </a:solidFill>
              </a:rPr>
              <a:t>2010 through Sept 27</a:t>
            </a:r>
            <a:endParaRPr lang="en-US" sz="1200" dirty="0">
              <a:solidFill>
                <a:srgbClr val="708F24"/>
              </a:solidFill>
            </a:endParaRPr>
          </a:p>
        </p:txBody>
      </p:sp>
      <p:sp>
        <p:nvSpPr>
          <p:cNvPr id="10" name="Straight Arrow Connector 9"/>
          <p:cNvSpPr/>
          <p:nvPr/>
        </p:nvSpPr>
        <p:spPr>
          <a:xfrm>
            <a:off x="7680468" y="2135993"/>
            <a:ext cx="511032" cy="15000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10"/>
          <p:cNvSpPr txBox="1"/>
          <p:nvPr/>
        </p:nvSpPr>
        <p:spPr>
          <a:xfrm>
            <a:off x="510293" y="5796002"/>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sp>
        <p:nvSpPr>
          <p:cNvPr id="12" name="TextBox 11"/>
          <p:cNvSpPr txBox="1"/>
          <p:nvPr/>
        </p:nvSpPr>
        <p:spPr>
          <a:xfrm>
            <a:off x="8412779" y="5796002"/>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cxnSp>
        <p:nvCxnSpPr>
          <p:cNvPr id="13" name="Straight Arrow Connector 12"/>
          <p:cNvCxnSpPr>
            <a:stCxn id="11" idx="0"/>
          </p:cNvCxnSpPr>
          <p:nvPr/>
        </p:nvCxnSpPr>
        <p:spPr>
          <a:xfrm rot="5400000" flipH="1" flipV="1">
            <a:off x="495590" y="5300991"/>
            <a:ext cx="749869" cy="2401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rot="16200000" flipV="1">
            <a:off x="7818685" y="4961753"/>
            <a:ext cx="1291735" cy="3767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90616" y="5796003"/>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sp>
        <p:nvSpPr>
          <p:cNvPr id="21" name="TextBox 20"/>
          <p:cNvSpPr txBox="1"/>
          <p:nvPr/>
        </p:nvSpPr>
        <p:spPr>
          <a:xfrm rot="21247943">
            <a:off x="3121288" y="2566119"/>
            <a:ext cx="1556836" cy="369332"/>
          </a:xfrm>
          <a:prstGeom prst="rect">
            <a:avLst/>
          </a:prstGeom>
          <a:noFill/>
        </p:spPr>
        <p:txBody>
          <a:bodyPr wrap="none" rtlCol="0">
            <a:spAutoFit/>
          </a:bodyPr>
          <a:lstStyle/>
          <a:p>
            <a:r>
              <a:rPr lang="en-US" b="1" dirty="0" smtClean="0">
                <a:solidFill>
                  <a:srgbClr val="FF0000"/>
                </a:solidFill>
              </a:rPr>
              <a:t>350% Increase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IA_total_avg_fall_precip_1970.gif"/>
          <p:cNvPicPr>
            <a:picLocks noChangeAspect="1"/>
          </p:cNvPicPr>
          <p:nvPr/>
        </p:nvPicPr>
        <p:blipFill>
          <a:blip r:embed="rId2"/>
          <a:stretch>
            <a:fillRect/>
          </a:stretch>
        </p:blipFill>
        <p:spPr>
          <a:xfrm>
            <a:off x="4622800" y="1811544"/>
            <a:ext cx="4521200" cy="2130566"/>
          </a:xfrm>
          <a:prstGeom prst="rect">
            <a:avLst/>
          </a:prstGeom>
        </p:spPr>
      </p:pic>
      <p:pic>
        <p:nvPicPr>
          <p:cNvPr id="3" name="Picture 2" descr="IA_total_avg_spring_precip_1970.gif"/>
          <p:cNvPicPr>
            <a:picLocks noChangeAspect="1"/>
          </p:cNvPicPr>
          <p:nvPr/>
        </p:nvPicPr>
        <p:blipFill>
          <a:blip r:embed="rId3"/>
          <a:stretch>
            <a:fillRect/>
          </a:stretch>
        </p:blipFill>
        <p:spPr>
          <a:xfrm>
            <a:off x="0" y="1811544"/>
            <a:ext cx="4615106" cy="2130566"/>
          </a:xfrm>
          <a:prstGeom prst="rect">
            <a:avLst/>
          </a:prstGeom>
        </p:spPr>
      </p:pic>
      <p:pic>
        <p:nvPicPr>
          <p:cNvPr id="4" name="Picture 3" descr="IA_total_avg_summer_precip_1970.gif"/>
          <p:cNvPicPr>
            <a:picLocks noChangeAspect="1"/>
          </p:cNvPicPr>
          <p:nvPr/>
        </p:nvPicPr>
        <p:blipFill>
          <a:blip r:embed="rId4"/>
          <a:stretch>
            <a:fillRect/>
          </a:stretch>
        </p:blipFill>
        <p:spPr>
          <a:xfrm>
            <a:off x="0" y="4680774"/>
            <a:ext cx="4615106" cy="2177226"/>
          </a:xfrm>
          <a:prstGeom prst="rect">
            <a:avLst/>
          </a:prstGeom>
        </p:spPr>
      </p:pic>
      <p:pic>
        <p:nvPicPr>
          <p:cNvPr id="5" name="Picture 4" descr="IA_total_avg_winter_precip_1970.gif"/>
          <p:cNvPicPr>
            <a:picLocks noChangeAspect="1"/>
          </p:cNvPicPr>
          <p:nvPr/>
        </p:nvPicPr>
        <p:blipFill>
          <a:blip r:embed="rId5"/>
          <a:stretch>
            <a:fillRect/>
          </a:stretch>
        </p:blipFill>
        <p:spPr>
          <a:xfrm>
            <a:off x="4615106" y="4680774"/>
            <a:ext cx="4521200" cy="2177226"/>
          </a:xfrm>
          <a:prstGeom prst="rect">
            <a:avLst/>
          </a:prstGeom>
        </p:spPr>
      </p:pic>
      <p:sp>
        <p:nvSpPr>
          <p:cNvPr id="6" name="TextBox 5"/>
          <p:cNvSpPr txBox="1"/>
          <p:nvPr/>
        </p:nvSpPr>
        <p:spPr>
          <a:xfrm>
            <a:off x="909399" y="3942110"/>
            <a:ext cx="3606801" cy="369332"/>
          </a:xfrm>
          <a:prstGeom prst="rect">
            <a:avLst/>
          </a:prstGeom>
          <a:noFill/>
        </p:spPr>
        <p:txBody>
          <a:bodyPr wrap="square" rtlCol="0">
            <a:spAutoFit/>
          </a:bodyPr>
          <a:lstStyle/>
          <a:p>
            <a:r>
              <a:rPr lang="en-US" b="1" dirty="0" smtClean="0">
                <a:solidFill>
                  <a:srgbClr val="FF0000"/>
                </a:solidFill>
              </a:rPr>
              <a:t>21.2 =&gt; 25.3 inches (</a:t>
            </a:r>
            <a:r>
              <a:rPr lang="en-US" b="1" dirty="0" smtClean="0">
                <a:solidFill>
                  <a:srgbClr val="3C4DE1"/>
                </a:solidFill>
              </a:rPr>
              <a:t>19% increase</a:t>
            </a:r>
            <a:r>
              <a:rPr lang="en-US" b="1" dirty="0" smtClean="0">
                <a:solidFill>
                  <a:srgbClr val="FF0000"/>
                </a:solidFill>
              </a:rPr>
              <a:t>)</a:t>
            </a:r>
            <a:endParaRPr lang="en-US" b="1" dirty="0">
              <a:solidFill>
                <a:srgbClr val="FF0000"/>
              </a:solidFill>
            </a:endParaRPr>
          </a:p>
        </p:txBody>
      </p:sp>
      <p:sp>
        <p:nvSpPr>
          <p:cNvPr id="7" name="TextBox 6"/>
          <p:cNvSpPr txBox="1"/>
          <p:nvPr/>
        </p:nvSpPr>
        <p:spPr>
          <a:xfrm>
            <a:off x="5058066" y="3942110"/>
            <a:ext cx="3606801" cy="369332"/>
          </a:xfrm>
          <a:prstGeom prst="rect">
            <a:avLst/>
          </a:prstGeom>
          <a:noFill/>
        </p:spPr>
        <p:txBody>
          <a:bodyPr wrap="square" rtlCol="0">
            <a:spAutoFit/>
          </a:bodyPr>
          <a:lstStyle/>
          <a:p>
            <a:r>
              <a:rPr lang="en-US" b="1" dirty="0" smtClean="0">
                <a:solidFill>
                  <a:srgbClr val="FF0000"/>
                </a:solidFill>
              </a:rPr>
              <a:t>12.1 =&gt; 10.5 inches (</a:t>
            </a:r>
            <a:r>
              <a:rPr lang="en-US" b="1" dirty="0" smtClean="0">
                <a:solidFill>
                  <a:srgbClr val="843400"/>
                </a:solidFill>
              </a:rPr>
              <a:t>13% decrease</a:t>
            </a:r>
            <a:r>
              <a:rPr lang="en-US" b="1" dirty="0" smtClean="0">
                <a:solidFill>
                  <a:srgbClr val="FF0000"/>
                </a:solidFill>
              </a:rPr>
              <a:t>)</a:t>
            </a:r>
            <a:endParaRPr lang="en-US" b="1" dirty="0">
              <a:solidFill>
                <a:srgbClr val="FF0000"/>
              </a:solidFill>
            </a:endParaRPr>
          </a:p>
        </p:txBody>
      </p:sp>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784439"/>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622800" y="4511497"/>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511497"/>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516200" y="1784439"/>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torm Tracks MCCs - 2.tiff"/>
          <p:cNvPicPr>
            <a:picLocks noChangeAspect="1"/>
          </p:cNvPicPr>
          <p:nvPr/>
        </p:nvPicPr>
        <p:blipFill>
          <a:blip r:embed="rId2"/>
          <a:stretch>
            <a:fillRect/>
          </a:stretch>
        </p:blipFill>
        <p:spPr>
          <a:xfrm>
            <a:off x="0" y="1161143"/>
            <a:ext cx="9000417" cy="5696857"/>
          </a:xfrm>
          <a:prstGeom prst="rect">
            <a:avLst/>
          </a:prstGeom>
        </p:spPr>
      </p:pic>
      <p:sp>
        <p:nvSpPr>
          <p:cNvPr id="3" name="TextBox 2"/>
          <p:cNvSpPr txBox="1"/>
          <p:nvPr/>
        </p:nvSpPr>
        <p:spPr>
          <a:xfrm>
            <a:off x="3501571" y="3574143"/>
            <a:ext cx="1045103" cy="369332"/>
          </a:xfrm>
          <a:prstGeom prst="rect">
            <a:avLst/>
          </a:prstGeom>
          <a:solidFill>
            <a:schemeClr val="bg1"/>
          </a:solidFill>
        </p:spPr>
        <p:txBody>
          <a:bodyPr wrap="none" rtlCol="0">
            <a:spAutoFit/>
          </a:bodyPr>
          <a:lstStyle/>
          <a:p>
            <a:r>
              <a:rPr lang="en-US" dirty="0" smtClean="0">
                <a:solidFill>
                  <a:srgbClr val="FF0000"/>
                </a:solidFill>
              </a:rPr>
              <a:t>Mar-May</a:t>
            </a:r>
            <a:endParaRPr lang="en-US" dirty="0">
              <a:solidFill>
                <a:srgbClr val="FF0000"/>
              </a:solidFill>
            </a:endParaRPr>
          </a:p>
        </p:txBody>
      </p:sp>
      <p:sp>
        <p:nvSpPr>
          <p:cNvPr id="4" name="TextBox 3"/>
          <p:cNvSpPr txBox="1"/>
          <p:nvPr/>
        </p:nvSpPr>
        <p:spPr>
          <a:xfrm>
            <a:off x="8253744" y="3574143"/>
            <a:ext cx="615673" cy="369332"/>
          </a:xfrm>
          <a:prstGeom prst="rect">
            <a:avLst/>
          </a:prstGeom>
          <a:solidFill>
            <a:schemeClr val="bg1"/>
          </a:solidFill>
        </p:spPr>
        <p:txBody>
          <a:bodyPr wrap="square" rtlCol="0">
            <a:spAutoFit/>
          </a:bodyPr>
          <a:lstStyle/>
          <a:p>
            <a:r>
              <a:rPr lang="en-US" dirty="0" smtClean="0">
                <a:solidFill>
                  <a:srgbClr val="FF0000"/>
                </a:solidFill>
              </a:rPr>
              <a:t>June</a:t>
            </a:r>
            <a:endParaRPr lang="en-US" dirty="0">
              <a:solidFill>
                <a:srgbClr val="FF0000"/>
              </a:solidFill>
            </a:endParaRPr>
          </a:p>
        </p:txBody>
      </p:sp>
      <p:sp>
        <p:nvSpPr>
          <p:cNvPr id="5" name="TextBox 4"/>
          <p:cNvSpPr txBox="1"/>
          <p:nvPr/>
        </p:nvSpPr>
        <p:spPr>
          <a:xfrm>
            <a:off x="3552319" y="6401191"/>
            <a:ext cx="537001" cy="369332"/>
          </a:xfrm>
          <a:prstGeom prst="rect">
            <a:avLst/>
          </a:prstGeom>
          <a:solidFill>
            <a:schemeClr val="bg1"/>
          </a:solidFill>
        </p:spPr>
        <p:txBody>
          <a:bodyPr wrap="none" rtlCol="0">
            <a:spAutoFit/>
          </a:bodyPr>
          <a:lstStyle/>
          <a:p>
            <a:r>
              <a:rPr lang="en-US" dirty="0" smtClean="0">
                <a:solidFill>
                  <a:srgbClr val="FF0000"/>
                </a:solidFill>
              </a:rPr>
              <a:t>July</a:t>
            </a:r>
            <a:endParaRPr lang="en-US" dirty="0">
              <a:solidFill>
                <a:srgbClr val="FF0000"/>
              </a:solidFill>
            </a:endParaRPr>
          </a:p>
        </p:txBody>
      </p:sp>
      <p:sp>
        <p:nvSpPr>
          <p:cNvPr id="6" name="TextBox 5"/>
          <p:cNvSpPr txBox="1"/>
          <p:nvPr/>
        </p:nvSpPr>
        <p:spPr>
          <a:xfrm>
            <a:off x="7908397" y="6401191"/>
            <a:ext cx="961020" cy="369332"/>
          </a:xfrm>
          <a:prstGeom prst="rect">
            <a:avLst/>
          </a:prstGeom>
          <a:solidFill>
            <a:schemeClr val="bg1"/>
          </a:solidFill>
        </p:spPr>
        <p:txBody>
          <a:bodyPr wrap="none" rtlCol="0">
            <a:spAutoFit/>
          </a:bodyPr>
          <a:lstStyle/>
          <a:p>
            <a:r>
              <a:rPr lang="en-US" dirty="0" smtClean="0">
                <a:solidFill>
                  <a:srgbClr val="FF0000"/>
                </a:solidFill>
              </a:rPr>
              <a:t>Aug-Sep</a:t>
            </a:r>
            <a:endParaRPr lang="en-US" dirty="0">
              <a:solidFill>
                <a:srgbClr val="FF0000"/>
              </a:solidFill>
            </a:endParaRPr>
          </a:p>
        </p:txBody>
      </p:sp>
      <p:cxnSp>
        <p:nvCxnSpPr>
          <p:cNvPr id="8" name="Straight Arrow Connector 7"/>
          <p:cNvCxnSpPr/>
          <p:nvPr/>
        </p:nvCxnSpPr>
        <p:spPr>
          <a:xfrm flipV="1">
            <a:off x="880533" y="2708727"/>
            <a:ext cx="1202267" cy="814009"/>
          </a:xfrm>
          <a:prstGeom prst="straightConnector1">
            <a:avLst/>
          </a:prstGeom>
          <a:ln w="762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6200000" flipH="1">
            <a:off x="1876525" y="2420510"/>
            <a:ext cx="980700" cy="680688"/>
          </a:xfrm>
          <a:prstGeom prst="straightConnector1">
            <a:avLst/>
          </a:prstGeom>
          <a:ln w="762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723466" y="2708727"/>
            <a:ext cx="1896534" cy="152401"/>
          </a:xfrm>
          <a:prstGeom prst="straightConnector1">
            <a:avLst/>
          </a:prstGeom>
          <a:ln w="762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422400" y="5046738"/>
            <a:ext cx="1507067" cy="524329"/>
          </a:xfrm>
          <a:prstGeom prst="straightConnector1">
            <a:avLst/>
          </a:prstGeom>
          <a:ln w="762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112933" y="5308902"/>
            <a:ext cx="1507067" cy="524329"/>
          </a:xfrm>
          <a:prstGeom prst="straightConnector1">
            <a:avLst/>
          </a:prstGeom>
          <a:ln w="762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H="1">
            <a:off x="1932794" y="5196744"/>
            <a:ext cx="980700" cy="680688"/>
          </a:xfrm>
          <a:prstGeom prst="straightConnector1">
            <a:avLst/>
          </a:prstGeom>
          <a:ln w="762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6200000" flipH="1">
            <a:off x="6399839" y="2420509"/>
            <a:ext cx="980700" cy="680688"/>
          </a:xfrm>
          <a:prstGeom prst="straightConnector1">
            <a:avLst/>
          </a:prstGeom>
          <a:ln w="762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200000" flipH="1">
            <a:off x="6399839" y="5230723"/>
            <a:ext cx="980700" cy="680688"/>
          </a:xfrm>
          <a:prstGeom prst="straightConnector1">
            <a:avLst/>
          </a:prstGeom>
          <a:ln w="762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98295" y="2639834"/>
            <a:ext cx="1390124" cy="369332"/>
          </a:xfrm>
          <a:prstGeom prst="rect">
            <a:avLst/>
          </a:prstGeom>
          <a:noFill/>
        </p:spPr>
        <p:txBody>
          <a:bodyPr wrap="none" rtlCol="0">
            <a:spAutoFit/>
          </a:bodyPr>
          <a:lstStyle/>
          <a:p>
            <a:r>
              <a:rPr lang="en-US" b="1" dirty="0" smtClean="0">
                <a:solidFill>
                  <a:srgbClr val="FF0000"/>
                </a:solidFill>
              </a:rPr>
              <a:t>Storm tracks</a:t>
            </a:r>
            <a:endParaRPr lang="en-US" b="1" dirty="0">
              <a:solidFill>
                <a:srgbClr val="FF0000"/>
              </a:solidFill>
            </a:endParaRPr>
          </a:p>
        </p:txBody>
      </p:sp>
      <p:sp>
        <p:nvSpPr>
          <p:cNvPr id="20" name="TextBox 19"/>
          <p:cNvSpPr txBox="1"/>
          <p:nvPr/>
        </p:nvSpPr>
        <p:spPr>
          <a:xfrm>
            <a:off x="2786402" y="2824500"/>
            <a:ext cx="765917" cy="369332"/>
          </a:xfrm>
          <a:prstGeom prst="rect">
            <a:avLst/>
          </a:prstGeom>
          <a:noFill/>
        </p:spPr>
        <p:txBody>
          <a:bodyPr wrap="none" rtlCol="0">
            <a:spAutoFit/>
          </a:bodyPr>
          <a:lstStyle/>
          <a:p>
            <a:r>
              <a:rPr lang="en-US" b="1" dirty="0" smtClean="0">
                <a:solidFill>
                  <a:srgbClr val="0067AC"/>
                </a:solidFill>
              </a:rPr>
              <a:t>Rivers</a:t>
            </a:r>
            <a:endParaRPr lang="en-US" b="1" dirty="0">
              <a:solidFill>
                <a:srgbClr val="0067AC"/>
              </a:solidFill>
            </a:endParaRPr>
          </a:p>
        </p:txBody>
      </p:sp>
      <p:sp>
        <p:nvSpPr>
          <p:cNvPr id="22" name="Oval 21"/>
          <p:cNvSpPr/>
          <p:nvPr/>
        </p:nvSpPr>
        <p:spPr>
          <a:xfrm rot="3277704">
            <a:off x="1857762" y="2395396"/>
            <a:ext cx="801519" cy="403786"/>
          </a:xfrm>
          <a:prstGeom prst="ellipse">
            <a:avLst/>
          </a:prstGeom>
          <a:noFill/>
          <a:ln w="571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380529" y="1968966"/>
            <a:ext cx="1693530" cy="369332"/>
          </a:xfrm>
          <a:prstGeom prst="rect">
            <a:avLst/>
          </a:prstGeom>
          <a:noFill/>
        </p:spPr>
        <p:txBody>
          <a:bodyPr wrap="none" rtlCol="0">
            <a:spAutoFit/>
          </a:bodyPr>
          <a:lstStyle/>
          <a:p>
            <a:r>
              <a:rPr lang="en-US" b="1" dirty="0" smtClean="0">
                <a:solidFill>
                  <a:srgbClr val="0067AC"/>
                </a:solidFill>
              </a:rPr>
              <a:t>Drainage basins</a:t>
            </a:r>
            <a:endParaRPr lang="en-US" b="1" dirty="0">
              <a:solidFill>
                <a:srgbClr val="0067AC"/>
              </a:solidFill>
            </a:endParaRPr>
          </a:p>
        </p:txBody>
      </p:sp>
      <p:sp>
        <p:nvSpPr>
          <p:cNvPr id="24" name="Oval 23"/>
          <p:cNvSpPr/>
          <p:nvPr/>
        </p:nvSpPr>
        <p:spPr>
          <a:xfrm rot="3277704">
            <a:off x="6361188" y="5187682"/>
            <a:ext cx="801519" cy="403786"/>
          </a:xfrm>
          <a:prstGeom prst="ellipse">
            <a:avLst/>
          </a:prstGeom>
          <a:noFill/>
          <a:ln w="571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rot="3277704">
            <a:off x="1909843" y="5187683"/>
            <a:ext cx="801519" cy="403786"/>
          </a:xfrm>
          <a:prstGeom prst="ellipse">
            <a:avLst/>
          </a:prstGeom>
          <a:noFill/>
          <a:ln w="571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rot="3277704">
            <a:off x="6361188" y="2363615"/>
            <a:ext cx="801519" cy="403786"/>
          </a:xfrm>
          <a:prstGeom prst="ellipse">
            <a:avLst/>
          </a:prstGeom>
          <a:noFill/>
          <a:ln w="571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2400"/>
            <a:ext cx="8229600" cy="931862"/>
          </a:xfrm>
        </p:spPr>
        <p:txBody>
          <a:bodyPr>
            <a:normAutofit fontScale="90000"/>
          </a:bodyPr>
          <a:lstStyle/>
          <a:p>
            <a:pPr algn="ctr"/>
            <a:r>
              <a:rPr lang="en-US" dirty="0" smtClean="0"/>
              <a:t>Why Small Changes in Rainfall Produce Much More Flooding</a:t>
            </a:r>
            <a:endParaRPr lang="en-US" dirty="0"/>
          </a:p>
        </p:txBody>
      </p:sp>
      <p:sp>
        <p:nvSpPr>
          <p:cNvPr id="3" name="Content Placeholder 2"/>
          <p:cNvSpPr>
            <a:spLocks noGrp="1"/>
          </p:cNvSpPr>
          <p:nvPr>
            <p:ph idx="1"/>
          </p:nvPr>
        </p:nvSpPr>
        <p:spPr>
          <a:xfrm>
            <a:off x="457200" y="2573363"/>
            <a:ext cx="8229600" cy="3915305"/>
          </a:xfrm>
        </p:spPr>
        <p:txBody>
          <a:bodyPr>
            <a:normAutofit fontScale="70000" lnSpcReduction="20000"/>
          </a:bodyPr>
          <a:lstStyle/>
          <a:p>
            <a:pPr>
              <a:buFont typeface="Wingdings" charset="2"/>
              <a:buChar char="u"/>
            </a:pPr>
            <a:r>
              <a:rPr lang="en-US" dirty="0" smtClean="0">
                <a:solidFill>
                  <a:srgbClr val="0067AC"/>
                </a:solidFill>
              </a:rPr>
              <a:t>13% increase in atmospheric moisture in June-July-August</a:t>
            </a:r>
          </a:p>
          <a:p>
            <a:pPr>
              <a:buFont typeface="Wingdings" charset="2"/>
              <a:buChar char="u"/>
            </a:pPr>
            <a:r>
              <a:rPr lang="en-US" dirty="0" smtClean="0">
                <a:solidFill>
                  <a:srgbClr val="0067AC"/>
                </a:solidFill>
              </a:rPr>
              <a:t>~8% increase in average precipitation in Iowa since 1970</a:t>
            </a:r>
          </a:p>
          <a:p>
            <a:pPr>
              <a:buFont typeface="Wingdings" charset="2"/>
              <a:buChar char="u"/>
            </a:pPr>
            <a:r>
              <a:rPr lang="en-US" dirty="0" smtClean="0">
                <a:solidFill>
                  <a:srgbClr val="0067AC"/>
                </a:solidFill>
              </a:rPr>
              <a:t>~3 to 7-fold increase in high-precipitation events over the last century, mostly in June-July-August, that lead to runoff</a:t>
            </a:r>
          </a:p>
          <a:p>
            <a:pPr>
              <a:buFont typeface="Wingdings" charset="2"/>
              <a:buChar char="u"/>
            </a:pPr>
            <a:r>
              <a:rPr lang="en-US" dirty="0" smtClean="0">
                <a:solidFill>
                  <a:srgbClr val="0067AC"/>
                </a:solidFill>
              </a:rPr>
              <a:t>Amplified seasonal cycle</a:t>
            </a:r>
          </a:p>
          <a:p>
            <a:pPr>
              <a:buFont typeface="Wingdings" charset="2"/>
              <a:buChar char="u"/>
            </a:pPr>
            <a:r>
              <a:rPr lang="en-US" dirty="0" smtClean="0">
                <a:solidFill>
                  <a:srgbClr val="0067AC"/>
                </a:solidFill>
              </a:rPr>
              <a:t>Iowa rivers and watersheds are oriented  NW-SE</a:t>
            </a:r>
          </a:p>
          <a:p>
            <a:pPr>
              <a:buFont typeface="Wingdings" charset="2"/>
              <a:buChar char="u"/>
            </a:pPr>
            <a:r>
              <a:rPr lang="en-US" dirty="0" smtClean="0">
                <a:solidFill>
                  <a:srgbClr val="0067AC"/>
                </a:solidFill>
              </a:rPr>
              <a:t>Rainfall patterns turn from SW-NE in March-May to W-E or NW-SE in mid summer</a:t>
            </a:r>
          </a:p>
          <a:p>
            <a:pPr>
              <a:buFont typeface="Wingdings" charset="2"/>
              <a:buChar char="u"/>
            </a:pPr>
            <a:r>
              <a:rPr lang="en-US" dirty="0" smtClean="0">
                <a:solidFill>
                  <a:srgbClr val="0067AC"/>
                </a:solidFill>
              </a:rPr>
              <a:t>More frequent floods are the result of one or more of the following</a:t>
            </a:r>
          </a:p>
          <a:p>
            <a:pPr lvl="2">
              <a:buFont typeface="Wingdings" charset="2"/>
              <a:buChar char="u"/>
            </a:pPr>
            <a:r>
              <a:rPr lang="en-US" dirty="0" smtClean="0">
                <a:solidFill>
                  <a:srgbClr val="708F24"/>
                </a:solidFill>
              </a:rPr>
              <a:t>More rain </a:t>
            </a:r>
          </a:p>
          <a:p>
            <a:pPr lvl="2">
              <a:buFont typeface="Wingdings" charset="2"/>
              <a:buChar char="u"/>
            </a:pPr>
            <a:r>
              <a:rPr lang="en-US" dirty="0" smtClean="0">
                <a:solidFill>
                  <a:srgbClr val="708F24"/>
                </a:solidFill>
              </a:rPr>
              <a:t>More intense rain events</a:t>
            </a:r>
          </a:p>
          <a:p>
            <a:pPr lvl="2">
              <a:buFont typeface="Wingdings" charset="2"/>
              <a:buChar char="u"/>
            </a:pPr>
            <a:r>
              <a:rPr lang="en-US" dirty="0" smtClean="0">
                <a:solidFill>
                  <a:srgbClr val="708F24"/>
                </a:solidFill>
              </a:rPr>
              <a:t>More rain in spring and summer</a:t>
            </a:r>
          </a:p>
          <a:p>
            <a:pPr lvl="2">
              <a:buFont typeface="Wingdings" charset="2"/>
              <a:buChar char="u"/>
            </a:pPr>
            <a:r>
              <a:rPr lang="en-US" dirty="0" smtClean="0">
                <a:solidFill>
                  <a:srgbClr val="708F24"/>
                </a:solidFill>
              </a:rPr>
              <a:t>Rainfall patterns more likely to align with streams and watersheds</a:t>
            </a:r>
          </a:p>
          <a:p>
            <a:pPr lvl="2">
              <a:buFont typeface="Wingdings" charset="2"/>
              <a:buChar char="u"/>
            </a:pPr>
            <a:r>
              <a:rPr lang="en-US" dirty="0" smtClean="0">
                <a:solidFill>
                  <a:srgbClr val="708F24"/>
                </a:solidFill>
              </a:rPr>
              <a:t>Streams amplify changes in precipitation by a factor of 2-4</a:t>
            </a:r>
            <a:endParaRPr lang="en-US" dirty="0">
              <a:solidFill>
                <a:srgbClr val="708F24"/>
              </a:solidFill>
            </a:endParaRPr>
          </a:p>
        </p:txBody>
      </p:sp>
      <p:sp>
        <p:nvSpPr>
          <p:cNvPr id="4" name="TextBox 3"/>
          <p:cNvSpPr txBox="1"/>
          <p:nvPr/>
        </p:nvSpPr>
        <p:spPr>
          <a:xfrm>
            <a:off x="1540934" y="6488668"/>
            <a:ext cx="5409391" cy="369332"/>
          </a:xfrm>
          <a:prstGeom prst="rect">
            <a:avLst/>
          </a:prstGeom>
          <a:noFill/>
        </p:spPr>
        <p:txBody>
          <a:bodyPr wrap="none" rtlCol="0">
            <a:spAutoFit/>
          </a:bodyPr>
          <a:lstStyle/>
          <a:p>
            <a:r>
              <a:rPr lang="en-US" b="1" dirty="0" smtClean="0">
                <a:solidFill>
                  <a:srgbClr val="FF0000"/>
                </a:solidFill>
              </a:rPr>
              <a:t>AND:  more subsurface drainage tile has been installed</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9664"/>
            <a:ext cx="8534400" cy="1143000"/>
          </a:xfrm>
        </p:spPr>
        <p:txBody>
          <a:bodyPr>
            <a:normAutofit fontScale="90000"/>
          </a:bodyPr>
          <a:lstStyle/>
          <a:p>
            <a:pPr>
              <a:defRPr/>
            </a:pPr>
            <a:r>
              <a:rPr lang="en-US" sz="3600" dirty="0" smtClean="0"/>
              <a:t>Iowa Agricultural Producers are Managing the Unavoidable:</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85058" y="2424716"/>
            <a:ext cx="7561478" cy="2800767"/>
          </a:xfrm>
          <a:prstGeom prst="rect">
            <a:avLst/>
          </a:prstGeom>
          <a:noFill/>
        </p:spPr>
        <p:txBody>
          <a:bodyPr wrap="square" rtlCol="0">
            <a:spAutoFit/>
          </a:bodyPr>
          <a:lstStyle/>
          <a:p>
            <a:pPr algn="ctr"/>
            <a:r>
              <a:rPr lang="en-US" sz="4400" b="1" dirty="0" smtClean="0">
                <a:solidFill>
                  <a:srgbClr val="0067AC"/>
                </a:solidFill>
              </a:rPr>
              <a:t>Avoiding the Unmanageable :</a:t>
            </a:r>
          </a:p>
          <a:p>
            <a:pPr algn="ctr"/>
            <a:endParaRPr lang="en-US" sz="4400" b="1" dirty="0" smtClean="0">
              <a:solidFill>
                <a:srgbClr val="0067AC"/>
              </a:solidFill>
            </a:endParaRPr>
          </a:p>
          <a:p>
            <a:pPr algn="ctr"/>
            <a:r>
              <a:rPr lang="en-US" sz="4400" b="1" dirty="0" smtClean="0">
                <a:solidFill>
                  <a:srgbClr val="0067AC"/>
                </a:solidFill>
              </a:rPr>
              <a:t>Mitigating Impacts of Global Climate Change</a:t>
            </a:r>
            <a:endParaRPr lang="en-US" sz="4400" b="1" dirty="0">
              <a:solidFill>
                <a:srgbClr val="0067AC"/>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4.gif"/>
          <p:cNvPicPr>
            <a:picLocks noGrp="1" noChangeAspect="1"/>
          </p:cNvPicPr>
          <p:nvPr>
            <p:ph idx="1"/>
          </p:nvPr>
        </p:nvPicPr>
        <p:blipFill>
          <a:blip r:embed="rId2"/>
          <a:srcRect l="-20833" r="-20833"/>
          <a:stretch>
            <a:fillRect/>
          </a:stretch>
        </p:blipFill>
        <p:spPr>
          <a:xfrm>
            <a:off x="-1905000" y="0"/>
            <a:ext cx="12954000" cy="6858000"/>
          </a:xfrm>
        </p:spPr>
      </p:pic>
      <p:sp>
        <p:nvSpPr>
          <p:cNvPr id="105476"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5477"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5.gif"/>
          <p:cNvPicPr>
            <a:picLocks noGrp="1" noChangeAspect="1"/>
          </p:cNvPicPr>
          <p:nvPr>
            <p:ph idx="1"/>
          </p:nvPr>
        </p:nvPicPr>
        <p:blipFill>
          <a:blip r:embed="rId2"/>
          <a:srcRect l="-20833" r="-20833"/>
          <a:stretch>
            <a:fillRect/>
          </a:stretch>
        </p:blipFill>
        <p:spPr>
          <a:xfrm>
            <a:off x="-1905000" y="0"/>
            <a:ext cx="12954000" cy="6858000"/>
          </a:xfrm>
        </p:spPr>
      </p:pic>
      <p:sp>
        <p:nvSpPr>
          <p:cNvPr id="106500"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6501"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5984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5" name="TextBox 4"/>
          <p:cNvSpPr txBox="1"/>
          <p:nvPr/>
        </p:nvSpPr>
        <p:spPr>
          <a:xfrm>
            <a:off x="6557432" y="3810000"/>
            <a:ext cx="2065867" cy="1938992"/>
          </a:xfrm>
          <a:prstGeom prst="rect">
            <a:avLst/>
          </a:prstGeom>
          <a:noFill/>
        </p:spPr>
        <p:txBody>
          <a:bodyPr wrap="square" rtlCol="0">
            <a:spAutoFit/>
          </a:bodyPr>
          <a:lstStyle/>
          <a:p>
            <a:r>
              <a:rPr lang="en-US" sz="2400" b="1" dirty="0" smtClean="0">
                <a:solidFill>
                  <a:srgbClr val="FF0000"/>
                </a:solidFill>
              </a:rPr>
              <a:t>2010 has tied 2005 as the warmest year on record since 1880</a:t>
            </a:r>
            <a:endParaRPr lang="en-US" sz="2400" b="1" dirty="0">
              <a:solidFill>
                <a:srgbClr val="FF0000"/>
              </a:solidFill>
            </a:endParaRPr>
          </a:p>
        </p:txBody>
      </p:sp>
      <p:sp>
        <p:nvSpPr>
          <p:cNvPr id="6" name="Rectangle 5"/>
          <p:cNvSpPr/>
          <p:nvPr/>
        </p:nvSpPr>
        <p:spPr>
          <a:xfrm>
            <a:off x="5865812" y="2853266"/>
            <a:ext cx="73025" cy="5503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6200000" flipV="1">
            <a:off x="5956300" y="2971800"/>
            <a:ext cx="863600" cy="812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AR4-SREStempProj"/>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113667" name="Text Box 3"/>
          <p:cNvSpPr txBox="1">
            <a:spLocks noChangeArrowheads="1"/>
          </p:cNvSpPr>
          <p:nvPr/>
        </p:nvSpPr>
        <p:spPr bwMode="auto">
          <a:xfrm>
            <a:off x="0" y="6521450"/>
            <a:ext cx="9144000" cy="336550"/>
          </a:xfrm>
          <a:prstGeom prst="rect">
            <a:avLst/>
          </a:prstGeom>
          <a:solidFill>
            <a:schemeClr val="bg1"/>
          </a:solidFill>
          <a:ln w="12700">
            <a:noFill/>
            <a:miter lim="800000"/>
            <a:headEnd/>
            <a:tailEnd/>
          </a:ln>
        </p:spPr>
        <p:txBody>
          <a:bodyPr>
            <a:prstTxWarp prst="textNoShape">
              <a:avLst/>
            </a:prstTxWarp>
            <a:spAutoFit/>
          </a:bodyPr>
          <a:lstStyle/>
          <a:p>
            <a:pPr>
              <a:spcBef>
                <a:spcPct val="50000"/>
              </a:spcBef>
            </a:pPr>
            <a:r>
              <a:rPr lang="en-US" sz="1600">
                <a:solidFill>
                  <a:srgbClr val="AA0000"/>
                </a:solidFill>
              </a:rPr>
              <a:t>IPCC Fourth Assessment Report Summary for Policy Makers</a:t>
            </a:r>
          </a:p>
        </p:txBody>
      </p:sp>
      <p:cxnSp>
        <p:nvCxnSpPr>
          <p:cNvPr id="113668" name="Straight Connector 11"/>
          <p:cNvCxnSpPr>
            <a:cxnSpLocks noChangeShapeType="1"/>
          </p:cNvCxnSpPr>
          <p:nvPr/>
        </p:nvCxnSpPr>
        <p:spPr bwMode="auto">
          <a:xfrm>
            <a:off x="1371600" y="3886200"/>
            <a:ext cx="4953000" cy="1588"/>
          </a:xfrm>
          <a:prstGeom prst="line">
            <a:avLst/>
          </a:prstGeom>
          <a:noFill/>
          <a:ln w="57150">
            <a:solidFill>
              <a:srgbClr val="708F24"/>
            </a:solidFill>
            <a:round/>
            <a:headEnd/>
            <a:tailEnd/>
          </a:ln>
        </p:spPr>
      </p:cxnSp>
      <p:sp>
        <p:nvSpPr>
          <p:cNvPr id="113669" name="Rectangle 12"/>
          <p:cNvSpPr>
            <a:spLocks noChangeArrowheads="1"/>
          </p:cNvSpPr>
          <p:nvPr/>
        </p:nvSpPr>
        <p:spPr bwMode="auto">
          <a:xfrm>
            <a:off x="4724400" y="4648200"/>
            <a:ext cx="914400" cy="914400"/>
          </a:xfrm>
          <a:prstGeom prst="rect">
            <a:avLst/>
          </a:prstGeom>
          <a:solidFill>
            <a:schemeClr val="bg1"/>
          </a:solidFill>
          <a:ln w="9525">
            <a:noFill/>
            <a:round/>
            <a:headEnd/>
            <a:tailEnd/>
          </a:ln>
        </p:spPr>
        <p:txBody>
          <a:bodyPr>
            <a:prstTxWarp prst="textNoShape">
              <a:avLst/>
            </a:prstTxWarp>
          </a:bodyPr>
          <a:lstStyle/>
          <a:p>
            <a:pPr eaLnBrk="0" hangingPunct="0"/>
            <a:endParaRPr lang="en-US"/>
          </a:p>
        </p:txBody>
      </p:sp>
      <p:sp>
        <p:nvSpPr>
          <p:cNvPr id="113670" name="TextBox 13"/>
          <p:cNvSpPr txBox="1">
            <a:spLocks noChangeArrowheads="1"/>
          </p:cNvSpPr>
          <p:nvPr/>
        </p:nvSpPr>
        <p:spPr bwMode="auto">
          <a:xfrm>
            <a:off x="1600200" y="2590800"/>
            <a:ext cx="3659976" cy="584776"/>
          </a:xfrm>
          <a:prstGeom prst="rect">
            <a:avLst/>
          </a:prstGeom>
          <a:noFill/>
          <a:ln w="9525">
            <a:noFill/>
            <a:miter lim="800000"/>
            <a:headEnd/>
            <a:tailEnd/>
          </a:ln>
        </p:spPr>
        <p:txBody>
          <a:bodyPr wrap="none">
            <a:prstTxWarp prst="textNoShape">
              <a:avLst/>
            </a:prstTxWarp>
            <a:spAutoFit/>
          </a:bodyPr>
          <a:lstStyle/>
          <a:p>
            <a:r>
              <a:rPr lang="en-US" sz="1600" b="1" dirty="0">
                <a:solidFill>
                  <a:srgbClr val="708F24"/>
                </a:solidFill>
              </a:rPr>
              <a:t>Limit to avoid “dangerous anthropogenic </a:t>
            </a:r>
          </a:p>
          <a:p>
            <a:r>
              <a:rPr lang="en-US" sz="1600" b="1" dirty="0">
                <a:solidFill>
                  <a:srgbClr val="708F24"/>
                </a:solidFill>
              </a:rPr>
              <a:t>Interference” with the climate system</a:t>
            </a:r>
          </a:p>
        </p:txBody>
      </p:sp>
      <p:cxnSp>
        <p:nvCxnSpPr>
          <p:cNvPr id="113671" name="Straight Arrow Connector 15"/>
          <p:cNvCxnSpPr>
            <a:cxnSpLocks noChangeShapeType="1"/>
          </p:cNvCxnSpPr>
          <p:nvPr/>
        </p:nvCxnSpPr>
        <p:spPr bwMode="auto">
          <a:xfrm rot="16200000" flipH="1">
            <a:off x="2057400" y="3429000"/>
            <a:ext cx="609600" cy="304800"/>
          </a:xfrm>
          <a:prstGeom prst="straightConnector1">
            <a:avLst/>
          </a:prstGeom>
          <a:noFill/>
          <a:ln w="38100">
            <a:solidFill>
              <a:srgbClr val="708F24"/>
            </a:solidFill>
            <a:round/>
            <a:headEnd/>
            <a:tailEnd type="arrow" w="med" len="med"/>
          </a:ln>
        </p:spPr>
      </p:cxnSp>
      <p:sp>
        <p:nvSpPr>
          <p:cNvPr id="113672" name="Text Box 5"/>
          <p:cNvSpPr txBox="1">
            <a:spLocks noChangeArrowheads="1"/>
          </p:cNvSpPr>
          <p:nvPr/>
        </p:nvSpPr>
        <p:spPr bwMode="auto">
          <a:xfrm>
            <a:off x="2819400" y="533400"/>
            <a:ext cx="2438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B21524"/>
                </a:solidFill>
              </a:rPr>
              <a:t>Energy intensive</a:t>
            </a:r>
          </a:p>
        </p:txBody>
      </p:sp>
      <p:sp>
        <p:nvSpPr>
          <p:cNvPr id="113673" name="Text Box 4"/>
          <p:cNvSpPr txBox="1">
            <a:spLocks noChangeArrowheads="1"/>
          </p:cNvSpPr>
          <p:nvPr/>
        </p:nvSpPr>
        <p:spPr bwMode="auto">
          <a:xfrm>
            <a:off x="2819400" y="838200"/>
            <a:ext cx="32766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8000"/>
                </a:solidFill>
              </a:rPr>
              <a:t>Balanced fuel sources</a:t>
            </a:r>
          </a:p>
        </p:txBody>
      </p:sp>
      <p:sp>
        <p:nvSpPr>
          <p:cNvPr id="113674" name="Text Box 6"/>
          <p:cNvSpPr txBox="1">
            <a:spLocks noChangeArrowheads="1"/>
          </p:cNvSpPr>
          <p:nvPr/>
        </p:nvSpPr>
        <p:spPr bwMode="auto">
          <a:xfrm>
            <a:off x="2819400" y="1066800"/>
            <a:ext cx="3200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0090"/>
                </a:solidFill>
              </a:rPr>
              <a:t>More environmentally friendly</a:t>
            </a:r>
          </a:p>
        </p:txBody>
      </p:sp>
      <p:cxnSp>
        <p:nvCxnSpPr>
          <p:cNvPr id="113675" name="Straight Arrow Connector 14"/>
          <p:cNvCxnSpPr>
            <a:cxnSpLocks noChangeShapeType="1"/>
          </p:cNvCxnSpPr>
          <p:nvPr/>
        </p:nvCxnSpPr>
        <p:spPr bwMode="auto">
          <a:xfrm rot="5400000">
            <a:off x="877888" y="4533900"/>
            <a:ext cx="1293812" cy="1588"/>
          </a:xfrm>
          <a:prstGeom prst="straightConnector1">
            <a:avLst/>
          </a:prstGeom>
          <a:noFill/>
          <a:ln w="57150">
            <a:solidFill>
              <a:srgbClr val="B21524"/>
            </a:solidFill>
            <a:round/>
            <a:headEnd type="arrow" w="med" len="med"/>
            <a:tailEnd type="arrow" w="med" len="med"/>
          </a:ln>
        </p:spPr>
      </p:cxnSp>
      <p:sp>
        <p:nvSpPr>
          <p:cNvPr id="113676" name="TextBox 21"/>
          <p:cNvSpPr txBox="1">
            <a:spLocks noChangeArrowheads="1"/>
          </p:cNvSpPr>
          <p:nvPr/>
        </p:nvSpPr>
        <p:spPr bwMode="auto">
          <a:xfrm>
            <a:off x="1600200" y="4267200"/>
            <a:ext cx="1422400" cy="461963"/>
          </a:xfrm>
          <a:prstGeom prst="rect">
            <a:avLst/>
          </a:prstGeom>
          <a:noFill/>
          <a:ln w="9525">
            <a:noFill/>
            <a:miter lim="800000"/>
            <a:headEnd/>
            <a:tailEnd/>
          </a:ln>
        </p:spPr>
        <p:txBody>
          <a:bodyPr wrap="none">
            <a:prstTxWarp prst="textNoShape">
              <a:avLst/>
            </a:prstTxWarp>
            <a:spAutoFit/>
          </a:bodyPr>
          <a:lstStyle/>
          <a:p>
            <a:r>
              <a:rPr lang="en-US" b="1">
                <a:solidFill>
                  <a:srgbClr val="B21524"/>
                </a:solidFill>
              </a:rPr>
              <a:t>2</a:t>
            </a:r>
            <a:r>
              <a:rPr lang="en-US" b="1" baseline="30000">
                <a:solidFill>
                  <a:srgbClr val="B21524"/>
                </a:solidFill>
              </a:rPr>
              <a:t>o</a:t>
            </a:r>
            <a:r>
              <a:rPr lang="en-US" b="1">
                <a:solidFill>
                  <a:srgbClr val="B21524"/>
                </a:solidFill>
              </a:rPr>
              <a:t>C limit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105569" y="22225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cxnSp>
        <p:nvCxnSpPr>
          <p:cNvPr id="10" name="Straight Arrow Connector 9"/>
          <p:cNvCxnSpPr/>
          <p:nvPr/>
        </p:nvCxnSpPr>
        <p:spPr>
          <a:xfrm rot="16200000" flipH="1">
            <a:off x="3884421" y="4704035"/>
            <a:ext cx="395833" cy="1606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79683" y="4340225"/>
            <a:ext cx="444653" cy="246221"/>
          </a:xfrm>
          <a:prstGeom prst="rect">
            <a:avLst/>
          </a:prstGeom>
          <a:noFill/>
        </p:spPr>
        <p:txBody>
          <a:bodyPr wrap="square" rtlCol="0">
            <a:spAutoFit/>
          </a:bodyPr>
          <a:lstStyle/>
          <a:p>
            <a:r>
              <a:rPr lang="en-US" sz="1000" dirty="0" smtClean="0"/>
              <a:t>2008</a:t>
            </a:r>
            <a:endParaRPr lang="en-US" sz="1000" dirty="0"/>
          </a:p>
        </p:txBody>
      </p:sp>
      <p:sp>
        <p:nvSpPr>
          <p:cNvPr id="12" name="Oval 11"/>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291011" y="4584700"/>
            <a:ext cx="444653" cy="246221"/>
          </a:xfrm>
          <a:prstGeom prst="rect">
            <a:avLst/>
          </a:prstGeom>
          <a:noFill/>
        </p:spPr>
        <p:txBody>
          <a:bodyPr wrap="square" rtlCol="0">
            <a:spAutoFit/>
          </a:bodyPr>
          <a:lstStyle/>
          <a:p>
            <a:r>
              <a:rPr lang="en-US" sz="1000" dirty="0" smtClean="0"/>
              <a:t>2009</a:t>
            </a:r>
            <a:endParaRPr lang="en-US" sz="1000" dirty="0"/>
          </a:p>
        </p:txBody>
      </p:sp>
      <p:cxnSp>
        <p:nvCxnSpPr>
          <p:cNvPr id="14" name="Straight Arrow Connector 13"/>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105569" y="22225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49"/>
            <a:ext cx="2667000" cy="1323975"/>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b="1" dirty="0">
                <a:solidFill>
                  <a:srgbClr val="708F24"/>
                </a:solidFill>
              </a:rPr>
              <a:t>Achieving this emission reduction scenario will provide a </a:t>
            </a:r>
            <a:r>
              <a:rPr lang="en-US" sz="1600" b="1" dirty="0">
                <a:solidFill>
                  <a:srgbClr val="FF0000"/>
                </a:solidFill>
              </a:rPr>
              <a:t>50%</a:t>
            </a:r>
            <a:r>
              <a:rPr lang="en-US" sz="1600" b="1" dirty="0">
                <a:solidFill>
                  <a:srgbClr val="708F24"/>
                </a:solidFill>
              </a:rPr>
              <a:t> chance </a:t>
            </a:r>
            <a:r>
              <a:rPr lang="en-US" sz="1600" b="1" dirty="0" smtClean="0">
                <a:solidFill>
                  <a:srgbClr val="708F24"/>
                </a:solidFill>
              </a:rPr>
              <a:t>of </a:t>
            </a:r>
            <a:r>
              <a:rPr lang="en-US" sz="1600" b="1" dirty="0">
                <a:solidFill>
                  <a:srgbClr val="708F24"/>
                </a:solidFill>
              </a:rPr>
              <a:t>not exceeding the 2</a:t>
            </a:r>
            <a:r>
              <a:rPr lang="en-US" sz="1600" b="1" baseline="30000" dirty="0">
                <a:solidFill>
                  <a:srgbClr val="708F24"/>
                </a:solidFill>
              </a:rPr>
              <a:t>o</a:t>
            </a:r>
            <a:r>
              <a:rPr lang="en-US" sz="1600" b="1" dirty="0">
                <a:solidFill>
                  <a:srgbClr val="708F24"/>
                </a:solidFill>
              </a:rPr>
              <a:t>C guardrail</a:t>
            </a:r>
          </a:p>
        </p:txBody>
      </p:sp>
      <p:cxnSp>
        <p:nvCxnSpPr>
          <p:cNvPr id="109577" name="Straight Arrow Connector 9"/>
          <p:cNvCxnSpPr>
            <a:cxnSpLocks noChangeShapeType="1"/>
            <a:stCxn id="109575" idx="2"/>
          </p:cNvCxnSpPr>
          <p:nvPr/>
        </p:nvCxnSpPr>
        <p:spPr bwMode="auto">
          <a:xfrm rot="16200000" flipH="1">
            <a:off x="4833936" y="4268787"/>
            <a:ext cx="1343026" cy="571499"/>
          </a:xfrm>
          <a:prstGeom prst="straightConnector1">
            <a:avLst/>
          </a:prstGeom>
          <a:noFill/>
          <a:ln w="28575">
            <a:solidFill>
              <a:srgbClr val="FF0000"/>
            </a:solidFill>
            <a:round/>
            <a:headEnd/>
            <a:tailEnd type="arrow" w="med" len="med"/>
          </a:ln>
        </p:spPr>
      </p:cxnSp>
      <p:cxnSp>
        <p:nvCxnSpPr>
          <p:cNvPr id="10" name="Straight Arrow Connector 9"/>
          <p:cNvCxnSpPr/>
          <p:nvPr/>
        </p:nvCxnSpPr>
        <p:spPr>
          <a:xfrm rot="16200000" flipH="1">
            <a:off x="3884421" y="4704035"/>
            <a:ext cx="395833" cy="1606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79683" y="4340225"/>
            <a:ext cx="444653" cy="246221"/>
          </a:xfrm>
          <a:prstGeom prst="rect">
            <a:avLst/>
          </a:prstGeom>
          <a:noFill/>
        </p:spPr>
        <p:txBody>
          <a:bodyPr wrap="square" rtlCol="0">
            <a:spAutoFit/>
          </a:bodyPr>
          <a:lstStyle/>
          <a:p>
            <a:r>
              <a:rPr lang="en-US" sz="1000" dirty="0" smtClean="0"/>
              <a:t>2008</a:t>
            </a:r>
            <a:endParaRPr lang="en-US" sz="1000" dirty="0"/>
          </a:p>
        </p:txBody>
      </p:sp>
      <p:sp>
        <p:nvSpPr>
          <p:cNvPr id="12" name="Oval 11"/>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291011" y="4584700"/>
            <a:ext cx="444653" cy="246221"/>
          </a:xfrm>
          <a:prstGeom prst="rect">
            <a:avLst/>
          </a:prstGeom>
          <a:noFill/>
        </p:spPr>
        <p:txBody>
          <a:bodyPr wrap="square" rtlCol="0">
            <a:spAutoFit/>
          </a:bodyPr>
          <a:lstStyle/>
          <a:p>
            <a:r>
              <a:rPr lang="en-US" sz="1000" dirty="0" smtClean="0"/>
              <a:t>2009</a:t>
            </a:r>
            <a:endParaRPr lang="en-US" sz="1000" dirty="0"/>
          </a:p>
        </p:txBody>
      </p:sp>
      <p:cxnSp>
        <p:nvCxnSpPr>
          <p:cNvPr id="14" name="Straight Arrow Connector 13"/>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105569" y="22225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49"/>
            <a:ext cx="2667000" cy="1323975"/>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b="1" dirty="0">
                <a:solidFill>
                  <a:srgbClr val="708F24"/>
                </a:solidFill>
              </a:rPr>
              <a:t>Achieving this emission reduction scenario will provide a </a:t>
            </a:r>
            <a:r>
              <a:rPr lang="en-US" sz="1600" b="1" dirty="0">
                <a:solidFill>
                  <a:srgbClr val="FF0000"/>
                </a:solidFill>
              </a:rPr>
              <a:t>50%</a:t>
            </a:r>
            <a:r>
              <a:rPr lang="en-US" sz="1600" b="1" dirty="0">
                <a:solidFill>
                  <a:srgbClr val="708F24"/>
                </a:solidFill>
              </a:rPr>
              <a:t> chance </a:t>
            </a:r>
            <a:r>
              <a:rPr lang="en-US" sz="1600" b="1" dirty="0" smtClean="0">
                <a:solidFill>
                  <a:srgbClr val="708F24"/>
                </a:solidFill>
              </a:rPr>
              <a:t>of </a:t>
            </a:r>
            <a:r>
              <a:rPr lang="en-US" sz="1600" b="1" dirty="0">
                <a:solidFill>
                  <a:srgbClr val="708F24"/>
                </a:solidFill>
              </a:rPr>
              <a:t>not exceeding the 2</a:t>
            </a:r>
            <a:r>
              <a:rPr lang="en-US" sz="1600" b="1" baseline="30000" dirty="0">
                <a:solidFill>
                  <a:srgbClr val="708F24"/>
                </a:solidFill>
              </a:rPr>
              <a:t>o</a:t>
            </a:r>
            <a:r>
              <a:rPr lang="en-US" sz="1600" b="1" dirty="0">
                <a:solidFill>
                  <a:srgbClr val="708F24"/>
                </a:solidFill>
              </a:rPr>
              <a:t>C guardrail</a:t>
            </a:r>
          </a:p>
        </p:txBody>
      </p:sp>
      <p:cxnSp>
        <p:nvCxnSpPr>
          <p:cNvPr id="109577" name="Straight Arrow Connector 9"/>
          <p:cNvCxnSpPr>
            <a:cxnSpLocks noChangeShapeType="1"/>
            <a:stCxn id="109575" idx="2"/>
          </p:cNvCxnSpPr>
          <p:nvPr/>
        </p:nvCxnSpPr>
        <p:spPr bwMode="auto">
          <a:xfrm rot="16200000" flipH="1">
            <a:off x="4833936" y="4268787"/>
            <a:ext cx="1343026" cy="571499"/>
          </a:xfrm>
          <a:prstGeom prst="straightConnector1">
            <a:avLst/>
          </a:prstGeom>
          <a:noFill/>
          <a:ln w="28575">
            <a:solidFill>
              <a:srgbClr val="FF0000"/>
            </a:solidFill>
            <a:round/>
            <a:headEnd/>
            <a:tailEnd type="arrow" w="med" len="med"/>
          </a:ln>
        </p:spPr>
      </p:cxnSp>
      <p:cxnSp>
        <p:nvCxnSpPr>
          <p:cNvPr id="10" name="Straight Arrow Connector 9"/>
          <p:cNvCxnSpPr/>
          <p:nvPr/>
        </p:nvCxnSpPr>
        <p:spPr>
          <a:xfrm rot="16200000" flipH="1">
            <a:off x="3884421" y="4704035"/>
            <a:ext cx="395833" cy="1606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79683" y="4340225"/>
            <a:ext cx="444653" cy="246221"/>
          </a:xfrm>
          <a:prstGeom prst="rect">
            <a:avLst/>
          </a:prstGeom>
          <a:noFill/>
        </p:spPr>
        <p:txBody>
          <a:bodyPr wrap="square" rtlCol="0">
            <a:spAutoFit/>
          </a:bodyPr>
          <a:lstStyle/>
          <a:p>
            <a:r>
              <a:rPr lang="en-US" sz="1000" dirty="0" smtClean="0"/>
              <a:t>2008</a:t>
            </a:r>
            <a:endParaRPr lang="en-US" sz="1000" dirty="0"/>
          </a:p>
        </p:txBody>
      </p:sp>
      <p:sp>
        <p:nvSpPr>
          <p:cNvPr id="12" name="Oval 11"/>
          <p:cNvSpPr/>
          <p:nvPr/>
        </p:nvSpPr>
        <p:spPr>
          <a:xfrm>
            <a:off x="4152900" y="497205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291011" y="4584700"/>
            <a:ext cx="444653" cy="246221"/>
          </a:xfrm>
          <a:prstGeom prst="rect">
            <a:avLst/>
          </a:prstGeom>
          <a:noFill/>
        </p:spPr>
        <p:txBody>
          <a:bodyPr wrap="square" rtlCol="0">
            <a:spAutoFit/>
          </a:bodyPr>
          <a:lstStyle/>
          <a:p>
            <a:r>
              <a:rPr lang="en-US" sz="1000" dirty="0" smtClean="0"/>
              <a:t>2009</a:t>
            </a:r>
            <a:endParaRPr lang="en-US" sz="1000" dirty="0"/>
          </a:p>
        </p:txBody>
      </p:sp>
      <p:cxnSp>
        <p:nvCxnSpPr>
          <p:cNvPr id="14" name="Straight Arrow Connector 13"/>
          <p:cNvCxnSpPr/>
          <p:nvPr/>
        </p:nvCxnSpPr>
        <p:spPr>
          <a:xfrm rot="5400000">
            <a:off x="4235773" y="4833377"/>
            <a:ext cx="213426" cy="12247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224336" y="4991100"/>
            <a:ext cx="66675" cy="69850"/>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096000" y="4200464"/>
            <a:ext cx="2658533" cy="1077218"/>
          </a:xfrm>
          <a:prstGeom prst="rect">
            <a:avLst/>
          </a:prstGeom>
          <a:solidFill>
            <a:schemeClr val="bg1"/>
          </a:solidFill>
          <a:ln>
            <a:solidFill>
              <a:srgbClr val="BC0000"/>
            </a:solidFill>
          </a:ln>
        </p:spPr>
        <p:txBody>
          <a:bodyPr wrap="square" rtlCol="0">
            <a:spAutoFit/>
          </a:bodyPr>
          <a:lstStyle/>
          <a:p>
            <a:r>
              <a:rPr lang="en-US" sz="1600" b="1" dirty="0" smtClean="0">
                <a:solidFill>
                  <a:srgbClr val="708F24"/>
                </a:solidFill>
              </a:rPr>
              <a:t>Carbon reductions needed will be </a:t>
            </a:r>
            <a:r>
              <a:rPr lang="en-US" sz="1600" b="1" dirty="0" smtClean="0">
                <a:solidFill>
                  <a:srgbClr val="BC0000"/>
                </a:solidFill>
              </a:rPr>
              <a:t>90 times </a:t>
            </a:r>
            <a:r>
              <a:rPr lang="en-US" sz="1600" b="1" dirty="0" smtClean="0">
                <a:solidFill>
                  <a:srgbClr val="708F24"/>
                </a:solidFill>
              </a:rPr>
              <a:t>as large </a:t>
            </a:r>
          </a:p>
          <a:p>
            <a:r>
              <a:rPr lang="en-US" sz="1600" b="1" dirty="0" smtClean="0">
                <a:solidFill>
                  <a:srgbClr val="708F24"/>
                </a:solidFill>
              </a:rPr>
              <a:t>as the impact of the 2009 recession</a:t>
            </a:r>
            <a:endParaRPr lang="en-US" sz="1600" b="1" dirty="0">
              <a:solidFill>
                <a:srgbClr val="708F24"/>
              </a:solidFill>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1289050" y="5378450"/>
            <a:ext cx="412750" cy="284163"/>
          </a:xfrm>
          <a:prstGeom prst="rect">
            <a:avLst/>
          </a:prstGeom>
          <a:solidFill>
            <a:schemeClr val="tx1"/>
          </a:solidFill>
          <a:ln w="57150">
            <a:noFill/>
            <a:miter lim="800000"/>
            <a:headEnd/>
            <a:tailEnd/>
          </a:ln>
        </p:spPr>
        <p:txBody>
          <a:bodyPr wrap="none" anchor="ctr">
            <a:prstTxWarp prst="textNoShape">
              <a:avLst/>
            </a:prstTxWarp>
          </a:bodyPr>
          <a:lstStyle/>
          <a:p>
            <a:endParaRPr lang="en-US"/>
          </a:p>
        </p:txBody>
      </p:sp>
      <p:pic>
        <p:nvPicPr>
          <p:cNvPr id="115715"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0" y="2020888"/>
            <a:ext cx="9144000" cy="4208462"/>
          </a:xfrm>
          <a:prstGeom prst="rect">
            <a:avLst/>
          </a:prstGeom>
          <a:solidFill>
            <a:srgbClr val="FFFFFF"/>
          </a:solidFill>
          <a:ln w="57150">
            <a:solidFill>
              <a:srgbClr val="FFFF00"/>
            </a:solidFill>
            <a:miter lim="800000"/>
            <a:headEnd/>
            <a:tailEnd/>
          </a:ln>
        </p:spPr>
      </p:pic>
      <p:sp>
        <p:nvSpPr>
          <p:cNvPr id="2905093" name="Text Box 5"/>
          <p:cNvSpPr txBox="1">
            <a:spLocks noChangeArrowheads="1"/>
          </p:cNvSpPr>
          <p:nvPr/>
        </p:nvSpPr>
        <p:spPr bwMode="auto">
          <a:xfrm>
            <a:off x="650875" y="6229350"/>
            <a:ext cx="7645400" cy="3048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maximum temperature change over the 21</a:t>
            </a:r>
            <a:r>
              <a:rPr lang="en-US" sz="1400" baseline="300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st</a:t>
            </a: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century assuming 3</a:t>
            </a:r>
            <a:r>
              <a:rPr lang="en-US" sz="1400" baseline="30000" dirty="0">
                <a:solidFill>
                  <a:srgbClr val="212189"/>
                </a:solidFill>
                <a:latin typeface="Arial" pitchFamily="-112" charset="0"/>
                <a:ea typeface="ＭＳ Ｐゴシック" pitchFamily="-112" charset="-128"/>
                <a:cs typeface="ＭＳ Ｐゴシック" pitchFamily="-112" charset="-128"/>
              </a:rPr>
              <a:t>o</a:t>
            </a:r>
            <a:r>
              <a:rPr lang="en-US" sz="1400" dirty="0">
                <a:solidFill>
                  <a:srgbClr val="212189"/>
                </a:solidFill>
                <a:latin typeface="Arial" pitchFamily="-112" charset="0"/>
                <a:ea typeface="ＭＳ Ｐゴシック" pitchFamily="-112" charset="-128"/>
                <a:cs typeface="ＭＳ Ｐゴシック" pitchFamily="-112" charset="-128"/>
              </a:rPr>
              <a:t>C</a:t>
            </a: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climate sensitivity</a:t>
            </a:r>
          </a:p>
        </p:txBody>
      </p:sp>
      <p:sp>
        <p:nvSpPr>
          <p:cNvPr id="115717" name="Text Box 6"/>
          <p:cNvSpPr txBox="1">
            <a:spLocks noChangeArrowheads="1"/>
          </p:cNvSpPr>
          <p:nvPr/>
        </p:nvSpPr>
        <p:spPr bwMode="auto">
          <a:xfrm>
            <a:off x="7073900" y="2020888"/>
            <a:ext cx="979488"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2.0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18" name="Text Box 7"/>
          <p:cNvSpPr txBox="1">
            <a:spLocks noChangeArrowheads="1"/>
          </p:cNvSpPr>
          <p:nvPr/>
        </p:nvSpPr>
        <p:spPr bwMode="auto">
          <a:xfrm>
            <a:off x="4473575"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3.0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19" name="Text Box 8"/>
          <p:cNvSpPr txBox="1">
            <a:spLocks noChangeArrowheads="1"/>
          </p:cNvSpPr>
          <p:nvPr/>
        </p:nvSpPr>
        <p:spPr bwMode="auto">
          <a:xfrm>
            <a:off x="2778125"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4.0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20" name="Text Box 9"/>
          <p:cNvSpPr txBox="1">
            <a:spLocks noChangeArrowheads="1"/>
          </p:cNvSpPr>
          <p:nvPr/>
        </p:nvSpPr>
        <p:spPr bwMode="auto">
          <a:xfrm>
            <a:off x="1538288"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4.5</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2905099" name="Rectangle 11"/>
          <p:cNvSpPr>
            <a:spLocks noGrp="1" noChangeArrowheads="1"/>
          </p:cNvSpPr>
          <p:nvPr>
            <p:ph type="title"/>
          </p:nvPr>
        </p:nvSpPr>
        <p:spPr>
          <a:xfrm>
            <a:off x="0" y="1047750"/>
            <a:ext cx="9144000" cy="895350"/>
          </a:xfrm>
        </p:spPr>
        <p:txBody>
          <a:bodyPr/>
          <a:lstStyle/>
          <a:p>
            <a:pPr algn="ctr">
              <a:defRPr/>
            </a:pPr>
            <a:r>
              <a:rPr lang="en-US" dirty="0"/>
              <a:t>Share of Carbon-Free Energy</a:t>
            </a:r>
          </a:p>
        </p:txBody>
      </p:sp>
      <p:sp>
        <p:nvSpPr>
          <p:cNvPr id="115722" name="TextBox 9"/>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0" y="1068028"/>
            <a:ext cx="9144000" cy="712019"/>
          </a:xfrm>
        </p:spPr>
        <p:txBody>
          <a:bodyPr/>
          <a:lstStyle/>
          <a:p>
            <a:pPr algn="ctr">
              <a:defRPr/>
            </a:pPr>
            <a:r>
              <a:rPr lang="en-US" b="1" dirty="0" smtClean="0"/>
              <a:t>Summary</a:t>
            </a:r>
            <a:endParaRPr lang="en-US" b="1" dirty="0"/>
          </a:p>
        </p:txBody>
      </p:sp>
      <p:sp>
        <p:nvSpPr>
          <p:cNvPr id="7" name="Content Placeholder 6"/>
          <p:cNvSpPr>
            <a:spLocks noGrp="1"/>
          </p:cNvSpPr>
          <p:nvPr>
            <p:ph idx="1"/>
          </p:nvPr>
        </p:nvSpPr>
        <p:spPr>
          <a:xfrm>
            <a:off x="461770" y="2059085"/>
            <a:ext cx="8377430" cy="4416448"/>
          </a:xfrm>
        </p:spPr>
        <p:txBody>
          <a:bodyPr>
            <a:normAutofit/>
          </a:bodyPr>
          <a:lstStyle/>
          <a:p>
            <a:pPr>
              <a:buFont typeface="Wingdings" pitchFamily="-112" charset="2"/>
              <a:buChar char=""/>
              <a:defRPr/>
            </a:pPr>
            <a:r>
              <a:rPr lang="en-US" sz="2000" dirty="0" smtClean="0">
                <a:solidFill>
                  <a:srgbClr val="708F24"/>
                </a:solidFill>
              </a:rPr>
              <a:t>Global temperature trends of the 20C cannot be explained on the basis of natural variation alone</a:t>
            </a:r>
          </a:p>
          <a:p>
            <a:pPr>
              <a:buFont typeface="Wingdings" pitchFamily="-112" charset="2"/>
              <a:buChar char=""/>
              <a:defRPr/>
            </a:pPr>
            <a:r>
              <a:rPr lang="en-US" sz="2000" dirty="0" smtClean="0">
                <a:solidFill>
                  <a:srgbClr val="708F24"/>
                </a:solidFill>
              </a:rPr>
              <a:t>Only when the influences of greenhouse gases and sulfate aerosols are included can the trends be explained</a:t>
            </a:r>
          </a:p>
          <a:p>
            <a:pPr>
              <a:buFont typeface="Wingdings" pitchFamily="-112" charset="2"/>
              <a:buChar char=""/>
              <a:defRPr/>
            </a:pPr>
            <a:r>
              <a:rPr lang="en-US" sz="2000" dirty="0" smtClean="0">
                <a:solidFill>
                  <a:srgbClr val="708F24"/>
                </a:solidFill>
              </a:rPr>
              <a:t>Models that explain these trends, when projected into the future, indicate a 1.5-6.5</a:t>
            </a:r>
            <a:r>
              <a:rPr lang="en-US" sz="2000" baseline="30000" dirty="0" smtClean="0">
                <a:solidFill>
                  <a:srgbClr val="708F24"/>
                </a:solidFill>
              </a:rPr>
              <a:t>o</a:t>
            </a:r>
            <a:r>
              <a:rPr lang="en-US" sz="2000" dirty="0" smtClean="0">
                <a:solidFill>
                  <a:srgbClr val="708F24"/>
                </a:solidFill>
              </a:rPr>
              <a:t>C warming over the 21C</a:t>
            </a:r>
          </a:p>
          <a:p>
            <a:pPr>
              <a:buFont typeface="Wingdings" pitchFamily="-112" charset="2"/>
              <a:buChar char=""/>
              <a:defRPr/>
            </a:pPr>
            <a:r>
              <a:rPr lang="en-US" sz="2000" b="1" dirty="0" smtClean="0">
                <a:solidFill>
                  <a:srgbClr val="708F24"/>
                </a:solidFill>
              </a:rPr>
              <a:t>Iowa farmers and cities already are paying to cope with climate change </a:t>
            </a:r>
          </a:p>
          <a:p>
            <a:pPr>
              <a:buFont typeface="Wingdings" pitchFamily="-112" charset="2"/>
              <a:buChar char=""/>
              <a:defRPr/>
            </a:pPr>
            <a:r>
              <a:rPr lang="en-US" sz="2000" dirty="0" smtClean="0">
                <a:solidFill>
                  <a:srgbClr val="708F24"/>
                </a:solidFill>
              </a:rPr>
              <a:t>Substantial adverse consequences to food production, fresh-water supplies, and sustainability will occur for temperature increases above 2</a:t>
            </a:r>
            <a:r>
              <a:rPr lang="en-US" sz="2000" baseline="30000" dirty="0" smtClean="0">
                <a:solidFill>
                  <a:srgbClr val="708F24"/>
                </a:solidFill>
              </a:rPr>
              <a:t>o</a:t>
            </a:r>
            <a:r>
              <a:rPr lang="en-US" sz="2000" dirty="0" smtClean="0">
                <a:solidFill>
                  <a:srgbClr val="708F24"/>
                </a:solidFill>
              </a:rPr>
              <a:t>C</a:t>
            </a:r>
          </a:p>
          <a:p>
            <a:pPr>
              <a:buFont typeface="Wingdings" pitchFamily="-112" charset="2"/>
              <a:buChar char=""/>
              <a:defRPr/>
            </a:pPr>
            <a:r>
              <a:rPr lang="en-US" sz="2000" b="1" dirty="0" smtClean="0">
                <a:solidFill>
                  <a:srgbClr val="708F24"/>
                </a:solidFill>
              </a:rPr>
              <a:t>The major challenge to our global society is to figure out how to reduce our global dependence on carbon-emitting fuels </a:t>
            </a:r>
          </a:p>
          <a:p>
            <a:pPr>
              <a:buFont typeface="Wingdings" pitchFamily="-112" charset="2"/>
              <a:buChar char=""/>
              <a:defRPr/>
            </a:pPr>
            <a:endParaRPr lang="en-US"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677333"/>
            <a:ext cx="7772400" cy="1143000"/>
          </a:xfrm>
        </p:spPr>
        <p:txBody>
          <a:bodyPr/>
          <a:lstStyle/>
          <a:p>
            <a:pPr>
              <a:defRPr/>
            </a:pPr>
            <a:r>
              <a:rPr lang="en-US" dirty="0">
                <a:latin typeface="Arial" pitchFamily="-112" charset="0"/>
              </a:rPr>
              <a:t>For More Information</a:t>
            </a:r>
            <a:endParaRPr lang="en-US" dirty="0"/>
          </a:p>
        </p:txBody>
      </p:sp>
      <p:sp>
        <p:nvSpPr>
          <p:cNvPr id="86019" name="Rectangle 3"/>
          <p:cNvSpPr>
            <a:spLocks noGrp="1" noChangeArrowheads="1"/>
          </p:cNvSpPr>
          <p:nvPr>
            <p:ph type="body" idx="1"/>
          </p:nvPr>
        </p:nvSpPr>
        <p:spPr>
          <a:xfrm>
            <a:off x="914400" y="2055345"/>
            <a:ext cx="7670800" cy="3515722"/>
          </a:xfrm>
        </p:spPr>
        <p:txBody>
          <a:bodyPr>
            <a:normAutofit/>
          </a:bodyPr>
          <a:lstStyle/>
          <a:p>
            <a:pPr>
              <a:lnSpc>
                <a:spcPct val="90000"/>
              </a:lnSpc>
              <a:buFont typeface="Wingdings" pitchFamily="-112" charset="2"/>
              <a:buChar char=""/>
              <a:defRPr/>
            </a:pPr>
            <a:r>
              <a:rPr lang="en-US" sz="2000" dirty="0" smtClean="0">
                <a:solidFill>
                  <a:srgbClr val="708F24"/>
                </a:solidFill>
                <a:latin typeface="Arial" pitchFamily="-112" charset="0"/>
              </a:rPr>
              <a:t>Contact </a:t>
            </a:r>
            <a:r>
              <a:rPr lang="en-US" sz="2000" dirty="0">
                <a:solidFill>
                  <a:srgbClr val="708F24"/>
                </a:solidFill>
                <a:latin typeface="Arial" pitchFamily="-112" charset="0"/>
              </a:rPr>
              <a:t>me directly: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latin typeface="Arial" pitchFamily="-112" charset="0"/>
                <a:hlinkClick r:id="rId3"/>
              </a:rPr>
              <a:t>gstakle@iastate.</a:t>
            </a:r>
            <a:r>
              <a:rPr lang="en-US" sz="2000" dirty="0" smtClean="0">
                <a:solidFill>
                  <a:srgbClr val="708F24"/>
                </a:solidFill>
                <a:latin typeface="Arial" pitchFamily="-112" charset="0"/>
                <a:hlinkClick r:id="rId3"/>
              </a:rPr>
              <a:t>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smtClean="0">
                <a:solidFill>
                  <a:srgbClr val="708F24"/>
                </a:solidFill>
                <a:latin typeface="Arial" pitchFamily="-112" charset="0"/>
              </a:rPr>
              <a:t>Climate Science Program website:</a:t>
            </a:r>
          </a:p>
          <a:p>
            <a:pPr>
              <a:lnSpc>
                <a:spcPct val="90000"/>
              </a:lnSpc>
              <a:defRPr/>
            </a:pPr>
            <a:r>
              <a:rPr lang="en-US" sz="2000" dirty="0" smtClean="0">
                <a:solidFill>
                  <a:srgbClr val="708F24"/>
                </a:solidFill>
                <a:latin typeface="Arial" pitchFamily="-112" charset="0"/>
              </a:rPr>
              <a:t>			</a:t>
            </a:r>
            <a:r>
              <a:rPr lang="en-US" sz="2000" dirty="0" smtClean="0">
                <a:solidFill>
                  <a:srgbClr val="708F24"/>
                </a:solidFill>
                <a:latin typeface="Arial" pitchFamily="-112" charset="0"/>
                <a:hlinkClick r:id="rId4"/>
              </a:rPr>
              <a:t>http://climate.engineering.iastate.edu/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smtClean="0">
                <a:solidFill>
                  <a:srgbClr val="708F24"/>
                </a:solidFill>
                <a:latin typeface="Arial" pitchFamily="-112" charset="0"/>
              </a:rPr>
              <a:t>Current </a:t>
            </a:r>
            <a:r>
              <a:rPr lang="en-US" sz="2000" dirty="0">
                <a:solidFill>
                  <a:srgbClr val="708F24"/>
                </a:solidFill>
                <a:latin typeface="Arial" pitchFamily="-112" charset="0"/>
              </a:rPr>
              <a:t>research on regional climate and climate change</a:t>
            </a:r>
            <a:r>
              <a:rPr lang="en-US" sz="2000" dirty="0" smtClean="0">
                <a:solidFill>
                  <a:srgbClr val="708F24"/>
                </a:solidFill>
                <a:latin typeface="Arial" pitchFamily="-112" charset="0"/>
              </a:rPr>
              <a:t> at </a:t>
            </a:r>
            <a:r>
              <a:rPr lang="en-US" sz="2000" dirty="0">
                <a:solidFill>
                  <a:srgbClr val="708F24"/>
                </a:solidFill>
                <a:latin typeface="Arial" pitchFamily="-112" charset="0"/>
              </a:rPr>
              <a:t>the</a:t>
            </a:r>
            <a:r>
              <a:rPr lang="en-US" sz="2000" dirty="0" smtClean="0">
                <a:solidFill>
                  <a:srgbClr val="708F24"/>
                </a:solidFill>
                <a:latin typeface="Arial" pitchFamily="-112" charset="0"/>
              </a:rPr>
              <a:t> ISU Regional </a:t>
            </a:r>
            <a:r>
              <a:rPr lang="en-US" sz="2000" dirty="0">
                <a:solidFill>
                  <a:srgbClr val="708F24"/>
                </a:solidFill>
                <a:latin typeface="Arial" pitchFamily="-112" charset="0"/>
              </a:rPr>
              <a:t>Climate Modeling </a:t>
            </a:r>
            <a:r>
              <a:rPr lang="en-US" sz="2000" dirty="0" smtClean="0">
                <a:solidFill>
                  <a:srgbClr val="708F24"/>
                </a:solidFill>
                <a:latin typeface="Arial" pitchFamily="-112" charset="0"/>
              </a:rPr>
              <a:t>Laboratory: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5"/>
              </a:rPr>
              <a:t>http://rcmlab.agron.iastate.edu</a:t>
            </a:r>
            <a:r>
              <a:rPr lang="en-US" sz="2000" dirty="0" smtClean="0">
                <a:solidFill>
                  <a:srgbClr val="708F24"/>
                </a:solidFill>
                <a:hlinkClick r:id="rId5"/>
              </a:rPr>
              <a:t>/</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North American Regional Climate Change Assessment </a:t>
            </a:r>
            <a:r>
              <a:rPr lang="en-US" sz="2000" dirty="0" smtClean="0">
                <a:solidFill>
                  <a:srgbClr val="708F24"/>
                </a:solidFill>
                <a:latin typeface="Arial" pitchFamily="-112" charset="0"/>
              </a:rPr>
              <a:t>Program:</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6"/>
              </a:rPr>
              <a:t>http://www.narccap.ucar.edu</a:t>
            </a:r>
            <a:r>
              <a:rPr lang="en-US" sz="2000" dirty="0" smtClean="0">
                <a:solidFill>
                  <a:srgbClr val="708F24"/>
                </a:solidFill>
                <a:hlinkClick r:id="rId6"/>
              </a:rPr>
              <a:t>/</a:t>
            </a:r>
            <a:endParaRPr lang="en-US" sz="2000" dirty="0" smtClean="0">
              <a:solidFill>
                <a:srgbClr val="708F24"/>
              </a:solidFill>
            </a:endParaRPr>
          </a:p>
          <a:p>
            <a:pPr>
              <a:lnSpc>
                <a:spcPct val="90000"/>
              </a:lnSpc>
              <a:buFont typeface="Monotype Sorts" pitchFamily="-112" charset="2"/>
              <a:buNone/>
              <a:defRPr/>
            </a:pPr>
            <a:endParaRPr lang="en-US" sz="2000" dirty="0" smtClean="0">
              <a:solidFill>
                <a:srgbClr val="708F24"/>
              </a:solidFill>
            </a:endParaRPr>
          </a:p>
          <a:p>
            <a:pPr>
              <a:lnSpc>
                <a:spcPct val="90000"/>
              </a:lnSpc>
              <a:buFont typeface="Monotype Sorts" pitchFamily="-112" charset="2"/>
              <a:buNone/>
              <a:defRPr/>
            </a:pPr>
            <a:endParaRPr lang="en-US" sz="2000" dirty="0" smtClean="0">
              <a:solidFill>
                <a:srgbClr val="708F24"/>
              </a:solidFill>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88668"/>
            <a:ext cx="5105400" cy="369332"/>
          </a:xfrm>
          <a:prstGeom prst="rect">
            <a:avLst/>
          </a:prstGeom>
          <a:noFill/>
          <a:ln w="12700">
            <a:noFill/>
            <a:miter lim="800000"/>
            <a:headEnd/>
            <a:tailEnd/>
          </a:ln>
        </p:spPr>
        <p:txBody>
          <a:bodyPr>
            <a:prstTxWarp prst="textNoShape">
              <a:avLst/>
            </a:prstTxWarp>
            <a:spAutoFit/>
          </a:bodyPr>
          <a:lstStyle/>
          <a:p>
            <a:pPr>
              <a:spcBef>
                <a:spcPct val="50000"/>
              </a:spcBef>
            </a:pPr>
            <a:r>
              <a:rPr lang="en-US" dirty="0">
                <a:solidFill>
                  <a:srgbClr val="708F24"/>
                </a:solidFill>
              </a:rPr>
              <a:t>Or just Google </a:t>
            </a:r>
            <a:r>
              <a:rPr lang="en-US" sz="1800" dirty="0">
                <a:solidFill>
                  <a:srgbClr val="708F24"/>
                </a:solidFill>
                <a:latin typeface="Engravers MT" pitchFamily="29" charset="0"/>
              </a:rPr>
              <a:t>Eugene Takle</a:t>
            </a:r>
            <a:endParaRPr lang="en-US" dirty="0">
              <a:solidFill>
                <a:srgbClr val="708F24"/>
              </a:solidFill>
            </a:endParaRPr>
          </a:p>
        </p:txBody>
      </p:sp>
      <p:sp>
        <p:nvSpPr>
          <p:cNvPr id="5" name="TextBox 4"/>
          <p:cNvSpPr txBox="1"/>
          <p:nvPr/>
        </p:nvSpPr>
        <p:spPr>
          <a:xfrm>
            <a:off x="406400" y="5571067"/>
            <a:ext cx="8178800" cy="646331"/>
          </a:xfrm>
          <a:prstGeom prst="rect">
            <a:avLst/>
          </a:prstGeom>
          <a:noFill/>
        </p:spPr>
        <p:txBody>
          <a:bodyPr wrap="square" rtlCol="0">
            <a:spAutoFit/>
          </a:bodyPr>
          <a:lstStyle/>
          <a:p>
            <a:pPr algn="ctr"/>
            <a:r>
              <a:rPr lang="en-US" dirty="0" smtClean="0">
                <a:solidFill>
                  <a:srgbClr val="FF0000"/>
                </a:solidFill>
              </a:rPr>
              <a:t>Iowa precipitation analysis and simulation is a collaborative project under funding from the Iowa Flood Center (</a:t>
            </a:r>
            <a:r>
              <a:rPr lang="en-US" dirty="0" smtClean="0">
                <a:solidFill>
                  <a:srgbClr val="0000FF"/>
                </a:solidFill>
              </a:rPr>
              <a:t>http://</a:t>
            </a:r>
            <a:r>
              <a:rPr lang="en-US" dirty="0" err="1" smtClean="0">
                <a:solidFill>
                  <a:srgbClr val="0000FF"/>
                </a:solidFill>
              </a:rPr>
              <a:t>www.iowafloodcenter.org</a:t>
            </a:r>
            <a:r>
              <a:rPr lang="en-US" dirty="0" smtClean="0">
                <a:solidFill>
                  <a:srgbClr val="0000FF"/>
                </a:solidFill>
              </a:rPr>
              <a:t>/</a:t>
            </a:r>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solidFill>
                  <a:srgbClr val="708F24"/>
                </a:solidFill>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solidFill>
                  <a:srgbClr val="708F24"/>
                </a:solidFill>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solidFill>
                  <a:srgbClr val="708F24"/>
                </a:solidFill>
                <a:latin typeface="Calibri" pitchFamily="-111" charset="0"/>
              </a:rPr>
              <a:t>Heat is trapped in the atmosphere.</a:t>
            </a:r>
          </a:p>
          <a:p>
            <a:pPr eaLnBrk="1" hangingPunct="1">
              <a:buFont typeface="Arial" pitchFamily="-111" charset="0"/>
              <a:buChar char="•"/>
              <a:defRPr/>
            </a:pPr>
            <a:r>
              <a:rPr lang="en-US" b="1" dirty="0" smtClean="0">
                <a:solidFill>
                  <a:srgbClr val="708F24"/>
                </a:solidFill>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solidFill>
                  <a:srgbClr val="708F24"/>
                </a:solidFill>
                <a:latin typeface="Calibri" pitchFamily="-111" charset="0"/>
              </a:rPr>
              <a:t>Keeps average temperatures at 12.8</a:t>
            </a:r>
            <a:r>
              <a:rPr lang="en-US" sz="2400" b="1" baseline="30000" dirty="0" smtClean="0">
                <a:solidFill>
                  <a:srgbClr val="708F24"/>
                </a:solidFill>
                <a:latin typeface="Calibri" pitchFamily="-111" charset="0"/>
              </a:rPr>
              <a:t>o</a:t>
            </a:r>
            <a:r>
              <a:rPr lang="en-US" sz="2400" b="1" dirty="0" smtClean="0">
                <a:solidFill>
                  <a:srgbClr val="708F24"/>
                </a:solidFill>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solidFill>
                  <a:srgbClr val="708F24"/>
                </a:solidFill>
                <a:latin typeface="Calibri" pitchFamily="-111" charset="0"/>
              </a:rPr>
              <a:t>, instead of –29</a:t>
            </a:r>
            <a:r>
              <a:rPr lang="en-US" sz="2400" b="1" baseline="30000" dirty="0" smtClean="0">
                <a:solidFill>
                  <a:srgbClr val="708F24"/>
                </a:solidFill>
                <a:latin typeface="Calibri" pitchFamily="-111" charset="0"/>
              </a:rPr>
              <a:t>o</a:t>
            </a:r>
            <a:r>
              <a:rPr lang="en-US" sz="2400" b="1" dirty="0" smtClean="0">
                <a:solidFill>
                  <a:srgbClr val="708F24"/>
                </a:solidFill>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solidFill>
                  <a:srgbClr val="708F24"/>
                </a:solidFill>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2578</Words>
  <Application>Microsoft Macintosh PowerPoint</Application>
  <PresentationFormat>On-screen Show (4:3)</PresentationFormat>
  <Paragraphs>371</Paragraphs>
  <Slides>66</Slides>
  <Notes>28</Notes>
  <HiddenSlides>0</HiddenSlides>
  <MMClips>0</MMClips>
  <ScaleCrop>false</ScaleCrop>
  <HeadingPairs>
    <vt:vector size="8" baseType="variant">
      <vt:variant>
        <vt:lpstr>Design Template</vt:lpstr>
      </vt:variant>
      <vt:variant>
        <vt:i4>1</vt:i4>
      </vt:variant>
      <vt:variant>
        <vt:lpstr>Links</vt:lpstr>
      </vt:variant>
      <vt:variant>
        <vt:i4>4</vt:i4>
      </vt:variant>
      <vt:variant>
        <vt:lpstr>Embedded OLE Servers</vt:lpstr>
      </vt:variant>
      <vt:variant>
        <vt:i4>1</vt:i4>
      </vt:variant>
      <vt:variant>
        <vt:lpstr>Slide Titles</vt:lpstr>
      </vt:variant>
      <vt:variant>
        <vt:i4>66</vt:i4>
      </vt:variant>
    </vt:vector>
  </HeadingPairs>
  <TitlesOfParts>
    <vt:vector size="72" baseType="lpstr">
      <vt:lpstr>Office Theme</vt:lpstr>
      <vt:lpstr>???</vt:lpstr>
      <vt:lpstr>???</vt:lpstr>
      <vt:lpstr>???</vt:lpstr>
      <vt:lpstr>???</vt:lpstr>
      <vt:lpstr>Bitmap Image</vt:lpstr>
      <vt:lpstr>Slide 1</vt:lpstr>
      <vt:lpstr>Addressing Global Climate Change: Avoiding the Unmanageable, Managing the Unavoidable </vt:lpstr>
      <vt:lpstr>Outline</vt:lpstr>
      <vt:lpstr> Climate change is one of the most important issues facing humanity </vt:lpstr>
      <vt:lpstr>Slide 5</vt:lpstr>
      <vt:lpstr>Slide 6</vt:lpstr>
      <vt:lpstr>Temperature Changes are Not  Uniform Around the Globe</vt:lpstr>
      <vt:lpstr>Conditions today are unusual in the context of the last 2,000 years …</vt:lpstr>
      <vt:lpstr>Why does the Earth warm? 1. Natural causes</vt:lpstr>
      <vt:lpstr>Why does the Earth warm? 2. Human causes</vt:lpstr>
      <vt:lpstr>Natural factors affect climate</vt:lpstr>
      <vt:lpstr>Slide 12</vt:lpstr>
      <vt:lpstr>Slide 13</vt:lpstr>
      <vt:lpstr>Slide 14</vt:lpstr>
      <vt:lpstr>Slide 15</vt:lpstr>
      <vt:lpstr>Slide 16</vt:lpstr>
      <vt:lpstr>Slide 17</vt:lpstr>
      <vt:lpstr>Slide 18</vt:lpstr>
      <vt:lpstr>We have Moved Outside the Range of Historical Variation</vt:lpstr>
      <vt:lpstr>Slide 20</vt:lpstr>
      <vt:lpstr>Slide 21</vt:lpstr>
      <vt:lpstr>Slide 22</vt:lpstr>
      <vt:lpstr>Slide 23</vt:lpstr>
      <vt:lpstr>Slide 24</vt:lpstr>
      <vt:lpstr>Slide 25</vt:lpstr>
      <vt:lpstr>Projected Change in Precipitation: 2081-2099 </vt:lpstr>
      <vt:lpstr>Extreme weather events become more common</vt:lpstr>
      <vt:lpstr>Slide 28</vt:lpstr>
      <vt:lpstr>Slide 29</vt:lpstr>
      <vt:lpstr>Slide 30</vt:lpstr>
      <vt:lpstr>Slide 31</vt:lpstr>
      <vt:lpstr>But Abstract Concepts of Global Changes and Models Projecting Future Conditions Do Not Inspire Urgency and Action</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Why Small Changes in Rainfall Produce Much More Flooding</vt:lpstr>
      <vt:lpstr>Iowa Agricultural Producers are Managing the Unavoidable:</vt:lpstr>
      <vt:lpstr>Slide 57</vt:lpstr>
      <vt:lpstr>Slide 58</vt:lpstr>
      <vt:lpstr>Slide 59</vt:lpstr>
      <vt:lpstr>Slide 60</vt:lpstr>
      <vt:lpstr>Long-Term Stabilization Profiles</vt:lpstr>
      <vt:lpstr>Long-Term Stabilization Profiles</vt:lpstr>
      <vt:lpstr>Long-Term Stabilization Profiles</vt:lpstr>
      <vt:lpstr>Share of Carbon-Free Energy</vt:lpstr>
      <vt:lpstr>Summary</vt:lpstr>
      <vt:lpstr>For More Information</vt:lpstr>
    </vt:vector>
  </TitlesOfParts>
  <Company>Iowa State University - ECM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48</cp:revision>
  <dcterms:created xsi:type="dcterms:W3CDTF">2011-02-11T13:37:40Z</dcterms:created>
  <dcterms:modified xsi:type="dcterms:W3CDTF">2011-02-11T13:43:48Z</dcterms:modified>
</cp:coreProperties>
</file>