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Default Extension="pdf" ContentType="application/pdf"/>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9"/>
  </p:notesMasterIdLst>
  <p:sldIdLst>
    <p:sldId id="330" r:id="rId2"/>
    <p:sldId id="256" r:id="rId3"/>
    <p:sldId id="331" r:id="rId4"/>
    <p:sldId id="276" r:id="rId5"/>
    <p:sldId id="278" r:id="rId6"/>
    <p:sldId id="279" r:id="rId7"/>
    <p:sldId id="375" r:id="rId8"/>
    <p:sldId id="280" r:id="rId9"/>
    <p:sldId id="281" r:id="rId10"/>
    <p:sldId id="282" r:id="rId11"/>
    <p:sldId id="283" r:id="rId12"/>
    <p:sldId id="284" r:id="rId13"/>
    <p:sldId id="285" r:id="rId14"/>
    <p:sldId id="299" r:id="rId15"/>
    <p:sldId id="359" r:id="rId16"/>
    <p:sldId id="360" r:id="rId17"/>
    <p:sldId id="356" r:id="rId18"/>
    <p:sldId id="361" r:id="rId19"/>
    <p:sldId id="362" r:id="rId20"/>
    <p:sldId id="363" r:id="rId21"/>
    <p:sldId id="302" r:id="rId22"/>
    <p:sldId id="303" r:id="rId23"/>
    <p:sldId id="309" r:id="rId24"/>
    <p:sldId id="334" r:id="rId25"/>
    <p:sldId id="291" r:id="rId26"/>
    <p:sldId id="335" r:id="rId27"/>
    <p:sldId id="336" r:id="rId28"/>
    <p:sldId id="337" r:id="rId29"/>
    <p:sldId id="339" r:id="rId30"/>
    <p:sldId id="364" r:id="rId31"/>
    <p:sldId id="365" r:id="rId32"/>
    <p:sldId id="348" r:id="rId33"/>
    <p:sldId id="294" r:id="rId34"/>
    <p:sldId id="341" r:id="rId35"/>
    <p:sldId id="366" r:id="rId36"/>
    <p:sldId id="343" r:id="rId37"/>
    <p:sldId id="344" r:id="rId38"/>
    <p:sldId id="345" r:id="rId39"/>
    <p:sldId id="296" r:id="rId40"/>
    <p:sldId id="297" r:id="rId41"/>
    <p:sldId id="324" r:id="rId42"/>
    <p:sldId id="326" r:id="rId43"/>
    <p:sldId id="311" r:id="rId44"/>
    <p:sldId id="325" r:id="rId45"/>
    <p:sldId id="313" r:id="rId46"/>
    <p:sldId id="327" r:id="rId47"/>
    <p:sldId id="315" r:id="rId48"/>
    <p:sldId id="316" r:id="rId49"/>
    <p:sldId id="317" r:id="rId50"/>
    <p:sldId id="349" r:id="rId51"/>
    <p:sldId id="318" r:id="rId52"/>
    <p:sldId id="328" r:id="rId53"/>
    <p:sldId id="320" r:id="rId54"/>
    <p:sldId id="321" r:id="rId55"/>
    <p:sldId id="322" r:id="rId56"/>
    <p:sldId id="350" r:id="rId57"/>
    <p:sldId id="351" r:id="rId58"/>
    <p:sldId id="323" r:id="rId59"/>
    <p:sldId id="367" r:id="rId60"/>
    <p:sldId id="368" r:id="rId61"/>
    <p:sldId id="369" r:id="rId62"/>
    <p:sldId id="370" r:id="rId63"/>
    <p:sldId id="371" r:id="rId64"/>
    <p:sldId id="372" r:id="rId65"/>
    <p:sldId id="373" r:id="rId66"/>
    <p:sldId id="329" r:id="rId67"/>
    <p:sldId id="374"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95" d="100"/>
          <a:sy n="95" d="100"/>
        </p:scale>
        <p:origin x="-10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interSettings" Target="printerSettings/printerSettings1.bin"/><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tableStyles" Target="tableStyles.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heme" Target="theme/theme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notesMaster" Target="notesMasters/notes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7/29/10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a:solidFill>
            <a:srgbClr val="FFFFFF"/>
          </a:solidFill>
          <a:ln/>
        </p:spPr>
      </p:sp>
      <p:sp>
        <p:nvSpPr>
          <p:cNvPr id="15363"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25</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26</a:t>
            </a:fld>
            <a:endParaRPr lang="en-US"/>
          </a:p>
        </p:txBody>
      </p:sp>
      <p:sp>
        <p:nvSpPr>
          <p:cNvPr id="62467" name="Rectangle 2"/>
          <p:cNvSpPr>
            <a:spLocks noChangeArrowheads="1"/>
          </p:cNvSpPr>
          <p:nvPr>
            <p:ph type="sldImg"/>
          </p:nvPr>
        </p:nvSpPr>
        <p:spPr>
          <a:xfrm>
            <a:off x="1150938" y="692150"/>
            <a:ext cx="4556125" cy="3416300"/>
          </a:xfrm>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28</a:t>
            </a:fld>
            <a:endParaRPr lang="en-US"/>
          </a:p>
        </p:txBody>
      </p:sp>
      <p:sp>
        <p:nvSpPr>
          <p:cNvPr id="65539" name="Rectangle 2"/>
          <p:cNvSpPr>
            <a:spLocks noChangeArrowheads="1"/>
          </p:cNvSpPr>
          <p:nvPr>
            <p:ph type="sldImg"/>
          </p:nvPr>
        </p:nvSpPr>
        <p:spPr>
          <a:xfrm>
            <a:off x="1150938" y="692150"/>
            <a:ext cx="4556125" cy="3416300"/>
          </a:xfrm>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31</a:t>
            </a:fld>
            <a:endParaRPr lang="en-US"/>
          </a:p>
        </p:txBody>
      </p:sp>
      <p:sp>
        <p:nvSpPr>
          <p:cNvPr id="82947" name="Rectangle 2"/>
          <p:cNvSpPr>
            <a:spLocks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32</a:t>
            </a:fld>
            <a:endParaRPr lang="en-US"/>
          </a:p>
        </p:txBody>
      </p:sp>
      <p:sp>
        <p:nvSpPr>
          <p:cNvPr id="82947" name="Rectangle 2"/>
          <p:cNvSpPr>
            <a:spLocks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33</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39</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40</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47</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48</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49</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52</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53</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83971" name="Text Box 3"/>
          <p:cNvSpPr>
            <a:spLocks noGrp="1" noChangeArrowheads="1"/>
          </p:cNvSpPr>
          <p:nvPr>
            <p:ph type="body" idx="1"/>
          </p:nvPr>
        </p:nvSpPr>
        <p:spPr>
          <a:xfrm>
            <a:off x="1046163" y="4352925"/>
            <a:ext cx="4770437" cy="3478213"/>
          </a:xfrm>
          <a:noFill/>
          <a:ln/>
        </p:spPr>
        <p:txBody>
          <a:bodyPr wrap="none" lIns="82058" tIns="41029" rIns="82058" bIns="41029" anchor="ctr"/>
          <a:lstStyle/>
          <a:p>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ph type="sldImg"/>
          </p:nvPr>
        </p:nvSpPr>
        <p:spPr>
          <a:xfrm>
            <a:off x="1150938" y="692150"/>
            <a:ext cx="4556125" cy="3416300"/>
          </a:xfrm>
          <a:solidFill>
            <a:srgbClr val="FFFFFF"/>
          </a:solidFill>
          <a:ln/>
        </p:spPr>
      </p:sp>
      <p:sp>
        <p:nvSpPr>
          <p:cNvPr id="94211" name="Rectangle 3"/>
          <p:cNvSpPr>
            <a:spLocks noChangeArrowheads="1"/>
          </p:cNvSpPr>
          <p:nvPr>
            <p:ph type="body" idx="1"/>
          </p:nvPr>
        </p:nvSpPr>
        <p:spPr>
          <a:solidFill>
            <a:srgbClr val="FFFFFF"/>
          </a:solidFill>
          <a:ln>
            <a:solidFill>
              <a:srgbClr val="000000"/>
            </a:solidFill>
          </a:ln>
        </p:spPr>
        <p:txBody>
          <a:bodyPr/>
          <a:lstStyle/>
          <a:p>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ChangeArrowheads="1"/>
          </p:cNvSpPr>
          <p:nvPr>
            <p:ph type="sldImg"/>
          </p:nvPr>
        </p:nvSpPr>
        <p:spPr>
          <a:xfrm>
            <a:off x="1150938" y="692150"/>
            <a:ext cx="4556125" cy="3416300"/>
          </a:xfrm>
          <a:solidFill>
            <a:srgbClr val="FFFFFF"/>
          </a:solidFill>
          <a:ln/>
        </p:spPr>
      </p:sp>
      <p:sp>
        <p:nvSpPr>
          <p:cNvPr id="96259" name="Rectangle 3"/>
          <p:cNvSpPr>
            <a:spLocks noChangeArrowheads="1"/>
          </p:cNvSpPr>
          <p:nvPr>
            <p:ph type="body" idx="1"/>
          </p:nvPr>
        </p:nvSpPr>
        <p:spPr>
          <a:solidFill>
            <a:srgbClr val="FFFFFF"/>
          </a:solidFill>
          <a:ln>
            <a:solidFill>
              <a:srgbClr val="000000"/>
            </a:solidFill>
          </a:ln>
        </p:spPr>
        <p:txBody>
          <a:bodyPr/>
          <a:lstStyle/>
          <a:p>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B93F851-C4DF-D542-8B9E-2FA47E9A01AC}" type="slidenum">
              <a:rPr lang="en-US">
                <a:latin typeface="Calibri" pitchFamily="29" charset="0"/>
                <a:ea typeface="ＭＳ Ｐゴシック" pitchFamily="29" charset="-128"/>
                <a:cs typeface="ＭＳ Ｐゴシック" pitchFamily="29" charset="-128"/>
              </a:rPr>
              <a:pPr/>
              <a:t>9</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11</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12</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13</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7/29/10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7/29/10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7/29/10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7/29/10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7/29/10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7/29/10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7/29/10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7/29/10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7/29/10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v="urn:schemas-microsoft-com:mac:vml" xmlns:mc="http://schemas.openxmlformats.org/markup-compatibility/2006" xmlns:p="http://schemas.openxmlformats.org/presentationml/2006/main"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7/29/10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7/29/10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7/29/10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5.png"/><Relationship Id="rId5" Type="http://schemas.openxmlformats.org/officeDocument/2006/relationships/image" Target="../media/image16.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6" Type="http://schemas.openxmlformats.org/officeDocument/2006/relationships/image" Target="../media/image37.png"/><Relationship Id="rId4" Type="http://schemas.openxmlformats.org/officeDocument/2006/relationships/image" Target="../media/image35.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4.jpeg"/><Relationship Id="rId5"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3"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3" Type="http://schemas.openxmlformats.org/officeDocument/2006/relationships/image" Target="../media/image5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5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 Id="rId5"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 descr="Emissions.tiff"/>
          <p:cNvPicPr>
            <a:picLocks noChangeAspect="1"/>
          </p:cNvPicPr>
          <p:nvPr/>
        </p:nvPicPr>
        <p:blipFill>
          <a:blip r:embed="rId2"/>
          <a:srcRect/>
          <a:stretch>
            <a:fillRect/>
          </a:stretch>
        </p:blipFill>
        <p:spPr bwMode="auto">
          <a:xfrm>
            <a:off x="0" y="1146597"/>
            <a:ext cx="9144000" cy="5711403"/>
          </a:xfrm>
          <a:prstGeom prst="rect">
            <a:avLst/>
          </a:prstGeom>
          <a:noFill/>
          <a:ln w="9525">
            <a:noFill/>
            <a:miter lim="800000"/>
            <a:headEnd/>
            <a:tailEnd/>
          </a:ln>
        </p:spPr>
      </p:pic>
      <p:sp>
        <p:nvSpPr>
          <p:cNvPr id="22531" name="TextBox 2"/>
          <p:cNvSpPr txBox="1">
            <a:spLocks noChangeArrowheads="1"/>
          </p:cNvSpPr>
          <p:nvPr/>
        </p:nvSpPr>
        <p:spPr bwMode="auto">
          <a:xfrm>
            <a:off x="2211022" y="1146596"/>
            <a:ext cx="4495800" cy="369332"/>
          </a:xfrm>
          <a:prstGeom prst="rect">
            <a:avLst/>
          </a:prstGeom>
          <a:noFill/>
          <a:ln w="9525">
            <a:noFill/>
            <a:miter lim="800000"/>
            <a:headEnd/>
            <a:tailEnd/>
          </a:ln>
        </p:spPr>
        <p:txBody>
          <a:bodyPr>
            <a:prstTxWarp prst="textNoShape">
              <a:avLst/>
            </a:prstTxWarp>
            <a:spAutoFit/>
          </a:bodyPr>
          <a:lstStyle/>
          <a:p>
            <a:r>
              <a:rPr lang="en-US" b="1" dirty="0" smtClean="0">
                <a:solidFill>
                  <a:srgbClr val="0067AC"/>
                </a:solidFill>
              </a:rPr>
              <a:t>Annual Global </a:t>
            </a:r>
            <a:r>
              <a:rPr lang="en-US" b="1" dirty="0">
                <a:solidFill>
                  <a:srgbClr val="0067AC"/>
                </a:solidFill>
              </a:rPr>
              <a:t>Carbon Emissions (</a:t>
            </a:r>
            <a:r>
              <a:rPr lang="en-US" b="1" dirty="0" err="1">
                <a:solidFill>
                  <a:srgbClr val="0067AC"/>
                </a:solidFill>
              </a:rPr>
              <a:t>Gt</a:t>
            </a:r>
            <a:r>
              <a:rPr lang="en-US" b="1" dirty="0">
                <a:solidFill>
                  <a:srgbClr val="0067AC"/>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 descr="Emissions.tiff"/>
          <p:cNvPicPr>
            <a:picLocks noChangeAspect="1"/>
          </p:cNvPicPr>
          <p:nvPr/>
        </p:nvPicPr>
        <p:blipFill>
          <a:blip r:embed="rId2"/>
          <a:srcRect/>
          <a:stretch>
            <a:fillRect/>
          </a:stretch>
        </p:blipFill>
        <p:spPr bwMode="auto">
          <a:xfrm>
            <a:off x="0" y="1146596"/>
            <a:ext cx="9144000" cy="5711403"/>
          </a:xfrm>
          <a:prstGeom prst="rect">
            <a:avLst/>
          </a:prstGeom>
          <a:noFill/>
          <a:ln w="9525">
            <a:noFill/>
            <a:miter lim="800000"/>
            <a:headEnd/>
            <a:tailEnd/>
          </a:ln>
        </p:spPr>
      </p:pic>
      <p:sp>
        <p:nvSpPr>
          <p:cNvPr id="22532" name="TextBox 3"/>
          <p:cNvSpPr txBox="1">
            <a:spLocks noChangeArrowheads="1"/>
          </p:cNvSpPr>
          <p:nvPr/>
        </p:nvSpPr>
        <p:spPr bwMode="auto">
          <a:xfrm>
            <a:off x="2286000" y="4532313"/>
            <a:ext cx="4114800" cy="646113"/>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rPr>
              <a:t>Actual emissions are exceeding worst case scenarios projected in 1990</a:t>
            </a:r>
          </a:p>
        </p:txBody>
      </p:sp>
      <p:cxnSp>
        <p:nvCxnSpPr>
          <p:cNvPr id="22533" name="Straight Arrow Connector 5"/>
          <p:cNvCxnSpPr>
            <a:cxnSpLocks noChangeShapeType="1"/>
          </p:cNvCxnSpPr>
          <p:nvPr/>
        </p:nvCxnSpPr>
        <p:spPr bwMode="auto">
          <a:xfrm rot="16200000" flipV="1">
            <a:off x="5291457" y="3275013"/>
            <a:ext cx="1676400" cy="838200"/>
          </a:xfrm>
          <a:prstGeom prst="straightConnector1">
            <a:avLst/>
          </a:prstGeom>
          <a:noFill/>
          <a:ln w="76200">
            <a:solidFill>
              <a:srgbClr val="FF0000"/>
            </a:solidFill>
            <a:round/>
            <a:headEnd/>
            <a:tailEnd type="arrow" w="med" len="med"/>
          </a:ln>
        </p:spPr>
      </p:cxnSp>
      <p:sp>
        <p:nvSpPr>
          <p:cNvPr id="6" name="TextBox 2"/>
          <p:cNvSpPr txBox="1">
            <a:spLocks noChangeArrowheads="1"/>
          </p:cNvSpPr>
          <p:nvPr/>
        </p:nvSpPr>
        <p:spPr bwMode="auto">
          <a:xfrm>
            <a:off x="2211022" y="1146596"/>
            <a:ext cx="4495800" cy="369332"/>
          </a:xfrm>
          <a:prstGeom prst="rect">
            <a:avLst/>
          </a:prstGeom>
          <a:noFill/>
          <a:ln w="9525">
            <a:noFill/>
            <a:miter lim="800000"/>
            <a:headEnd/>
            <a:tailEnd/>
          </a:ln>
        </p:spPr>
        <p:txBody>
          <a:bodyPr>
            <a:prstTxWarp prst="textNoShape">
              <a:avLst/>
            </a:prstTxWarp>
            <a:spAutoFit/>
          </a:bodyPr>
          <a:lstStyle/>
          <a:p>
            <a:r>
              <a:rPr lang="en-US" b="1" dirty="0" smtClean="0">
                <a:solidFill>
                  <a:srgbClr val="0067AC"/>
                </a:solidFill>
              </a:rPr>
              <a:t>Annual Global </a:t>
            </a:r>
            <a:r>
              <a:rPr lang="en-US" b="1" dirty="0">
                <a:solidFill>
                  <a:srgbClr val="0067AC"/>
                </a:solidFill>
              </a:rPr>
              <a:t>Carbon Emissions (</a:t>
            </a:r>
            <a:r>
              <a:rPr lang="en-US" b="1" dirty="0" err="1">
                <a:solidFill>
                  <a:srgbClr val="0067AC"/>
                </a:solidFill>
              </a:rPr>
              <a:t>Gt</a:t>
            </a:r>
            <a:r>
              <a:rPr lang="en-US" b="1" dirty="0">
                <a:solidFill>
                  <a:srgbClr val="0067AC"/>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1" y="2120586"/>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5"/>
            <a:ext cx="2780276" cy="14794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82220" y="1652084"/>
            <a:ext cx="8371854" cy="1470025"/>
          </a:xfrm>
        </p:spPr>
        <p:txBody>
          <a:bodyPr>
            <a:normAutofit/>
          </a:bodyPr>
          <a:lstStyle/>
          <a:p>
            <a:r>
              <a:rPr lang="en-US" sz="4400" dirty="0" smtClean="0"/>
              <a:t>Climate Change:  Educating for Informed Decision-</a:t>
            </a:r>
            <a:r>
              <a:rPr lang="en-US" sz="4400" dirty="0" smtClean="0"/>
              <a:t>Making</a:t>
            </a:r>
            <a:endParaRPr lang="en-US" sz="4400" dirty="0"/>
          </a:p>
        </p:txBody>
      </p:sp>
      <p:sp>
        <p:nvSpPr>
          <p:cNvPr id="15" name="Subtitle 14"/>
          <p:cNvSpPr>
            <a:spLocks noGrp="1"/>
          </p:cNvSpPr>
          <p:nvPr>
            <p:ph type="subTitle" idx="1"/>
          </p:nvPr>
        </p:nvSpPr>
        <p:spPr>
          <a:xfrm>
            <a:off x="1531885" y="3686368"/>
            <a:ext cx="6400800" cy="1752600"/>
          </a:xfrm>
        </p:spPr>
        <p:txBody>
          <a:bodyPr>
            <a:normAutofit fontScale="55000" lnSpcReduction="20000"/>
          </a:bodyPr>
          <a:lstStyle/>
          <a:p>
            <a:r>
              <a:rPr lang="en-US" sz="3840" b="1" dirty="0" smtClean="0">
                <a:solidFill>
                  <a:srgbClr val="000090"/>
                </a:solidFill>
              </a:rPr>
              <a:t>Eugene S. Takle</a:t>
            </a:r>
          </a:p>
          <a:p>
            <a:r>
              <a:rPr lang="en-US" dirty="0" smtClean="0">
                <a:solidFill>
                  <a:srgbClr val="000090"/>
                </a:solidFill>
              </a:rPr>
              <a:t>Professor of Atmospheric Science</a:t>
            </a:r>
          </a:p>
          <a:p>
            <a:r>
              <a:rPr lang="en-US" dirty="0" smtClean="0">
                <a:solidFill>
                  <a:srgbClr val="000090"/>
                </a:solidFill>
              </a:rPr>
              <a:t>Professor of Agricultural Meteorology</a:t>
            </a:r>
          </a:p>
          <a:p>
            <a:r>
              <a:rPr lang="en-US" dirty="0" smtClean="0">
                <a:solidFill>
                  <a:srgbClr val="000090"/>
                </a:solidFill>
              </a:rPr>
              <a:t>Director, Climate Science Program</a:t>
            </a:r>
          </a:p>
          <a:p>
            <a:r>
              <a:rPr lang="en-US" dirty="0" smtClean="0">
                <a:solidFill>
                  <a:srgbClr val="000090"/>
                </a:solidFill>
              </a:rPr>
              <a:t>Iowa State University</a:t>
            </a:r>
          </a:p>
          <a:p>
            <a:r>
              <a:rPr lang="en-US" dirty="0" smtClean="0">
                <a:solidFill>
                  <a:srgbClr val="000090"/>
                </a:solidFill>
              </a:rPr>
              <a:t>Ames, IA </a:t>
            </a:r>
            <a:r>
              <a:rPr lang="en-US" dirty="0" smtClean="0">
                <a:solidFill>
                  <a:srgbClr val="000090"/>
                </a:solidFill>
              </a:rPr>
              <a:t>50011</a:t>
            </a:r>
          </a:p>
          <a:p>
            <a:r>
              <a:rPr lang="en-US" dirty="0" err="1" smtClean="0">
                <a:solidFill>
                  <a:srgbClr val="FF3A65"/>
                </a:solidFill>
                <a:latin typeface="Arial" charset="0"/>
              </a:rPr>
              <a:t>gstakle@iastate.edu</a:t>
            </a:r>
            <a:endParaRPr lang="en-US" dirty="0" smtClean="0">
              <a:latin typeface="Arial" charset="0"/>
            </a:endParaRPr>
          </a:p>
          <a:p>
            <a:endParaRPr lang="en-US" dirty="0"/>
          </a:p>
        </p:txBody>
      </p:sp>
      <p:sp>
        <p:nvSpPr>
          <p:cNvPr id="4" name="TextBox 3"/>
          <p:cNvSpPr txBox="1"/>
          <p:nvPr/>
        </p:nvSpPr>
        <p:spPr>
          <a:xfrm>
            <a:off x="2797914" y="5597361"/>
            <a:ext cx="3711310" cy="1169551"/>
          </a:xfrm>
          <a:prstGeom prst="rect">
            <a:avLst/>
          </a:prstGeom>
          <a:noFill/>
        </p:spPr>
        <p:txBody>
          <a:bodyPr wrap="none" rtlCol="0">
            <a:spAutoFit/>
          </a:bodyPr>
          <a:lstStyle/>
          <a:p>
            <a:pPr algn="ctr"/>
            <a:r>
              <a:rPr lang="en-US" sz="1400" dirty="0" smtClean="0">
                <a:solidFill>
                  <a:schemeClr val="bg1"/>
                </a:solidFill>
              </a:rPr>
              <a:t>Iowa Association of Community College Trustees</a:t>
            </a:r>
          </a:p>
          <a:p>
            <a:pPr algn="ctr"/>
            <a:r>
              <a:rPr lang="en-US" sz="1400" dirty="0" smtClean="0">
                <a:solidFill>
                  <a:schemeClr val="bg1"/>
                </a:solidFill>
              </a:rPr>
              <a:t>Annual Conference </a:t>
            </a:r>
          </a:p>
          <a:p>
            <a:pPr algn="ctr"/>
            <a:r>
              <a:rPr lang="en-US" sz="1400" dirty="0" smtClean="0">
                <a:solidFill>
                  <a:schemeClr val="bg1"/>
                </a:solidFill>
              </a:rPr>
              <a:t>Iowa Valley Community College District</a:t>
            </a:r>
          </a:p>
          <a:p>
            <a:pPr algn="ctr"/>
            <a:r>
              <a:rPr lang="en-US" sz="1400" dirty="0" smtClean="0">
                <a:solidFill>
                  <a:schemeClr val="bg1"/>
                </a:solidFill>
              </a:rPr>
              <a:t>Marshalltown, IA</a:t>
            </a:r>
          </a:p>
          <a:p>
            <a:pPr algn="ctr"/>
            <a:r>
              <a:rPr lang="en-US" sz="1400" dirty="0" smtClean="0">
                <a:solidFill>
                  <a:schemeClr val="bg1"/>
                </a:solidFill>
              </a:rPr>
              <a:t>29 </a:t>
            </a:r>
            <a:r>
              <a:rPr lang="en-US" sz="1400" dirty="0" smtClean="0">
                <a:solidFill>
                  <a:schemeClr val="bg1"/>
                </a:solidFill>
              </a:rPr>
              <a:t>July 2010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4" descr="Slide03.jpg"/>
          <p:cNvPicPr>
            <a:picLocks noChangeAspect="1"/>
          </p:cNvPicPr>
          <p:nvPr/>
        </p:nvPicPr>
        <p:blipFill>
          <a:blip r:embed="rId2"/>
          <a:srcRect/>
          <a:stretch>
            <a:fillRect/>
          </a:stretch>
        </p:blipFill>
        <p:spPr bwMode="auto">
          <a:xfrm>
            <a:off x="990600" y="17297400"/>
            <a:ext cx="9144000" cy="6858000"/>
          </a:xfrm>
          <a:prstGeom prst="rect">
            <a:avLst/>
          </a:prstGeom>
          <a:noFill/>
          <a:ln w="9525">
            <a:noFill/>
            <a:miter lim="800000"/>
            <a:headEnd/>
            <a:tailEnd/>
          </a:ln>
        </p:spPr>
      </p:pic>
      <p:pic>
        <p:nvPicPr>
          <p:cNvPr id="31747" name="Picture 14" descr="Slide03.jpg"/>
          <p:cNvPicPr>
            <a:picLocks noChangeAspect="1"/>
          </p:cNvPicPr>
          <p:nvPr/>
        </p:nvPicPr>
        <p:blipFill>
          <a:blip r:embed="rId2"/>
          <a:srcRect/>
          <a:stretch>
            <a:fillRect/>
          </a:stretch>
        </p:blipFill>
        <p:spPr bwMode="auto">
          <a:xfrm>
            <a:off x="1143000" y="17449800"/>
            <a:ext cx="9144000" cy="6858000"/>
          </a:xfrm>
          <a:prstGeom prst="rect">
            <a:avLst/>
          </a:prstGeom>
          <a:noFill/>
          <a:ln w="9525">
            <a:noFill/>
            <a:miter lim="800000"/>
            <a:headEnd/>
            <a:tailEnd/>
          </a:ln>
        </p:spPr>
      </p:pic>
      <p:pic>
        <p:nvPicPr>
          <p:cNvPr id="31748" name="Picture 3" descr="Slide03.jpg"/>
          <p:cNvPicPr>
            <a:picLocks noChangeAspect="1"/>
          </p:cNvPicPr>
          <p:nvPr/>
        </p:nvPicPr>
        <p:blipFill>
          <a:blip r:embed="rId2"/>
          <a:srcRect/>
          <a:stretch>
            <a:fillRect/>
          </a:stretch>
        </p:blipFill>
        <p:spPr bwMode="auto">
          <a:xfrm>
            <a:off x="990600" y="1260762"/>
            <a:ext cx="7462983" cy="55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AR4-SREStempProj"/>
          <p:cNvPicPr>
            <a:picLocks noChangeAspect="1" noChangeArrowheads="1"/>
          </p:cNvPicPr>
          <p:nvPr/>
        </p:nvPicPr>
        <p:blipFill>
          <a:blip r:embed="rId3"/>
          <a:srcRect/>
          <a:stretch>
            <a:fillRect/>
          </a:stretch>
        </p:blipFill>
        <p:spPr bwMode="auto">
          <a:xfrm>
            <a:off x="0" y="1066800"/>
            <a:ext cx="9144000" cy="5486400"/>
          </a:xfrm>
          <a:prstGeom prst="rect">
            <a:avLst/>
          </a:prstGeom>
          <a:noFill/>
          <a:ln w="9525">
            <a:noFill/>
            <a:miter lim="800000"/>
            <a:headEnd/>
            <a:tailEnd/>
          </a:ln>
        </p:spPr>
      </p:pic>
      <p:sp>
        <p:nvSpPr>
          <p:cNvPr id="32771"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sp>
        <p:nvSpPr>
          <p:cNvPr id="32773" name="Text Box 5"/>
          <p:cNvSpPr txBox="1">
            <a:spLocks noChangeArrowheads="1"/>
          </p:cNvSpPr>
          <p:nvPr/>
        </p:nvSpPr>
        <p:spPr bwMode="auto">
          <a:xfrm>
            <a:off x="2819400" y="1580147"/>
            <a:ext cx="2438400" cy="307777"/>
          </a:xfrm>
          <a:prstGeom prst="rect">
            <a:avLst/>
          </a:prstGeom>
          <a:noFill/>
          <a:ln w="12700">
            <a:noFill/>
            <a:miter lim="800000"/>
            <a:headEnd/>
            <a:tailEnd/>
          </a:ln>
        </p:spPr>
        <p:txBody>
          <a:bodyPr>
            <a:prstTxWarp prst="textNoShape">
              <a:avLst/>
            </a:prstTxWarp>
            <a:spAutoFit/>
          </a:bodyPr>
          <a:lstStyle/>
          <a:p>
            <a:r>
              <a:rPr lang="en-US" sz="1400" dirty="0" smtClean="0">
                <a:solidFill>
                  <a:srgbClr val="B21524"/>
                </a:solidFill>
              </a:rPr>
              <a:t>Ener</a:t>
            </a:r>
            <a:r>
              <a:rPr lang="en-US" sz="1400" dirty="0" smtClean="0">
                <a:solidFill>
                  <a:srgbClr val="B21524"/>
                </a:solidFill>
              </a:rPr>
              <a:t>gy </a:t>
            </a:r>
            <a:r>
              <a:rPr lang="en-US" sz="1400" dirty="0" smtClean="0">
                <a:solidFill>
                  <a:srgbClr val="B21524"/>
                </a:solidFill>
              </a:rPr>
              <a:t>intensive</a:t>
            </a:r>
          </a:p>
        </p:txBody>
      </p:sp>
      <p:sp>
        <p:nvSpPr>
          <p:cNvPr id="32774" name="Text Box 6"/>
          <p:cNvSpPr txBox="1">
            <a:spLocks noChangeArrowheads="1"/>
          </p:cNvSpPr>
          <p:nvPr/>
        </p:nvSpPr>
        <p:spPr bwMode="auto">
          <a:xfrm>
            <a:off x="2819400" y="1950036"/>
            <a:ext cx="3200400" cy="307777"/>
          </a:xfrm>
          <a:prstGeom prst="rect">
            <a:avLst/>
          </a:prstGeom>
          <a:noFill/>
          <a:ln w="12700">
            <a:noFill/>
            <a:miter lim="800000"/>
            <a:headEnd/>
            <a:tailEnd/>
          </a:ln>
        </p:spPr>
        <p:txBody>
          <a:bodyPr>
            <a:prstTxWarp prst="textNoShape">
              <a:avLst/>
            </a:prstTxWarp>
            <a:spAutoFit/>
          </a:bodyPr>
          <a:lstStyle/>
          <a:p>
            <a:pPr>
              <a:spcBef>
                <a:spcPct val="50000"/>
              </a:spcBef>
            </a:pPr>
            <a:r>
              <a:rPr lang="en-US" sz="1400" dirty="0">
                <a:solidFill>
                  <a:srgbClr val="000090"/>
                </a:solidFill>
              </a:rPr>
              <a:t>More environmentally friendly</a:t>
            </a:r>
          </a:p>
        </p:txBody>
      </p:sp>
      <p:sp>
        <p:nvSpPr>
          <p:cNvPr id="32775" name="TextBox 6"/>
          <p:cNvSpPr txBox="1">
            <a:spLocks noChangeArrowheads="1"/>
          </p:cNvSpPr>
          <p:nvPr/>
        </p:nvSpPr>
        <p:spPr bwMode="auto">
          <a:xfrm>
            <a:off x="1600200" y="3333750"/>
            <a:ext cx="3657600" cy="1200150"/>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rPr>
              <a:t>If current emission trends continue, global temperature rise will exceed worst case scenarios projected in 2007</a:t>
            </a:r>
          </a:p>
        </p:txBody>
      </p:sp>
      <p:cxnSp>
        <p:nvCxnSpPr>
          <p:cNvPr id="32776" name="Straight Arrow Connector 7"/>
          <p:cNvCxnSpPr>
            <a:cxnSpLocks noChangeShapeType="1"/>
          </p:cNvCxnSpPr>
          <p:nvPr/>
        </p:nvCxnSpPr>
        <p:spPr bwMode="auto">
          <a:xfrm flipV="1">
            <a:off x="4419600" y="1950036"/>
            <a:ext cx="3962400" cy="1219200"/>
          </a:xfrm>
          <a:prstGeom prst="straightConnector1">
            <a:avLst/>
          </a:prstGeom>
          <a:noFill/>
          <a:ln w="76200">
            <a:solidFill>
              <a:srgbClr val="FF0000"/>
            </a:solidFill>
            <a:round/>
            <a:headEnd/>
            <a:tailEnd type="arrow" w="med" len="med"/>
          </a:ln>
        </p:spPr>
      </p:cxnSp>
      <p:sp>
        <p:nvSpPr>
          <p:cNvPr id="32777" name="Oval 13"/>
          <p:cNvSpPr>
            <a:spLocks noChangeArrowheads="1"/>
          </p:cNvSpPr>
          <p:nvPr/>
        </p:nvSpPr>
        <p:spPr bwMode="auto">
          <a:xfrm>
            <a:off x="8382000" y="5029200"/>
            <a:ext cx="457200" cy="914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32778" name="TextBox 14"/>
          <p:cNvSpPr txBox="1">
            <a:spLocks noChangeArrowheads="1"/>
          </p:cNvSpPr>
          <p:nvPr/>
        </p:nvSpPr>
        <p:spPr bwMode="auto">
          <a:xfrm>
            <a:off x="7086600" y="6096000"/>
            <a:ext cx="1878013" cy="338138"/>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FI =fossil intensive</a:t>
            </a:r>
          </a:p>
        </p:txBody>
      </p:sp>
      <p:sp>
        <p:nvSpPr>
          <p:cNvPr id="11" name="TextBox 10"/>
          <p:cNvSpPr txBox="1"/>
          <p:nvPr/>
        </p:nvSpPr>
        <p:spPr>
          <a:xfrm>
            <a:off x="2819400" y="1796147"/>
            <a:ext cx="1764901" cy="307777"/>
          </a:xfrm>
          <a:prstGeom prst="rect">
            <a:avLst/>
          </a:prstGeom>
          <a:noFill/>
        </p:spPr>
        <p:txBody>
          <a:bodyPr wrap="none" rtlCol="0">
            <a:spAutoFit/>
          </a:bodyPr>
          <a:lstStyle/>
          <a:p>
            <a:r>
              <a:rPr lang="en-US" sz="1400" dirty="0" smtClean="0">
                <a:solidFill>
                  <a:srgbClr val="008000"/>
                </a:solidFill>
              </a:rPr>
              <a:t>Balanced fuel </a:t>
            </a:r>
            <a:r>
              <a:rPr lang="en-US" sz="1400" dirty="0" smtClean="0">
                <a:solidFill>
                  <a:srgbClr val="008000"/>
                </a:solidFill>
              </a:rPr>
              <a:t>sources</a:t>
            </a:r>
            <a:endParaRPr lang="en-US" sz="1400" dirty="0" smtClean="0">
              <a:solidFill>
                <a:srgbClr val="008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716213" y="19462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26971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527301"/>
            <a:ext cx="8229600" cy="4330699"/>
          </a:xfrm>
        </p:spPr>
        <p:txBody>
          <a:bodyPr/>
          <a:lstStyle/>
          <a:p>
            <a:pPr marL="571500" indent="-571500">
              <a:buAutoNum type="romanUcPeriod"/>
            </a:pPr>
            <a:r>
              <a:rPr lang="en-US" dirty="0" smtClean="0">
                <a:solidFill>
                  <a:srgbClr val="0067AC"/>
                </a:solidFill>
              </a:rPr>
              <a:t>The science of global climate change</a:t>
            </a:r>
          </a:p>
          <a:p>
            <a:pPr marL="571500" indent="-571500">
              <a:buAutoNum type="romanUcPeriod"/>
            </a:pPr>
            <a:r>
              <a:rPr lang="en-US" dirty="0" smtClean="0">
                <a:solidFill>
                  <a:srgbClr val="0067AC"/>
                </a:solidFill>
              </a:rPr>
              <a:t>Climate change in Iowa</a:t>
            </a:r>
          </a:p>
          <a:p>
            <a:pPr marL="571500" indent="-571500">
              <a:buAutoNum type="romanUcPeriod"/>
            </a:pPr>
            <a:r>
              <a:rPr lang="en-US" dirty="0" smtClean="0">
                <a:solidFill>
                  <a:srgbClr val="0067AC"/>
                </a:solidFill>
              </a:rPr>
              <a:t>Using local/regional climate change as a springboard to understanding global climate change and the nature of science</a:t>
            </a:r>
            <a:endParaRPr lang="en-US" dirty="0">
              <a:solidFill>
                <a:srgbClr val="0067A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8400" y="4377531"/>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884902" y="3808352"/>
            <a:ext cx="1106997" cy="1588"/>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315200" y="4880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2009:  0</a:t>
            </a:r>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315200" y="4880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2009:  0</a:t>
            </a:r>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20 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30-40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1" descr="A1BJJADelPglobal.tiff"/>
          <p:cNvPicPr>
            <a:picLocks noChangeAspect="1"/>
          </p:cNvPicPr>
          <p:nvPr/>
        </p:nvPicPr>
        <p:blipFill>
          <a:blip r:embed="rId2"/>
          <a:srcRect/>
          <a:stretch>
            <a:fillRect/>
          </a:stretch>
        </p:blipFill>
        <p:spPr bwMode="auto">
          <a:xfrm>
            <a:off x="0" y="1183583"/>
            <a:ext cx="9144000" cy="5493442"/>
          </a:xfrm>
          <a:prstGeom prst="rect">
            <a:avLst/>
          </a:prstGeom>
          <a:noFill/>
          <a:ln w="9525">
            <a:noFill/>
            <a:miter lim="800000"/>
            <a:headEnd/>
            <a:tailEnd/>
          </a:ln>
        </p:spPr>
      </p:pic>
      <p:sp>
        <p:nvSpPr>
          <p:cNvPr id="68611"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1" descr="A1BJJADelPglobal.tiff"/>
          <p:cNvPicPr>
            <a:picLocks noChangeAspect="1"/>
          </p:cNvPicPr>
          <p:nvPr/>
        </p:nvPicPr>
        <p:blipFill>
          <a:blip r:embed="rId2"/>
          <a:srcRect/>
          <a:stretch>
            <a:fillRect/>
          </a:stretch>
        </p:blipFill>
        <p:spPr bwMode="auto">
          <a:xfrm>
            <a:off x="0" y="1183583"/>
            <a:ext cx="9144000" cy="5493442"/>
          </a:xfrm>
          <a:prstGeom prst="rect">
            <a:avLst/>
          </a:prstGeom>
          <a:noFill/>
          <a:ln w="9525">
            <a:noFill/>
            <a:miter lim="800000"/>
            <a:headEnd/>
            <a:tailEnd/>
          </a:ln>
        </p:spPr>
      </p:pic>
      <p:sp>
        <p:nvSpPr>
          <p:cNvPr id="68611"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
        <p:nvSpPr>
          <p:cNvPr id="4" name="TextBox 3"/>
          <p:cNvSpPr txBox="1">
            <a:spLocks noChangeArrowheads="1"/>
          </p:cNvSpPr>
          <p:nvPr/>
        </p:nvSpPr>
        <p:spPr bwMode="auto">
          <a:xfrm>
            <a:off x="685800" y="3461266"/>
            <a:ext cx="6781800" cy="369332"/>
          </a:xfrm>
          <a:prstGeom prst="rect">
            <a:avLst/>
          </a:prstGeom>
          <a:solidFill>
            <a:srgbClr val="3366FF"/>
          </a:solidFill>
          <a:ln w="9525">
            <a:noFill/>
            <a:miter lim="800000"/>
            <a:headEnd/>
            <a:tailEnd/>
          </a:ln>
        </p:spPr>
        <p:txBody>
          <a:bodyPr wrap="square">
            <a:prstTxWarp prst="textNoShape">
              <a:avLst/>
            </a:prstTxWarp>
            <a:spAutoFit/>
          </a:bodyPr>
          <a:lstStyle/>
          <a:p>
            <a:pPr algn="ctr"/>
            <a:r>
              <a:rPr lang="en-US" dirty="0">
                <a:solidFill>
                  <a:schemeClr val="bg1"/>
                </a:solidFill>
              </a:rPr>
              <a:t>Low confidence in model projection of summer precipitation</a:t>
            </a:r>
          </a:p>
        </p:txBody>
      </p:sp>
      <p:cxnSp>
        <p:nvCxnSpPr>
          <p:cNvPr id="5" name="Straight Arrow Connector 5"/>
          <p:cNvCxnSpPr>
            <a:cxnSpLocks noChangeShapeType="1"/>
          </p:cNvCxnSpPr>
          <p:nvPr/>
        </p:nvCxnSpPr>
        <p:spPr bwMode="auto">
          <a:xfrm flipV="1">
            <a:off x="1219200" y="2687720"/>
            <a:ext cx="1066800" cy="773546"/>
          </a:xfrm>
          <a:prstGeom prst="straightConnector1">
            <a:avLst/>
          </a:prstGeom>
          <a:noFill/>
          <a:ln w="57150">
            <a:solidFill>
              <a:srgbClr val="0000FF"/>
            </a:solidFill>
            <a:round/>
            <a:headEnd/>
            <a:tailEnd type="arrow"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1" descr="A1BDJFDelPglobal.tiff"/>
          <p:cNvPicPr>
            <a:picLocks noChangeAspect="1"/>
          </p:cNvPicPr>
          <p:nvPr/>
        </p:nvPicPr>
        <p:blipFill>
          <a:blip r:embed="rId2"/>
          <a:srcRect/>
          <a:stretch>
            <a:fillRect/>
          </a:stretch>
        </p:blipFill>
        <p:spPr bwMode="auto">
          <a:xfrm>
            <a:off x="0" y="1084951"/>
            <a:ext cx="9144000" cy="5642874"/>
          </a:xfrm>
          <a:prstGeom prst="rect">
            <a:avLst/>
          </a:prstGeom>
          <a:noFill/>
          <a:ln w="9525">
            <a:noFill/>
            <a:miter lim="800000"/>
            <a:headEnd/>
            <a:tailEnd/>
          </a:ln>
        </p:spPr>
      </p:pic>
      <p:sp>
        <p:nvSpPr>
          <p:cNvPr id="70659"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1" descr="PrecipChng W-S.tiff"/>
          <p:cNvPicPr>
            <a:picLocks noChangeAspect="1"/>
          </p:cNvPicPr>
          <p:nvPr/>
        </p:nvPicPr>
        <p:blipFill>
          <a:blip r:embed="rId2"/>
          <a:srcRect/>
          <a:stretch>
            <a:fillRect/>
          </a:stretch>
        </p:blipFill>
        <p:spPr bwMode="auto">
          <a:xfrm>
            <a:off x="0" y="1245228"/>
            <a:ext cx="9144000" cy="4393572"/>
          </a:xfrm>
          <a:prstGeom prst="rect">
            <a:avLst/>
          </a:prstGeom>
          <a:noFill/>
          <a:ln w="9525">
            <a:noFill/>
            <a:miter lim="800000"/>
            <a:headEnd/>
            <a:tailEnd/>
          </a:ln>
        </p:spPr>
      </p:pic>
      <p:pic>
        <p:nvPicPr>
          <p:cNvPr id="71684" name="Picture 3" descr="PrecipChng scale.tiff"/>
          <p:cNvPicPr>
            <a:picLocks noChangeAspect="1"/>
          </p:cNvPicPr>
          <p:nvPr/>
        </p:nvPicPr>
        <p:blipFill>
          <a:blip r:embed="rId3"/>
          <a:srcRect/>
          <a:stretch>
            <a:fillRect/>
          </a:stretch>
        </p:blipFill>
        <p:spPr bwMode="auto">
          <a:xfrm>
            <a:off x="0" y="5486400"/>
            <a:ext cx="9144000" cy="1066800"/>
          </a:xfrm>
          <a:prstGeom prst="rect">
            <a:avLst/>
          </a:prstGeom>
          <a:noFill/>
          <a:ln w="9525">
            <a:noFill/>
            <a:miter lim="800000"/>
            <a:headEnd/>
            <a:tailEnd/>
          </a:ln>
        </p:spPr>
      </p:pic>
      <p:sp>
        <p:nvSpPr>
          <p:cNvPr id="71685" name="TextBox 4"/>
          <p:cNvSpPr txBox="1">
            <a:spLocks noChangeArrowheads="1"/>
          </p:cNvSpPr>
          <p:nvPr/>
        </p:nvSpPr>
        <p:spPr bwMode="auto">
          <a:xfrm>
            <a:off x="0" y="6611938"/>
            <a:ext cx="9144000" cy="246062"/>
          </a:xfrm>
          <a:prstGeom prst="rect">
            <a:avLst/>
          </a:prstGeom>
          <a:noFill/>
          <a:ln w="9525">
            <a:noFill/>
            <a:miter lim="800000"/>
            <a:headEnd/>
            <a:tailEnd/>
          </a:ln>
        </p:spPr>
        <p:txBody>
          <a:bodyPr>
            <a:prstTxWarp prst="textNoShape">
              <a:avLst/>
            </a:prstTxWarp>
            <a:spAutoFit/>
          </a:bodyPr>
          <a:lstStyle/>
          <a:p>
            <a:pPr algn="ctr"/>
            <a:r>
              <a:rPr lang="en-US" sz="1000">
                <a:solidFill>
                  <a:srgbClr val="B21524"/>
                </a:solidFill>
              </a:rPr>
              <a:t>Karl, T. R., J. M. Melillo, and T. C. Peterson, (eds.), 2009:  Global Climate Change Impacts in the United States. Cambridge University Press, 2009, 196pp.</a:t>
            </a:r>
          </a:p>
        </p:txBody>
      </p:sp>
      <p:sp>
        <p:nvSpPr>
          <p:cNvPr id="6" name="TextBox 5"/>
          <p:cNvSpPr txBox="1"/>
          <p:nvPr/>
        </p:nvSpPr>
        <p:spPr>
          <a:xfrm>
            <a:off x="7817017" y="1245228"/>
            <a:ext cx="1202143" cy="369332"/>
          </a:xfrm>
          <a:prstGeom prst="rect">
            <a:avLst/>
          </a:prstGeom>
          <a:noFill/>
        </p:spPr>
        <p:txBody>
          <a:bodyPr wrap="square" rtlCol="0">
            <a:spAutoFit/>
          </a:bodyPr>
          <a:lstStyle/>
          <a:p>
            <a:r>
              <a:rPr lang="en-US" b="1" dirty="0" smtClean="0">
                <a:solidFill>
                  <a:srgbClr val="0067AC"/>
                </a:solidFill>
              </a:rPr>
              <a:t>2080-2099</a:t>
            </a:r>
            <a:endParaRPr lang="en-US" b="1" dirty="0">
              <a:solidFill>
                <a:srgbClr val="0067A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2" descr="PrecipChng scale.tiff"/>
          <p:cNvPicPr>
            <a:picLocks noChangeAspect="1"/>
          </p:cNvPicPr>
          <p:nvPr/>
        </p:nvPicPr>
        <p:blipFill>
          <a:blip r:embed="rId2"/>
          <a:srcRect/>
          <a:stretch>
            <a:fillRect/>
          </a:stretch>
        </p:blipFill>
        <p:spPr bwMode="auto">
          <a:xfrm>
            <a:off x="0" y="5486400"/>
            <a:ext cx="9144000" cy="1066800"/>
          </a:xfrm>
          <a:prstGeom prst="rect">
            <a:avLst/>
          </a:prstGeom>
          <a:noFill/>
          <a:ln w="9525">
            <a:noFill/>
            <a:miter lim="800000"/>
            <a:headEnd/>
            <a:tailEnd/>
          </a:ln>
        </p:spPr>
      </p:pic>
      <p:sp>
        <p:nvSpPr>
          <p:cNvPr id="72708" name="TextBox 3"/>
          <p:cNvSpPr txBox="1">
            <a:spLocks noChangeArrowheads="1"/>
          </p:cNvSpPr>
          <p:nvPr/>
        </p:nvSpPr>
        <p:spPr bwMode="auto">
          <a:xfrm>
            <a:off x="0" y="6611938"/>
            <a:ext cx="9144000" cy="246062"/>
          </a:xfrm>
          <a:prstGeom prst="rect">
            <a:avLst/>
          </a:prstGeom>
          <a:noFill/>
          <a:ln w="9525">
            <a:noFill/>
            <a:miter lim="800000"/>
            <a:headEnd/>
            <a:tailEnd/>
          </a:ln>
        </p:spPr>
        <p:txBody>
          <a:bodyPr>
            <a:prstTxWarp prst="textNoShape">
              <a:avLst/>
            </a:prstTxWarp>
            <a:spAutoFit/>
          </a:bodyPr>
          <a:lstStyle/>
          <a:p>
            <a:pPr algn="ctr"/>
            <a:r>
              <a:rPr lang="en-US" sz="1000">
                <a:solidFill>
                  <a:srgbClr val="B21524"/>
                </a:solidFill>
              </a:rPr>
              <a:t>Karl, T. R., J. M. Melillo, and T. C. Peterson, (eds.), 2009:  Global Climate Change Impacts in the United States. Cambridge University Press, 2009, 196pp.</a:t>
            </a:r>
          </a:p>
        </p:txBody>
      </p:sp>
      <p:pic>
        <p:nvPicPr>
          <p:cNvPr id="72709" name="Picture 4" descr="PrecipChng S-F.tiff"/>
          <p:cNvPicPr>
            <a:picLocks noChangeAspect="1"/>
          </p:cNvPicPr>
          <p:nvPr/>
        </p:nvPicPr>
        <p:blipFill>
          <a:blip r:embed="rId3"/>
          <a:srcRect/>
          <a:stretch>
            <a:fillRect/>
          </a:stretch>
        </p:blipFill>
        <p:spPr bwMode="auto">
          <a:xfrm>
            <a:off x="0" y="1195912"/>
            <a:ext cx="9144000" cy="4290488"/>
          </a:xfrm>
          <a:prstGeom prst="rect">
            <a:avLst/>
          </a:prstGeom>
          <a:noFill/>
          <a:ln w="9525">
            <a:noFill/>
            <a:miter lim="800000"/>
            <a:headEnd/>
            <a:tailEnd/>
          </a:ln>
        </p:spPr>
      </p:pic>
      <p:sp>
        <p:nvSpPr>
          <p:cNvPr id="6" name="TextBox 5"/>
          <p:cNvSpPr txBox="1"/>
          <p:nvPr/>
        </p:nvSpPr>
        <p:spPr>
          <a:xfrm>
            <a:off x="7817017" y="1195912"/>
            <a:ext cx="1202143" cy="369332"/>
          </a:xfrm>
          <a:prstGeom prst="rect">
            <a:avLst/>
          </a:prstGeom>
          <a:noFill/>
        </p:spPr>
        <p:txBody>
          <a:bodyPr wrap="square" rtlCol="0">
            <a:spAutoFit/>
          </a:bodyPr>
          <a:lstStyle/>
          <a:p>
            <a:r>
              <a:rPr lang="en-US" b="1" dirty="0" smtClean="0">
                <a:solidFill>
                  <a:srgbClr val="0067AC"/>
                </a:solidFill>
              </a:rPr>
              <a:t>2080-2099</a:t>
            </a:r>
            <a:endParaRPr lang="en-US" b="1" dirty="0">
              <a:solidFill>
                <a:srgbClr val="0067AC"/>
              </a:solidFill>
            </a:endParaRPr>
          </a:p>
        </p:txBody>
      </p:sp>
      <p:sp>
        <p:nvSpPr>
          <p:cNvPr id="7" name="TextBox 5"/>
          <p:cNvSpPr txBox="1">
            <a:spLocks noChangeArrowheads="1"/>
          </p:cNvSpPr>
          <p:nvPr/>
        </p:nvSpPr>
        <p:spPr bwMode="auto">
          <a:xfrm>
            <a:off x="3962400" y="3581400"/>
            <a:ext cx="1981200" cy="369888"/>
          </a:xfrm>
          <a:prstGeom prst="rect">
            <a:avLst/>
          </a:prstGeom>
          <a:solidFill>
            <a:srgbClr val="3366FF"/>
          </a:solidFill>
          <a:ln w="9525">
            <a:noFill/>
            <a:miter lim="800000"/>
            <a:headEnd/>
            <a:tailEnd/>
          </a:ln>
        </p:spPr>
        <p:txBody>
          <a:bodyPr>
            <a:prstTxWarp prst="textNoShape">
              <a:avLst/>
            </a:prstTxWarp>
            <a:spAutoFit/>
          </a:bodyPr>
          <a:lstStyle/>
          <a:p>
            <a:pPr algn="ctr"/>
            <a:r>
              <a:rPr lang="en-US" sz="1800" dirty="0">
                <a:solidFill>
                  <a:srgbClr val="FFFFFF"/>
                </a:solidFill>
              </a:rPr>
              <a:t>Low confidence</a:t>
            </a:r>
          </a:p>
        </p:txBody>
      </p:sp>
      <p:cxnSp>
        <p:nvCxnSpPr>
          <p:cNvPr id="8" name="Straight Arrow Connector 8"/>
          <p:cNvCxnSpPr>
            <a:cxnSpLocks noChangeShapeType="1"/>
          </p:cNvCxnSpPr>
          <p:nvPr/>
        </p:nvCxnSpPr>
        <p:spPr bwMode="auto">
          <a:xfrm rot="10800000">
            <a:off x="2743200" y="3733801"/>
            <a:ext cx="1219203" cy="76199"/>
          </a:xfrm>
          <a:prstGeom prst="straightConnector1">
            <a:avLst/>
          </a:prstGeom>
          <a:noFill/>
          <a:ln w="57150">
            <a:solidFill>
              <a:srgbClr val="0000FF"/>
            </a:solidFill>
            <a:round/>
            <a:headEnd/>
            <a:tailEnd type="arrow" w="med" len="med"/>
          </a:ln>
        </p:spPr>
      </p:cxnSp>
      <p:cxnSp>
        <p:nvCxnSpPr>
          <p:cNvPr id="9" name="Straight Arrow Connector 7"/>
          <p:cNvCxnSpPr>
            <a:cxnSpLocks noChangeShapeType="1"/>
          </p:cNvCxnSpPr>
          <p:nvPr/>
        </p:nvCxnSpPr>
        <p:spPr bwMode="auto">
          <a:xfrm>
            <a:off x="5943600" y="3733800"/>
            <a:ext cx="1371600" cy="1"/>
          </a:xfrm>
          <a:prstGeom prst="straightConnector1">
            <a:avLst/>
          </a:prstGeom>
          <a:noFill/>
          <a:ln w="57150">
            <a:solidFill>
              <a:srgbClr val="0000FF"/>
            </a:solidFill>
            <a:round/>
            <a:headEnd/>
            <a:tailEnd type="arrow" w="med" len="me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dirty="0" smtClean="0">
                <a:latin typeface="Arial" pitchFamily="-111" charset="0"/>
                <a:ea typeface="ＭＳ Ｐゴシック" pitchFamily="-111" charset="-128"/>
                <a:cs typeface="ＭＳ Ｐゴシック" pitchFamily="-111" charset="-128"/>
              </a:rPr>
              <a:t>Global c</a:t>
            </a:r>
            <a:r>
              <a:rPr lang="en-US" sz="3556" b="1" dirty="0" smtClean="0">
                <a:latin typeface="Arial" pitchFamily="-111" charset="0"/>
                <a:ea typeface="ＭＳ Ｐゴシック" pitchFamily="-111" charset="-128"/>
                <a:cs typeface="ＭＳ Ｐゴシック" pitchFamily="-111" charset="-128"/>
              </a:rPr>
              <a:t>limate </a:t>
            </a:r>
            <a:r>
              <a:rPr lang="en-US" sz="3556" b="1" dirty="0" smtClean="0">
                <a:latin typeface="Arial" pitchFamily="-111" charset="0"/>
                <a:ea typeface="ＭＳ Ｐゴシック" pitchFamily="-111" charset="-128"/>
                <a:cs typeface="ＭＳ Ｐゴシック" pitchFamily="-111" charset="-128"/>
              </a:rPr>
              <a:t>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31.5”</a:t>
            </a: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29870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8%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018" name="Picture 3" descr="IA_total_avg_fall_precip_1970.gif"/>
          <p:cNvPicPr>
            <a:picLocks noChangeAspect="1"/>
          </p:cNvPicPr>
          <p:nvPr/>
        </p:nvPicPr>
        <p:blipFill>
          <a:blip r:embed="rId2"/>
          <a:srcRect/>
          <a:stretch>
            <a:fillRect/>
          </a:stretch>
        </p:blipFill>
        <p:spPr bwMode="auto">
          <a:xfrm>
            <a:off x="0" y="3982263"/>
            <a:ext cx="9144000" cy="2875737"/>
          </a:xfrm>
          <a:prstGeom prst="rect">
            <a:avLst/>
          </a:prstGeom>
          <a:noFill/>
          <a:ln w="9525">
            <a:noFill/>
            <a:miter lim="800000"/>
            <a:headEnd/>
            <a:tailEnd/>
          </a:ln>
        </p:spPr>
      </p:pic>
      <p:pic>
        <p:nvPicPr>
          <p:cNvPr id="86019" name="Picture 5" descr="IA_total_avg_spring_precip_1970.gif"/>
          <p:cNvPicPr>
            <a:picLocks noChangeAspect="1"/>
          </p:cNvPicPr>
          <p:nvPr/>
        </p:nvPicPr>
        <p:blipFill>
          <a:blip r:embed="rId3"/>
          <a:srcRect/>
          <a:stretch>
            <a:fillRect/>
          </a:stretch>
        </p:blipFill>
        <p:spPr bwMode="auto">
          <a:xfrm>
            <a:off x="0" y="1208241"/>
            <a:ext cx="9144000" cy="2774022"/>
          </a:xfrm>
          <a:prstGeom prst="rect">
            <a:avLst/>
          </a:prstGeom>
          <a:noFill/>
          <a:ln w="9525">
            <a:noFill/>
            <a:miter lim="800000"/>
            <a:headEnd/>
            <a:tailEnd/>
          </a:ln>
        </p:spPr>
      </p:pic>
      <p:sp>
        <p:nvSpPr>
          <p:cNvPr id="5" name="Oval 4"/>
          <p:cNvSpPr/>
          <p:nvPr/>
        </p:nvSpPr>
        <p:spPr>
          <a:xfrm>
            <a:off x="2256332" y="1208241"/>
            <a:ext cx="949385" cy="30617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569018" y="3982263"/>
            <a:ext cx="636699" cy="30617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733800" y="2214563"/>
            <a:ext cx="4876800" cy="20574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504825"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11</a:t>
            </a: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srcRect/>
          <a:stretch>
            <a:fillRect/>
          </a:stretch>
        </p:blipFill>
        <p:spPr bwMode="auto">
          <a:xfrm>
            <a:off x="0" y="1245228"/>
            <a:ext cx="9144000" cy="5231772"/>
          </a:xfrm>
          <a:prstGeom prst="rect">
            <a:avLst/>
          </a:prstGeom>
          <a:noFill/>
          <a:ln w="9525">
            <a:noFill/>
            <a:miter lim="800000"/>
            <a:headEnd/>
            <a:tailEnd/>
          </a:ln>
        </p:spPr>
      </p:pic>
      <p:sp>
        <p:nvSpPr>
          <p:cNvPr id="82947" name="Text Box 3"/>
          <p:cNvSpPr txBox="1">
            <a:spLocks noChangeArrowheads="1"/>
          </p:cNvSpPr>
          <p:nvPr/>
        </p:nvSpPr>
        <p:spPr bwMode="auto">
          <a:xfrm>
            <a:off x="0" y="6477000"/>
            <a:ext cx="89154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t>D. Herzmann, Iowa Environmental Mesonet</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
        <p:nvSpPr>
          <p:cNvPr id="4" name="TextBox 3"/>
          <p:cNvSpPr txBox="1"/>
          <p:nvPr/>
        </p:nvSpPr>
        <p:spPr>
          <a:xfrm>
            <a:off x="910945" y="5103664"/>
            <a:ext cx="535648" cy="369332"/>
          </a:xfrm>
          <a:prstGeom prst="rect">
            <a:avLst/>
          </a:prstGeom>
          <a:solidFill>
            <a:srgbClr val="FFFFFF"/>
          </a:solidFill>
        </p:spPr>
        <p:txBody>
          <a:bodyPr wrap="none" rtlCol="0">
            <a:spAutoFit/>
          </a:bodyPr>
          <a:lstStyle/>
          <a:p>
            <a:r>
              <a:rPr lang="en-US" dirty="0" smtClean="0">
                <a:solidFill>
                  <a:srgbClr val="FF0000"/>
                </a:solidFill>
              </a:rPr>
              <a:t>153</a:t>
            </a:r>
            <a:endParaRPr lang="en-US" dirty="0">
              <a:solidFill>
                <a:srgbClr val="FF0000"/>
              </a:solidFill>
            </a:endParaRPr>
          </a:p>
        </p:txBody>
      </p:sp>
      <p:sp>
        <p:nvSpPr>
          <p:cNvPr id="5" name="TextBox 4"/>
          <p:cNvSpPr txBox="1"/>
          <p:nvPr/>
        </p:nvSpPr>
        <p:spPr>
          <a:xfrm>
            <a:off x="8111903" y="4734332"/>
            <a:ext cx="535648" cy="369332"/>
          </a:xfrm>
          <a:prstGeom prst="rect">
            <a:avLst/>
          </a:prstGeom>
          <a:solidFill>
            <a:srgbClr val="FFFFFF"/>
          </a:solidFill>
        </p:spPr>
        <p:txBody>
          <a:bodyPr wrap="none" rtlCol="0">
            <a:spAutoFit/>
          </a:bodyPr>
          <a:lstStyle/>
          <a:p>
            <a:r>
              <a:rPr lang="en-US" dirty="0" smtClean="0">
                <a:solidFill>
                  <a:srgbClr val="FF0000"/>
                </a:solidFill>
              </a:rPr>
              <a:t>162</a:t>
            </a:r>
            <a:endParaRPr lang="en-US" dirty="0">
              <a:solidFill>
                <a:srgbClr val="FF0000"/>
              </a:solidFill>
            </a:endParaRPr>
          </a:p>
        </p:txBody>
      </p:sp>
      <p:cxnSp>
        <p:nvCxnSpPr>
          <p:cNvPr id="7" name="Straight Arrow Connector 6"/>
          <p:cNvCxnSpPr>
            <a:stCxn id="4" idx="0"/>
          </p:cNvCxnSpPr>
          <p:nvPr/>
        </p:nvCxnSpPr>
        <p:spPr>
          <a:xfrm rot="16200000" flipV="1">
            <a:off x="620496" y="4545390"/>
            <a:ext cx="615912" cy="50063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8186297" y="4273078"/>
            <a:ext cx="615913" cy="306599"/>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1590440"/>
            <a:ext cx="8534400" cy="1143000"/>
          </a:xfrm>
        </p:spPr>
        <p:txBody>
          <a:bodyPr>
            <a:normAutofit fontScale="90000"/>
          </a:bodyPr>
          <a:lstStyle/>
          <a:p>
            <a:pPr algn="ctr">
              <a:defRPr/>
            </a:pPr>
            <a:r>
              <a:rPr lang="en-US" sz="3556" dirty="0" smtClean="0">
                <a:latin typeface="Arial" pitchFamily="-112" charset="0"/>
                <a:ea typeface="Arial" pitchFamily="-112" charset="0"/>
                <a:cs typeface="Arial" pitchFamily="-112" charset="0"/>
              </a:rPr>
              <a:t>Projected Changes* for the</a:t>
            </a:r>
            <a:r>
              <a:rPr lang="en-US" sz="3556" dirty="0" smtClean="0">
                <a:latin typeface="Arial" pitchFamily="-112" charset="0"/>
                <a:ea typeface="Arial" pitchFamily="-112" charset="0"/>
                <a:cs typeface="Arial" pitchFamily="-112" charset="0"/>
              </a:rPr>
              <a:t> Climate </a:t>
            </a:r>
            <a:r>
              <a:rPr lang="en-US" sz="3556" dirty="0" smtClean="0">
                <a:latin typeface="Arial" pitchFamily="-112" charset="0"/>
                <a:ea typeface="Arial" pitchFamily="-112" charset="0"/>
                <a:cs typeface="Arial" pitchFamily="-112" charset="0"/>
              </a:rPr>
              <a:t>of the Midwest  </a:t>
            </a:r>
            <a:r>
              <a:rPr lang="en-US" sz="3200" dirty="0" smtClean="0">
                <a:solidFill>
                  <a:srgbClr val="800000"/>
                </a:solidFill>
              </a:rPr>
              <a:t/>
            </a:r>
            <a:br>
              <a:rPr lang="en-US" sz="3200" dirty="0" smtClean="0">
                <a:solidFill>
                  <a:srgbClr val="800000"/>
                </a:solidFill>
              </a:rPr>
            </a:br>
            <a:r>
              <a:rPr lang="en-US" sz="3200" dirty="0" smtClean="0">
                <a:solidFill>
                  <a:srgbClr val="FF0000"/>
                </a:solidFill>
                <a:latin typeface="Arial" pitchFamily="-112" charset="0"/>
                <a:ea typeface="Arial" pitchFamily="-112" charset="0"/>
                <a:cs typeface="Arial" pitchFamily="-112" charset="0"/>
              </a:rPr>
              <a:t>Temperature</a:t>
            </a:r>
            <a:endParaRPr lang="en-US" dirty="0" smtClean="0">
              <a:solidFill>
                <a:srgbClr val="FF0000"/>
              </a:solidFill>
              <a:latin typeface="Arial" pitchFamily="-112" charset="0"/>
              <a:ea typeface="Arial" pitchFamily="-112" charset="0"/>
              <a:cs typeface="Arial" pitchFamily="-112" charset="0"/>
            </a:endParaRPr>
          </a:p>
        </p:txBody>
      </p:sp>
      <p:sp>
        <p:nvSpPr>
          <p:cNvPr id="1235971" name="Rectangle 3"/>
          <p:cNvSpPr>
            <a:spLocks noGrp="1" noChangeArrowheads="1"/>
          </p:cNvSpPr>
          <p:nvPr>
            <p:ph type="body" idx="1"/>
          </p:nvPr>
        </p:nvSpPr>
        <p:spPr>
          <a:xfrm>
            <a:off x="2590800" y="3119234"/>
            <a:ext cx="6553200" cy="3048000"/>
          </a:xfrm>
        </p:spPr>
        <p:txBody>
          <a:bodyPr/>
          <a:lstStyle/>
          <a:p>
            <a:pPr>
              <a:lnSpc>
                <a:spcPct val="90000"/>
              </a:lnSpc>
              <a:buFont typeface="Monotype Sorts" pitchFamily="-65" charset="2"/>
              <a:buChar char=""/>
              <a:defRPr/>
            </a:pPr>
            <a:r>
              <a:rPr lang="en-US" sz="2000" dirty="0">
                <a:solidFill>
                  <a:srgbClr val="000090"/>
                </a:solidFill>
                <a:latin typeface="Arial"/>
                <a:cs typeface="Arial"/>
              </a:rPr>
              <a:t>Longer frost-free period (high)</a:t>
            </a:r>
          </a:p>
          <a:p>
            <a:pPr>
              <a:lnSpc>
                <a:spcPct val="90000"/>
              </a:lnSpc>
              <a:buFont typeface="Monotype Sorts" pitchFamily="-65" charset="2"/>
              <a:buChar char=""/>
              <a:defRPr/>
            </a:pPr>
            <a:r>
              <a:rPr lang="en-US" sz="2000" dirty="0">
                <a:solidFill>
                  <a:srgbClr val="000090"/>
                </a:solidFill>
                <a:latin typeface="Arial"/>
                <a:cs typeface="Arial"/>
              </a:rPr>
              <a:t>Higher average winter temperatures (high)</a:t>
            </a:r>
          </a:p>
          <a:p>
            <a:pPr>
              <a:lnSpc>
                <a:spcPct val="90000"/>
              </a:lnSpc>
              <a:buFont typeface="Monotype Sorts" pitchFamily="-65" charset="2"/>
              <a:buChar char=""/>
              <a:defRPr/>
            </a:pPr>
            <a:r>
              <a:rPr lang="en-US" sz="2000" dirty="0">
                <a:solidFill>
                  <a:srgbClr val="000090"/>
                </a:solidFill>
                <a:latin typeface="Arial"/>
                <a:cs typeface="Arial"/>
              </a:rPr>
              <a:t>Fewer extreme cold temperatures in winter (high)</a:t>
            </a:r>
            <a:endParaRPr lang="en-US" sz="2000" dirty="0" smtClean="0">
              <a:solidFill>
                <a:srgbClr val="000090"/>
              </a:solidFill>
              <a:latin typeface="Arial"/>
              <a:cs typeface="Arial"/>
            </a:endParaRPr>
          </a:p>
          <a:p>
            <a:pPr>
              <a:lnSpc>
                <a:spcPct val="90000"/>
              </a:lnSpc>
              <a:buFont typeface="Monotype Sorts" pitchFamily="-65" charset="2"/>
              <a:buChar char=""/>
              <a:defRPr/>
            </a:pPr>
            <a:r>
              <a:rPr lang="en-US" sz="2000" dirty="0" smtClean="0">
                <a:solidFill>
                  <a:srgbClr val="FF1B33"/>
                </a:solidFill>
                <a:latin typeface="Arial"/>
                <a:cs typeface="Arial"/>
              </a:rPr>
              <a:t>Fewer extreme high temperatures in summer in short term but more in long term (medium) </a:t>
            </a:r>
          </a:p>
          <a:p>
            <a:pPr>
              <a:lnSpc>
                <a:spcPct val="90000"/>
              </a:lnSpc>
              <a:buFont typeface="Monotype Sorts" pitchFamily="-65" charset="2"/>
              <a:buChar char=""/>
              <a:defRPr/>
            </a:pPr>
            <a:r>
              <a:rPr lang="en-US" sz="2000" dirty="0" smtClean="0">
                <a:solidFill>
                  <a:srgbClr val="000090"/>
                </a:solidFill>
                <a:latin typeface="Arial"/>
                <a:cs typeface="Arial"/>
              </a:rPr>
              <a:t>Higher </a:t>
            </a:r>
            <a:r>
              <a:rPr lang="en-US" sz="2000" dirty="0">
                <a:solidFill>
                  <a:srgbClr val="000090"/>
                </a:solidFill>
                <a:latin typeface="Arial"/>
                <a:cs typeface="Arial"/>
              </a:rPr>
              <a:t>nighttime temperatures both summer and winter (high</a:t>
            </a:r>
            <a:r>
              <a:rPr lang="en-US" sz="2000" dirty="0" smtClean="0">
                <a:solidFill>
                  <a:srgbClr val="000090"/>
                </a:solidFill>
                <a:latin typeface="Arial"/>
                <a:cs typeface="Arial"/>
              </a:rPr>
              <a:t>)</a:t>
            </a:r>
          </a:p>
          <a:p>
            <a:pPr>
              <a:lnSpc>
                <a:spcPct val="90000"/>
              </a:lnSpc>
              <a:buFont typeface="Monotype Sorts" pitchFamily="-65" charset="2"/>
              <a:buChar char=""/>
              <a:defRPr/>
            </a:pPr>
            <a:r>
              <a:rPr lang="en-US" sz="2000" dirty="0" smtClean="0">
                <a:solidFill>
                  <a:srgbClr val="000090"/>
                </a:solidFill>
                <a:latin typeface="Arial"/>
                <a:cs typeface="Arial"/>
              </a:rPr>
              <a:t>More freeze-thaw cycles (high)</a:t>
            </a:r>
          </a:p>
          <a:p>
            <a:pPr>
              <a:lnSpc>
                <a:spcPct val="90000"/>
              </a:lnSpc>
              <a:buFont typeface="Monotype Sorts" pitchFamily="-65" charset="2"/>
              <a:buChar char=""/>
              <a:defRPr/>
            </a:pPr>
            <a:r>
              <a:rPr lang="en-US" sz="2000" dirty="0" smtClean="0">
                <a:solidFill>
                  <a:srgbClr val="000090"/>
                </a:solidFill>
                <a:latin typeface="Arial"/>
                <a:cs typeface="Arial"/>
              </a:rPr>
              <a:t>Increased temperature variability (high)</a:t>
            </a:r>
            <a:endParaRPr lang="en-US" sz="2000" b="1" dirty="0" smtClean="0">
              <a:ln>
                <a:solidFill>
                  <a:srgbClr val="FFC801">
                    <a:alpha val="63000"/>
                  </a:srgbClr>
                </a:solidFill>
              </a:ln>
              <a:solidFill>
                <a:srgbClr val="000090"/>
              </a:solidFill>
              <a:latin typeface="Arial"/>
              <a:cs typeface="Arial"/>
            </a:endParaRPr>
          </a:p>
          <a:p>
            <a:pPr>
              <a:lnSpc>
                <a:spcPct val="90000"/>
              </a:lnSpc>
              <a:buFont typeface="Monotype Sorts" pitchFamily="-65" charset="2"/>
              <a:buChar char=""/>
              <a:defRPr/>
            </a:pPr>
            <a:endParaRPr lang="en-US" sz="2400" dirty="0" smtClean="0">
              <a:solidFill>
                <a:srgbClr val="800000"/>
              </a:solidFill>
            </a:endParaRPr>
          </a:p>
          <a:p>
            <a:pPr>
              <a:lnSpc>
                <a:spcPct val="90000"/>
              </a:lnSpc>
              <a:buFont typeface="Monotype Sorts" pitchFamily="-65" charset="2"/>
              <a:buChar char=""/>
              <a:defRPr/>
            </a:pPr>
            <a:endParaRPr lang="en-US" sz="1800" dirty="0"/>
          </a:p>
        </p:txBody>
      </p:sp>
      <p:sp>
        <p:nvSpPr>
          <p:cNvPr id="6" name="Text Box 4"/>
          <p:cNvSpPr txBox="1">
            <a:spLocks noChangeArrowheads="1"/>
          </p:cNvSpPr>
          <p:nvPr/>
        </p:nvSpPr>
        <p:spPr bwMode="auto">
          <a:xfrm>
            <a:off x="9525" y="6334780"/>
            <a:ext cx="6705600" cy="523220"/>
          </a:xfrm>
          <a:prstGeom prst="rect">
            <a:avLst/>
          </a:prstGeom>
          <a:noFill/>
          <a:ln w="12700">
            <a:noFill/>
            <a:miter lim="800000"/>
            <a:headEnd/>
            <a:tailEnd/>
          </a:ln>
          <a:effectLst/>
        </p:spPr>
        <p:txBody>
          <a:bodyPr>
            <a:prstTxWarp prst="textNoShape">
              <a:avLst/>
            </a:prstTxWarp>
            <a:spAutoFit/>
          </a:bodyPr>
          <a:lstStyle/>
          <a:p>
            <a:pPr>
              <a:spcBef>
                <a:spcPct val="50000"/>
              </a:spcBef>
              <a:defRPr/>
            </a:pPr>
            <a:r>
              <a:rPr lang="en-US" sz="1400" dirty="0">
                <a:solidFill>
                  <a:srgbClr val="000090"/>
                </a:solidFill>
                <a:latin typeface="Arial"/>
                <a:ea typeface="ＭＳ Ｐゴシック" pitchFamily="-107" charset="-128"/>
                <a:cs typeface="Arial"/>
              </a:rPr>
              <a:t>Follows trend of last 25 years and projected by models</a:t>
            </a:r>
          </a:p>
          <a:p>
            <a:pPr>
              <a:spcBef>
                <a:spcPts val="0"/>
              </a:spcBef>
              <a:defRPr/>
            </a:pPr>
            <a:r>
              <a:rPr lang="en-US" sz="1400" dirty="0">
                <a:solidFill>
                  <a:srgbClr val="FF1B33"/>
                </a:solidFill>
                <a:latin typeface="Arial"/>
                <a:ea typeface="ＭＳ Ｐゴシック" pitchFamily="-107" charset="-128"/>
                <a:cs typeface="Arial"/>
              </a:rPr>
              <a:t>No current trend but model suggestion or current trend but model inconclusive</a:t>
            </a:r>
            <a:endParaRPr lang="en-US" sz="1400" dirty="0">
              <a:ln>
                <a:solidFill>
                  <a:srgbClr val="FFC801">
                    <a:alpha val="63000"/>
                  </a:srgbClr>
                </a:solidFill>
              </a:ln>
              <a:solidFill>
                <a:srgbClr val="FF1B33"/>
              </a:solidFill>
              <a:latin typeface="Arial"/>
              <a:ea typeface="ＭＳ Ｐゴシック" pitchFamily="-107" charset="-128"/>
              <a:cs typeface="Arial"/>
            </a:endParaRPr>
          </a:p>
        </p:txBody>
      </p:sp>
      <p:sp>
        <p:nvSpPr>
          <p:cNvPr id="93189" name="TextBox 6"/>
          <p:cNvSpPr txBox="1">
            <a:spLocks noChangeArrowheads="1"/>
          </p:cNvSpPr>
          <p:nvPr/>
        </p:nvSpPr>
        <p:spPr bwMode="auto">
          <a:xfrm>
            <a:off x="6715125" y="6550025"/>
            <a:ext cx="2428875" cy="307975"/>
          </a:xfrm>
          <a:prstGeom prst="rect">
            <a:avLst/>
          </a:prstGeom>
          <a:noFill/>
          <a:ln w="9525">
            <a:noFill/>
            <a:miter lim="800000"/>
            <a:headEnd/>
            <a:tailEnd/>
          </a:ln>
        </p:spPr>
        <p:txBody>
          <a:bodyPr wrap="none">
            <a:prstTxWarp prst="textNoShape">
              <a:avLst/>
            </a:prstTxWarp>
            <a:spAutoFit/>
          </a:bodyPr>
          <a:lstStyle/>
          <a:p>
            <a:r>
              <a:rPr lang="en-US" sz="1400">
                <a:solidFill>
                  <a:srgbClr val="000090"/>
                </a:solidFill>
              </a:rPr>
              <a:t>*Estimated from IPCC reports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5971" name="Rectangle 3"/>
          <p:cNvSpPr>
            <a:spLocks noGrp="1" noChangeArrowheads="1"/>
          </p:cNvSpPr>
          <p:nvPr>
            <p:ph type="body" idx="1"/>
          </p:nvPr>
        </p:nvSpPr>
        <p:spPr>
          <a:xfrm>
            <a:off x="2286000" y="2733440"/>
            <a:ext cx="6858000" cy="3816585"/>
          </a:xfrm>
        </p:spPr>
        <p:txBody>
          <a:bodyPr>
            <a:normAutofit lnSpcReduction="10000"/>
          </a:bodyPr>
          <a:lstStyle/>
          <a:p>
            <a:pPr>
              <a:lnSpc>
                <a:spcPct val="90000"/>
              </a:lnSpc>
              <a:buFont typeface="Monotype Sorts" pitchFamily="-65" charset="2"/>
              <a:buChar char=""/>
              <a:defRPr/>
            </a:pPr>
            <a:r>
              <a:rPr lang="en-US" sz="1800" dirty="0" smtClean="0">
                <a:solidFill>
                  <a:srgbClr val="FF1B33"/>
                </a:solidFill>
                <a:latin typeface="Arial"/>
                <a:cs typeface="Arial"/>
              </a:rPr>
              <a:t>More (~10%) precipitation annually (medium)</a:t>
            </a:r>
          </a:p>
          <a:p>
            <a:pPr>
              <a:lnSpc>
                <a:spcPct val="90000"/>
              </a:lnSpc>
              <a:buFont typeface="Monotype Sorts" pitchFamily="-65" charset="2"/>
              <a:buChar char=""/>
              <a:defRPr/>
            </a:pPr>
            <a:r>
              <a:rPr lang="en-US" sz="1800" dirty="0" smtClean="0">
                <a:solidFill>
                  <a:srgbClr val="000090"/>
                </a:solidFill>
                <a:latin typeface="Arial"/>
                <a:cs typeface="Arial"/>
              </a:rPr>
              <a:t>Change in “seasonality”:  Most of the increase will come in the first half of the year (wetter springs, drier summers) (high)</a:t>
            </a:r>
          </a:p>
          <a:p>
            <a:pPr>
              <a:lnSpc>
                <a:spcPct val="90000"/>
              </a:lnSpc>
              <a:buFont typeface="Monotype Sorts" pitchFamily="-65" charset="2"/>
              <a:buChar char=""/>
              <a:defRPr/>
            </a:pPr>
            <a:r>
              <a:rPr lang="en-US" sz="1800" dirty="0" smtClean="0">
                <a:solidFill>
                  <a:srgbClr val="FF1B33"/>
                </a:solidFill>
                <a:latin typeface="Arial"/>
                <a:cs typeface="Arial"/>
              </a:rPr>
              <a:t>More water-logging of soils (medium)</a:t>
            </a:r>
            <a:endParaRPr lang="en-US" sz="1800" b="1" dirty="0" smtClean="0">
              <a:ln>
                <a:solidFill>
                  <a:srgbClr val="FFC801">
                    <a:alpha val="63000"/>
                  </a:srgbClr>
                </a:solidFill>
              </a:ln>
              <a:solidFill>
                <a:srgbClr val="FF1B33"/>
              </a:solidFill>
              <a:latin typeface="Arial"/>
              <a:cs typeface="Arial"/>
            </a:endParaRPr>
          </a:p>
          <a:p>
            <a:pPr>
              <a:lnSpc>
                <a:spcPct val="90000"/>
              </a:lnSpc>
              <a:buFont typeface="Monotype Sorts" pitchFamily="-65" charset="2"/>
              <a:buChar char=""/>
              <a:defRPr/>
            </a:pPr>
            <a:r>
              <a:rPr lang="en-US" sz="1800" dirty="0">
                <a:solidFill>
                  <a:srgbClr val="000090"/>
                </a:solidFill>
                <a:latin typeface="Arial"/>
                <a:cs typeface="Arial"/>
              </a:rPr>
              <a:t>More variability of summer precipitation (high</a:t>
            </a:r>
            <a:r>
              <a:rPr lang="en-US" sz="1800" dirty="0" smtClean="0">
                <a:solidFill>
                  <a:srgbClr val="000090"/>
                </a:solidFill>
                <a:latin typeface="Arial"/>
                <a:cs typeface="Arial"/>
              </a:rPr>
              <a:t>)</a:t>
            </a:r>
          </a:p>
          <a:p>
            <a:pPr>
              <a:lnSpc>
                <a:spcPct val="90000"/>
              </a:lnSpc>
              <a:buFont typeface="Monotype Sorts" pitchFamily="-65" charset="2"/>
              <a:buChar char=""/>
              <a:defRPr/>
            </a:pPr>
            <a:r>
              <a:rPr lang="en-US" sz="1800" dirty="0" smtClean="0">
                <a:solidFill>
                  <a:srgbClr val="000090"/>
                </a:solidFill>
                <a:latin typeface="Arial"/>
                <a:cs typeface="Arial"/>
              </a:rPr>
              <a:t>More </a:t>
            </a:r>
            <a:r>
              <a:rPr lang="en-US" sz="1800" dirty="0">
                <a:solidFill>
                  <a:srgbClr val="000090"/>
                </a:solidFill>
                <a:latin typeface="Arial"/>
                <a:cs typeface="Arial"/>
              </a:rPr>
              <a:t>intense rain events and hence more runoff (high</a:t>
            </a:r>
            <a:r>
              <a:rPr lang="en-US" sz="1800" dirty="0" smtClean="0">
                <a:solidFill>
                  <a:srgbClr val="000090"/>
                </a:solidFill>
                <a:latin typeface="Arial"/>
                <a:cs typeface="Arial"/>
              </a:rPr>
              <a:t>)</a:t>
            </a:r>
          </a:p>
          <a:p>
            <a:pPr>
              <a:lnSpc>
                <a:spcPct val="90000"/>
              </a:lnSpc>
              <a:buFont typeface="Monotype Sorts" pitchFamily="-65" charset="2"/>
              <a:buChar char=""/>
              <a:defRPr/>
            </a:pPr>
            <a:r>
              <a:rPr lang="en-US" sz="1800" dirty="0" smtClean="0">
                <a:solidFill>
                  <a:srgbClr val="FF1B33"/>
                </a:solidFill>
                <a:latin typeface="Arial"/>
                <a:cs typeface="Arial"/>
              </a:rPr>
              <a:t>Higher </a:t>
            </a:r>
            <a:r>
              <a:rPr lang="en-US" sz="1800" dirty="0" smtClean="0">
                <a:solidFill>
                  <a:srgbClr val="FF1B33"/>
                </a:solidFill>
                <a:latin typeface="Arial"/>
                <a:cs typeface="Arial"/>
              </a:rPr>
              <a:t>episodic </a:t>
            </a:r>
            <a:r>
              <a:rPr lang="en-US" sz="1800" dirty="0" err="1" smtClean="0">
                <a:solidFill>
                  <a:srgbClr val="FF1B33"/>
                </a:solidFill>
                <a:latin typeface="Arial"/>
                <a:cs typeface="Arial"/>
              </a:rPr>
              <a:t>streamflow</a:t>
            </a:r>
            <a:r>
              <a:rPr lang="en-US" sz="1800" dirty="0" smtClean="0">
                <a:solidFill>
                  <a:srgbClr val="FF1B33"/>
                </a:solidFill>
                <a:latin typeface="Arial"/>
                <a:cs typeface="Arial"/>
              </a:rPr>
              <a:t> (medium</a:t>
            </a:r>
            <a:r>
              <a:rPr lang="en-US" sz="1800" dirty="0" smtClean="0">
                <a:solidFill>
                  <a:srgbClr val="FF1B33"/>
                </a:solidFill>
                <a:latin typeface="Arial"/>
                <a:cs typeface="Arial"/>
              </a:rPr>
              <a:t>)</a:t>
            </a:r>
          </a:p>
          <a:p>
            <a:pPr>
              <a:lnSpc>
                <a:spcPct val="90000"/>
              </a:lnSpc>
              <a:buFont typeface="Monotype Sorts" pitchFamily="-65" charset="2"/>
              <a:buChar char=""/>
              <a:defRPr/>
            </a:pPr>
            <a:r>
              <a:rPr lang="en-US" sz="1800" dirty="0" smtClean="0">
                <a:solidFill>
                  <a:srgbClr val="FF1B33"/>
                </a:solidFill>
                <a:latin typeface="Arial"/>
                <a:cs typeface="Arial"/>
              </a:rPr>
              <a:t>Longer </a:t>
            </a:r>
            <a:r>
              <a:rPr lang="en-US" sz="1800" dirty="0" smtClean="0">
                <a:solidFill>
                  <a:srgbClr val="FF1B33"/>
                </a:solidFill>
                <a:latin typeface="Arial"/>
                <a:cs typeface="Arial"/>
              </a:rPr>
              <a:t>periods without rain (medium)</a:t>
            </a:r>
          </a:p>
          <a:p>
            <a:pPr>
              <a:lnSpc>
                <a:spcPct val="90000"/>
              </a:lnSpc>
              <a:buFont typeface="Monotype Sorts" pitchFamily="-65" charset="2"/>
              <a:buChar char=""/>
              <a:defRPr/>
            </a:pPr>
            <a:r>
              <a:rPr lang="en-US" sz="1800" dirty="0" smtClean="0">
                <a:solidFill>
                  <a:srgbClr val="000090"/>
                </a:solidFill>
                <a:latin typeface="Arial"/>
                <a:cs typeface="Arial"/>
              </a:rPr>
              <a:t>Higher </a:t>
            </a:r>
            <a:r>
              <a:rPr lang="en-US" sz="1800" dirty="0">
                <a:solidFill>
                  <a:srgbClr val="000090"/>
                </a:solidFill>
                <a:latin typeface="Arial"/>
                <a:cs typeface="Arial"/>
              </a:rPr>
              <a:t>absolute humidity (high</a:t>
            </a:r>
            <a:r>
              <a:rPr lang="en-US" sz="1800" dirty="0" smtClean="0">
                <a:solidFill>
                  <a:srgbClr val="000090"/>
                </a:solidFill>
                <a:latin typeface="Arial"/>
                <a:cs typeface="Arial"/>
              </a:rPr>
              <a:t>)</a:t>
            </a:r>
          </a:p>
          <a:p>
            <a:pPr>
              <a:lnSpc>
                <a:spcPct val="90000"/>
              </a:lnSpc>
              <a:buFont typeface="Monotype Sorts" pitchFamily="-65" charset="2"/>
              <a:buChar char=""/>
              <a:defRPr/>
            </a:pPr>
            <a:r>
              <a:rPr lang="en-US" sz="1800" dirty="0" smtClean="0">
                <a:solidFill>
                  <a:srgbClr val="FF1B33"/>
                </a:solidFill>
                <a:latin typeface="Arial"/>
                <a:cs typeface="Arial"/>
              </a:rPr>
              <a:t>Stronger storm systems (medium)</a:t>
            </a:r>
          </a:p>
          <a:p>
            <a:pPr>
              <a:lnSpc>
                <a:spcPct val="90000"/>
              </a:lnSpc>
              <a:buFont typeface="Monotype Sorts" pitchFamily="-65" charset="2"/>
              <a:buChar char=""/>
              <a:defRPr/>
            </a:pPr>
            <a:r>
              <a:rPr lang="en-US" sz="1800" dirty="0" smtClean="0">
                <a:solidFill>
                  <a:srgbClr val="FF1B33"/>
                </a:solidFill>
                <a:latin typeface="Arial"/>
                <a:cs typeface="Arial"/>
              </a:rPr>
              <a:t>More winter soil moisture recharge (medium)</a:t>
            </a:r>
          </a:p>
          <a:p>
            <a:pPr>
              <a:lnSpc>
                <a:spcPct val="90000"/>
              </a:lnSpc>
              <a:buFont typeface="Monotype Sorts" pitchFamily="-65" charset="2"/>
              <a:buChar char=""/>
              <a:defRPr/>
            </a:pPr>
            <a:r>
              <a:rPr lang="en-US" sz="1800" dirty="0" smtClean="0">
                <a:solidFill>
                  <a:srgbClr val="FF1B33"/>
                </a:solidFill>
                <a:latin typeface="Arial"/>
                <a:cs typeface="Arial"/>
              </a:rPr>
              <a:t>Snowfall increases (late winter) in short term but                              decreases in the long run (medium)</a:t>
            </a:r>
          </a:p>
        </p:txBody>
      </p:sp>
      <p:sp>
        <p:nvSpPr>
          <p:cNvPr id="95235" name="TextBox 6"/>
          <p:cNvSpPr txBox="1">
            <a:spLocks noChangeArrowheads="1"/>
          </p:cNvSpPr>
          <p:nvPr/>
        </p:nvSpPr>
        <p:spPr bwMode="auto">
          <a:xfrm>
            <a:off x="6715125" y="6550025"/>
            <a:ext cx="2428875" cy="307975"/>
          </a:xfrm>
          <a:prstGeom prst="rect">
            <a:avLst/>
          </a:prstGeom>
          <a:noFill/>
          <a:ln w="9525">
            <a:noFill/>
            <a:miter lim="800000"/>
            <a:headEnd/>
            <a:tailEnd/>
          </a:ln>
        </p:spPr>
        <p:txBody>
          <a:bodyPr wrap="none">
            <a:prstTxWarp prst="textNoShape">
              <a:avLst/>
            </a:prstTxWarp>
            <a:spAutoFit/>
          </a:bodyPr>
          <a:lstStyle/>
          <a:p>
            <a:r>
              <a:rPr lang="en-US" sz="1400">
                <a:solidFill>
                  <a:srgbClr val="000090"/>
                </a:solidFill>
              </a:rPr>
              <a:t>*Estimated from IPCC reports</a:t>
            </a:r>
          </a:p>
        </p:txBody>
      </p:sp>
      <p:sp>
        <p:nvSpPr>
          <p:cNvPr id="8" name="Text Box 4"/>
          <p:cNvSpPr txBox="1">
            <a:spLocks noChangeArrowheads="1"/>
          </p:cNvSpPr>
          <p:nvPr/>
        </p:nvSpPr>
        <p:spPr bwMode="auto">
          <a:xfrm>
            <a:off x="9525" y="6334780"/>
            <a:ext cx="6705600" cy="523220"/>
          </a:xfrm>
          <a:prstGeom prst="rect">
            <a:avLst/>
          </a:prstGeom>
          <a:noFill/>
          <a:ln w="12700">
            <a:noFill/>
            <a:miter lim="800000"/>
            <a:headEnd/>
            <a:tailEnd/>
          </a:ln>
          <a:effectLst/>
        </p:spPr>
        <p:txBody>
          <a:bodyPr>
            <a:prstTxWarp prst="textNoShape">
              <a:avLst/>
            </a:prstTxWarp>
            <a:spAutoFit/>
          </a:bodyPr>
          <a:lstStyle/>
          <a:p>
            <a:pPr>
              <a:spcBef>
                <a:spcPct val="50000"/>
              </a:spcBef>
              <a:defRPr/>
            </a:pPr>
            <a:r>
              <a:rPr lang="en-US" sz="1400" dirty="0">
                <a:solidFill>
                  <a:srgbClr val="000090"/>
                </a:solidFill>
                <a:latin typeface="Arial"/>
                <a:ea typeface="ＭＳ Ｐゴシック" pitchFamily="-107" charset="-128"/>
                <a:cs typeface="Arial"/>
              </a:rPr>
              <a:t>Follows trend of last 25 years and projected by models</a:t>
            </a:r>
          </a:p>
          <a:p>
            <a:pPr>
              <a:spcBef>
                <a:spcPts val="0"/>
              </a:spcBef>
              <a:defRPr/>
            </a:pPr>
            <a:r>
              <a:rPr lang="en-US" sz="1400" dirty="0">
                <a:solidFill>
                  <a:srgbClr val="FF1B33"/>
                </a:solidFill>
                <a:latin typeface="Arial"/>
                <a:ea typeface="ＭＳ Ｐゴシック" pitchFamily="-107" charset="-128"/>
                <a:cs typeface="Arial"/>
              </a:rPr>
              <a:t>No current trend but model suggestion or current trend but model inconclusive</a:t>
            </a:r>
            <a:endParaRPr lang="en-US" sz="1400" dirty="0">
              <a:ln>
                <a:solidFill>
                  <a:srgbClr val="FFC801">
                    <a:alpha val="63000"/>
                  </a:srgbClr>
                </a:solidFill>
              </a:ln>
              <a:solidFill>
                <a:srgbClr val="FF1B33"/>
              </a:solidFill>
              <a:latin typeface="Arial"/>
              <a:ea typeface="ＭＳ Ｐゴシック" pitchFamily="-107" charset="-128"/>
              <a:cs typeface="Arial"/>
            </a:endParaRPr>
          </a:p>
        </p:txBody>
      </p:sp>
      <p:sp>
        <p:nvSpPr>
          <p:cNvPr id="9" name="Rectangle 2"/>
          <p:cNvSpPr>
            <a:spLocks noGrp="1" noChangeArrowheads="1"/>
          </p:cNvSpPr>
          <p:nvPr>
            <p:ph type="title"/>
          </p:nvPr>
        </p:nvSpPr>
        <p:spPr>
          <a:xfrm>
            <a:off x="304800" y="1590440"/>
            <a:ext cx="8534400" cy="1143000"/>
          </a:xfrm>
        </p:spPr>
        <p:txBody>
          <a:bodyPr>
            <a:normAutofit fontScale="90000"/>
          </a:bodyPr>
          <a:lstStyle/>
          <a:p>
            <a:pPr algn="ctr">
              <a:defRPr/>
            </a:pPr>
            <a:r>
              <a:rPr lang="en-US" sz="3556" dirty="0" smtClean="0">
                <a:latin typeface="Arial" pitchFamily="-112" charset="0"/>
                <a:ea typeface="Arial" pitchFamily="-112" charset="0"/>
                <a:cs typeface="Arial" pitchFamily="-112" charset="0"/>
              </a:rPr>
              <a:t>Projected Changes* for the</a:t>
            </a:r>
            <a:r>
              <a:rPr lang="en-US" sz="3556" dirty="0" smtClean="0">
                <a:latin typeface="Arial" pitchFamily="-112" charset="0"/>
                <a:ea typeface="Arial" pitchFamily="-112" charset="0"/>
                <a:cs typeface="Arial" pitchFamily="-112" charset="0"/>
              </a:rPr>
              <a:t> Climate </a:t>
            </a:r>
            <a:r>
              <a:rPr lang="en-US" sz="3556" dirty="0" smtClean="0">
                <a:latin typeface="Arial" pitchFamily="-112" charset="0"/>
                <a:ea typeface="Arial" pitchFamily="-112" charset="0"/>
                <a:cs typeface="Arial" pitchFamily="-112" charset="0"/>
              </a:rPr>
              <a:t>of the Midwest  </a:t>
            </a:r>
            <a:r>
              <a:rPr lang="en-US" sz="3200" dirty="0" smtClean="0">
                <a:solidFill>
                  <a:srgbClr val="800000"/>
                </a:solidFill>
              </a:rPr>
              <a:t/>
            </a:r>
            <a:br>
              <a:rPr lang="en-US" sz="3200" dirty="0" smtClean="0">
                <a:solidFill>
                  <a:srgbClr val="800000"/>
                </a:solidFill>
              </a:rPr>
            </a:br>
            <a:r>
              <a:rPr lang="en-US" sz="3200" dirty="0" smtClean="0">
                <a:solidFill>
                  <a:srgbClr val="FF0000"/>
                </a:solidFill>
                <a:latin typeface="Arial" pitchFamily="-112" charset="0"/>
                <a:ea typeface="Arial" pitchFamily="-112" charset="0"/>
                <a:cs typeface="Arial" pitchFamily="-112" charset="0"/>
              </a:rPr>
              <a:t>Precipitation</a:t>
            </a:r>
            <a:endParaRPr lang="en-US" dirty="0" smtClean="0">
              <a:solidFill>
                <a:srgbClr val="FF0000"/>
              </a:solidFill>
              <a:latin typeface="Arial" pitchFamily="-112" charset="0"/>
              <a:ea typeface="Arial" pitchFamily="-112" charset="0"/>
              <a:cs typeface="Arial" pitchFamily="-112"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Adaptations to Climate Change </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0090"/>
                </a:solidFill>
              </a:rPr>
              <a:t>Longer growing season:  </a:t>
            </a:r>
            <a:r>
              <a:rPr lang="en-US" sz="2000" dirty="0" smtClean="0">
                <a:solidFill>
                  <a:srgbClr val="C2251F"/>
                </a:solidFill>
              </a:rPr>
              <a:t>plant earlier, plant longer season hybrids, harvest later</a:t>
            </a:r>
          </a:p>
          <a:p>
            <a:pPr>
              <a:buFont typeface="Wingdings" pitchFamily="-112" charset="2"/>
              <a:buChar char=""/>
              <a:defRPr/>
            </a:pPr>
            <a:r>
              <a:rPr lang="en-US" sz="2000" dirty="0" smtClean="0">
                <a:solidFill>
                  <a:srgbClr val="020F62"/>
                </a:solidFill>
              </a:rPr>
              <a:t>Wetter springs:  </a:t>
            </a:r>
            <a:r>
              <a:rPr lang="en-US" sz="2000" dirty="0" smtClean="0">
                <a:solidFill>
                  <a:srgbClr val="C2251F"/>
                </a:solidFill>
              </a:rPr>
              <a:t>larger machinery enables planting in smaller weather windows</a:t>
            </a:r>
          </a:p>
          <a:p>
            <a:pPr>
              <a:buFont typeface="Wingdings" pitchFamily="-112" charset="2"/>
              <a:buChar char=""/>
              <a:defRPr/>
            </a:pPr>
            <a:r>
              <a:rPr lang="en-US" sz="2000" dirty="0" smtClean="0">
                <a:solidFill>
                  <a:srgbClr val="020F62"/>
                </a:solidFill>
              </a:rPr>
              <a:t>More summer precipitation:  </a:t>
            </a:r>
            <a:r>
              <a:rPr lang="en-US" sz="2000" dirty="0" smtClean="0">
                <a:solidFill>
                  <a:srgbClr val="C2251F"/>
                </a:solidFill>
              </a:rPr>
              <a:t>higher planting densities for higher yields</a:t>
            </a:r>
          </a:p>
          <a:p>
            <a:pPr>
              <a:buFont typeface="Wingdings" pitchFamily="-112" charset="2"/>
              <a:buChar char=""/>
              <a:defRPr/>
            </a:pPr>
            <a:r>
              <a:rPr lang="en-US" sz="2000" dirty="0" smtClean="0">
                <a:solidFill>
                  <a:srgbClr val="020F62"/>
                </a:solidFill>
              </a:rPr>
              <a:t>Wetter springs and summers:</a:t>
            </a:r>
            <a:r>
              <a:rPr lang="en-US" sz="2000" dirty="0" smtClean="0">
                <a:solidFill>
                  <a:srgbClr val="C2251F"/>
                </a:solidFill>
              </a:rPr>
              <a:t>  more subsurface drainage tile is being installed, closer spacing, sloped surfaces</a:t>
            </a:r>
          </a:p>
          <a:p>
            <a:pPr>
              <a:buFont typeface="Wingdings" pitchFamily="-112" charset="2"/>
              <a:buChar char=""/>
              <a:defRPr/>
            </a:pPr>
            <a:r>
              <a:rPr lang="en-US" sz="2000" dirty="0" smtClean="0">
                <a:solidFill>
                  <a:srgbClr val="020F62"/>
                </a:solidFill>
              </a:rPr>
              <a:t>Fewer extreme heat events:  </a:t>
            </a:r>
            <a:r>
              <a:rPr lang="en-US" sz="2000" dirty="0" smtClean="0">
                <a:solidFill>
                  <a:srgbClr val="C2251F"/>
                </a:solidFill>
              </a:rPr>
              <a:t>higher planting densities, fewer pollination failures</a:t>
            </a:r>
          </a:p>
          <a:p>
            <a:pPr>
              <a:buFont typeface="Wingdings" pitchFamily="-112" charset="2"/>
              <a:buChar char=""/>
              <a:defRPr/>
            </a:pPr>
            <a:r>
              <a:rPr lang="en-US" sz="2000" dirty="0" smtClean="0">
                <a:solidFill>
                  <a:srgbClr val="020F62"/>
                </a:solidFill>
              </a:rPr>
              <a:t>Higher humidity:</a:t>
            </a:r>
            <a:r>
              <a:rPr lang="en-US" sz="2000" dirty="0" smtClean="0">
                <a:solidFill>
                  <a:srgbClr val="C2251F"/>
                </a:solidFill>
              </a:rPr>
              <a:t>  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20F62"/>
                </a:solidFill>
              </a:rPr>
              <a:t>Drier autumns:  </a:t>
            </a:r>
            <a:r>
              <a:rPr lang="en-US" sz="2000" dirty="0" smtClean="0">
                <a:solidFill>
                  <a:srgbClr val="C2251F"/>
                </a:solidFill>
              </a:rPr>
              <a:t>delay harvest to take advantage of natural dry-down conditions</a:t>
            </a:r>
            <a:r>
              <a:rPr lang="en-US" sz="2400" dirty="0" smtClean="0">
                <a:solidFill>
                  <a:srgbClr val="C2251F"/>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2255" y="2372306"/>
            <a:ext cx="8229600" cy="1437351"/>
          </a:xfrm>
        </p:spPr>
        <p:txBody>
          <a:bodyPr>
            <a:normAutofit fontScale="90000"/>
          </a:bodyPr>
          <a:lstStyle/>
          <a:p>
            <a:pPr algn="ctr"/>
            <a:r>
              <a:rPr lang="en-US" dirty="0" smtClean="0"/>
              <a:t>Using</a:t>
            </a:r>
            <a:r>
              <a:rPr lang="en-US" dirty="0" smtClean="0"/>
              <a:t> Local/Regional Climate Change </a:t>
            </a:r>
            <a:r>
              <a:rPr lang="en-US" dirty="0" smtClean="0"/>
              <a:t>as a</a:t>
            </a:r>
            <a:r>
              <a:rPr lang="en-US" dirty="0" smtClean="0"/>
              <a:t> Springboard </a:t>
            </a:r>
            <a:r>
              <a:rPr lang="en-US" dirty="0" smtClean="0"/>
              <a:t>to</a:t>
            </a:r>
            <a:r>
              <a:rPr lang="en-US" dirty="0" smtClean="0"/>
              <a:t> Understanding Global Climate Change </a:t>
            </a:r>
            <a:r>
              <a:rPr lang="en-US" dirty="0" smtClean="0"/>
              <a:t>and the</a:t>
            </a:r>
            <a:r>
              <a:rPr lang="en-US" dirty="0" smtClean="0"/>
              <a:t> Nature </a:t>
            </a:r>
            <a:r>
              <a:rPr lang="en-US" dirty="0" smtClean="0"/>
              <a:t>of</a:t>
            </a:r>
            <a:r>
              <a:rPr lang="en-US" dirty="0" smtClean="0"/>
              <a:t> Science</a:t>
            </a:r>
            <a:r>
              <a:rPr lang="en-US" dirty="0" smtClean="0"/>
              <a:t/>
            </a:r>
            <a:br>
              <a:rPr lang="en-US" dirty="0" smtClean="0"/>
            </a:br>
            <a:endParaRPr lang="en-US" dirty="0"/>
          </a:p>
        </p:txBody>
      </p:sp>
      <p:sp>
        <p:nvSpPr>
          <p:cNvPr id="3" name="Content Placeholder 2"/>
          <p:cNvSpPr>
            <a:spLocks noGrp="1"/>
          </p:cNvSpPr>
          <p:nvPr>
            <p:ph idx="1"/>
          </p:nvPr>
        </p:nvSpPr>
        <p:spPr>
          <a:xfrm>
            <a:off x="272255" y="3550749"/>
            <a:ext cx="8229600" cy="4330699"/>
          </a:xfrm>
        </p:spPr>
        <p:txBody>
          <a:bodyPr/>
          <a:lstStyle/>
          <a:p>
            <a:r>
              <a:rPr lang="en-US" dirty="0" smtClean="0">
                <a:solidFill>
                  <a:srgbClr val="708F24"/>
                </a:solidFill>
              </a:rPr>
              <a:t>National Science Foundation Proposal:</a:t>
            </a:r>
          </a:p>
          <a:p>
            <a:r>
              <a:rPr lang="en-US" dirty="0" smtClean="0">
                <a:solidFill>
                  <a:srgbClr val="708F24"/>
                </a:solidFill>
              </a:rPr>
              <a:t> </a:t>
            </a:r>
          </a:p>
          <a:p>
            <a:pPr algn="ctr"/>
            <a:r>
              <a:rPr lang="en-US" b="1" i="1" dirty="0" smtClean="0">
                <a:solidFill>
                  <a:srgbClr val="0067AC"/>
                </a:solidFill>
              </a:rPr>
              <a:t>“Building resiliency to climate change in the US Midwest:  Using past changes in precipitation extremes to inform future adaptation”</a:t>
            </a:r>
            <a:endParaRPr lang="en-US" b="1" i="1" dirty="0">
              <a:solidFill>
                <a:srgbClr val="0067A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Learning Partnerships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solidFill>
                  <a:srgbClr val="708F24"/>
                </a:solidFill>
              </a:rPr>
              <a:t>Universities in the Midwest</a:t>
            </a:r>
          </a:p>
          <a:p>
            <a:endParaRPr lang="en-US" dirty="0" smtClean="0">
              <a:solidFill>
                <a:srgbClr val="708F24"/>
              </a:solidFill>
            </a:endParaRPr>
          </a:p>
          <a:p>
            <a:r>
              <a:rPr lang="en-US" dirty="0" smtClean="0">
                <a:solidFill>
                  <a:srgbClr val="708F24"/>
                </a:solidFill>
              </a:rPr>
              <a:t>Community Colleges</a:t>
            </a:r>
          </a:p>
          <a:p>
            <a:endParaRPr lang="en-US" dirty="0" smtClean="0">
              <a:solidFill>
                <a:srgbClr val="708F24"/>
              </a:solidFill>
            </a:endParaRPr>
          </a:p>
          <a:p>
            <a:r>
              <a:rPr lang="en-US" dirty="0" smtClean="0">
                <a:solidFill>
                  <a:srgbClr val="708F24"/>
                </a:solidFill>
              </a:rPr>
              <a:t>High Schools and Middle Schools</a:t>
            </a:r>
          </a:p>
          <a:p>
            <a:endParaRPr lang="en-US" dirty="0" smtClean="0">
              <a:solidFill>
                <a:srgbClr val="708F24"/>
              </a:solidFill>
            </a:endParaRPr>
          </a:p>
          <a:p>
            <a:r>
              <a:rPr lang="en-US" dirty="0" smtClean="0">
                <a:solidFill>
                  <a:srgbClr val="708F24"/>
                </a:solidFill>
              </a:rPr>
              <a:t>Minority Serving Institutions</a:t>
            </a:r>
          </a:p>
          <a:p>
            <a:endParaRPr lang="en-US" dirty="0" smtClean="0">
              <a:solidFill>
                <a:srgbClr val="708F24"/>
              </a:solidFill>
            </a:endParaRPr>
          </a:p>
          <a:p>
            <a:r>
              <a:rPr lang="en-US" dirty="0" smtClean="0">
                <a:solidFill>
                  <a:srgbClr val="708F24"/>
                </a:solidFill>
              </a:rPr>
              <a:t>4-H</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Precipitation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708F24"/>
                </a:solidFill>
              </a:rPr>
              <a:t>Iowa Flood Center</a:t>
            </a:r>
          </a:p>
          <a:p>
            <a:endParaRPr lang="en-US" dirty="0" smtClean="0">
              <a:solidFill>
                <a:srgbClr val="708F24"/>
              </a:solidFill>
            </a:endParaRPr>
          </a:p>
          <a:p>
            <a:r>
              <a:rPr lang="en-US" dirty="0" smtClean="0">
                <a:solidFill>
                  <a:srgbClr val="708F24"/>
                </a:solidFill>
              </a:rPr>
              <a:t>National Drought Mitigation Center</a:t>
            </a:r>
          </a:p>
          <a:p>
            <a:endParaRPr lang="en-US" dirty="0" smtClean="0">
              <a:solidFill>
                <a:srgbClr val="708F24"/>
              </a:solidFill>
            </a:endParaRPr>
          </a:p>
          <a:p>
            <a:r>
              <a:rPr lang="en-US" dirty="0" smtClean="0">
                <a:solidFill>
                  <a:srgbClr val="708F24"/>
                </a:solidFill>
              </a:rPr>
              <a:t>American Meteorological Society</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Connection to Iowa Community Colleges</a:t>
            </a:r>
            <a:endParaRPr lang="en-US" dirty="0"/>
          </a:p>
        </p:txBody>
      </p:sp>
      <p:sp>
        <p:nvSpPr>
          <p:cNvPr id="3" name="Content Placeholder 2"/>
          <p:cNvSpPr>
            <a:spLocks noGrp="1"/>
          </p:cNvSpPr>
          <p:nvPr>
            <p:ph idx="1"/>
          </p:nvPr>
        </p:nvSpPr>
        <p:spPr/>
        <p:txBody>
          <a:bodyPr/>
          <a:lstStyle/>
          <a:p>
            <a:endParaRPr lang="en-US" dirty="0" smtClean="0"/>
          </a:p>
          <a:p>
            <a:pPr algn="ctr"/>
            <a:r>
              <a:rPr lang="en-US" dirty="0" smtClean="0">
                <a:solidFill>
                  <a:srgbClr val="708F24"/>
                </a:solidFill>
              </a:rPr>
              <a:t>One Source Training Division of the Iowa Association of Community Colleges</a:t>
            </a:r>
          </a:p>
          <a:p>
            <a:pPr algn="ctr"/>
            <a:endParaRPr lang="en-US" dirty="0" smtClean="0">
              <a:solidFill>
                <a:srgbClr val="708F24"/>
              </a:solidFill>
            </a:endParaRPr>
          </a:p>
          <a:p>
            <a:pPr algn="ctr"/>
            <a:r>
              <a:rPr lang="en-US" dirty="0" smtClean="0">
                <a:solidFill>
                  <a:srgbClr val="708F24"/>
                </a:solidFill>
              </a:rPr>
              <a:t>Sheri Reynolds</a:t>
            </a:r>
          </a:p>
          <a:p>
            <a:pPr algn="ctr"/>
            <a:r>
              <a:rPr lang="en-US" dirty="0" smtClean="0">
                <a:solidFill>
                  <a:srgbClr val="708F24"/>
                </a:solidFill>
              </a:rPr>
              <a:t>Director </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Strategy</a:t>
            </a:r>
            <a:endParaRPr lang="en-US" dirty="0"/>
          </a:p>
        </p:txBody>
      </p:sp>
      <p:sp>
        <p:nvSpPr>
          <p:cNvPr id="3" name="Content Placeholder 2"/>
          <p:cNvSpPr>
            <a:spLocks noGrp="1"/>
          </p:cNvSpPr>
          <p:nvPr>
            <p:ph idx="1"/>
          </p:nvPr>
        </p:nvSpPr>
        <p:spPr>
          <a:xfrm>
            <a:off x="457200" y="2781927"/>
            <a:ext cx="8229600" cy="4330699"/>
          </a:xfrm>
        </p:spPr>
        <p:txBody>
          <a:bodyPr/>
          <a:lstStyle/>
          <a:p>
            <a:pPr algn="ctr"/>
            <a:r>
              <a:rPr lang="en-US" dirty="0" smtClean="0">
                <a:solidFill>
                  <a:srgbClr val="708F24"/>
                </a:solidFill>
              </a:rPr>
              <a:t>Develop Professional Learning Communities for sharing ideas of what works and how to implement learning experiences into formal and informal learning </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College Outcome</a:t>
            </a:r>
            <a:endParaRPr lang="en-US" dirty="0"/>
          </a:p>
        </p:txBody>
      </p:sp>
      <p:sp>
        <p:nvSpPr>
          <p:cNvPr id="3" name="Content Placeholder 2"/>
          <p:cNvSpPr>
            <a:spLocks noGrp="1"/>
          </p:cNvSpPr>
          <p:nvPr>
            <p:ph idx="1"/>
          </p:nvPr>
        </p:nvSpPr>
        <p:spPr>
          <a:xfrm>
            <a:off x="457200" y="2527301"/>
            <a:ext cx="8229600" cy="4330699"/>
          </a:xfrm>
        </p:spPr>
        <p:txBody>
          <a:bodyPr/>
          <a:lstStyle/>
          <a:p>
            <a:r>
              <a:rPr lang="en-US" dirty="0" smtClean="0">
                <a:solidFill>
                  <a:srgbClr val="708F24"/>
                </a:solidFill>
              </a:rPr>
              <a:t>Students have a better understanding of the nature of science</a:t>
            </a:r>
          </a:p>
          <a:p>
            <a:r>
              <a:rPr lang="en-US" dirty="0" smtClean="0">
                <a:solidFill>
                  <a:srgbClr val="708F24"/>
                </a:solidFill>
              </a:rPr>
              <a:t>Students are better prepared to use best available science of climate change in the workforce and civic responsibility</a:t>
            </a:r>
          </a:p>
          <a:p>
            <a:r>
              <a:rPr lang="en-US" dirty="0" smtClean="0">
                <a:solidFill>
                  <a:srgbClr val="708F24"/>
                </a:solidFill>
              </a:rPr>
              <a:t>Students continuing their education are better prepared to transition to four-year institutions</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Team</a:t>
            </a:r>
            <a:endParaRPr lang="en-US" dirty="0"/>
          </a:p>
        </p:txBody>
      </p:sp>
      <p:sp>
        <p:nvSpPr>
          <p:cNvPr id="3" name="Content Placeholder 2"/>
          <p:cNvSpPr>
            <a:spLocks noGrp="1"/>
          </p:cNvSpPr>
          <p:nvPr>
            <p:ph idx="1"/>
          </p:nvPr>
        </p:nvSpPr>
        <p:spPr/>
        <p:txBody>
          <a:bodyPr/>
          <a:lstStyle/>
          <a:p>
            <a:r>
              <a:rPr lang="en-US" b="1" dirty="0" smtClean="0">
                <a:solidFill>
                  <a:srgbClr val="708F24"/>
                </a:solidFill>
              </a:rPr>
              <a:t>Gene Takle</a:t>
            </a:r>
            <a:r>
              <a:rPr lang="en-US" dirty="0" smtClean="0">
                <a:solidFill>
                  <a:srgbClr val="708F24"/>
                </a:solidFill>
              </a:rPr>
              <a:t>, Director Climate Science Program</a:t>
            </a:r>
          </a:p>
          <a:p>
            <a:r>
              <a:rPr lang="en-US" b="1" dirty="0" smtClean="0">
                <a:solidFill>
                  <a:srgbClr val="708F24"/>
                </a:solidFill>
              </a:rPr>
              <a:t>Barb </a:t>
            </a:r>
            <a:r>
              <a:rPr lang="en-US" b="1" dirty="0" err="1" smtClean="0">
                <a:solidFill>
                  <a:srgbClr val="708F24"/>
                </a:solidFill>
              </a:rPr>
              <a:t>Licklider</a:t>
            </a:r>
            <a:r>
              <a:rPr lang="en-US" dirty="0" smtClean="0">
                <a:solidFill>
                  <a:srgbClr val="708F24"/>
                </a:solidFill>
              </a:rPr>
              <a:t>, Department of Curriculum and Instruction</a:t>
            </a:r>
          </a:p>
          <a:p>
            <a:r>
              <a:rPr lang="en-US" b="1" dirty="0" smtClean="0">
                <a:solidFill>
                  <a:srgbClr val="708F24"/>
                </a:solidFill>
              </a:rPr>
              <a:t>Bill </a:t>
            </a:r>
            <a:r>
              <a:rPr lang="en-US" b="1" dirty="0" err="1" smtClean="0">
                <a:solidFill>
                  <a:srgbClr val="708F24"/>
                </a:solidFill>
              </a:rPr>
              <a:t>Gutowski</a:t>
            </a:r>
            <a:r>
              <a:rPr lang="en-US" dirty="0" smtClean="0">
                <a:solidFill>
                  <a:srgbClr val="708F24"/>
                </a:solidFill>
              </a:rPr>
              <a:t>, Climate Scientist</a:t>
            </a:r>
          </a:p>
          <a:p>
            <a:r>
              <a:rPr lang="en-US" b="1" dirty="0" smtClean="0">
                <a:solidFill>
                  <a:srgbClr val="708F24"/>
                </a:solidFill>
              </a:rPr>
              <a:t>U. Sunday Tim</a:t>
            </a:r>
            <a:r>
              <a:rPr lang="en-US" dirty="0" smtClean="0">
                <a:solidFill>
                  <a:srgbClr val="708F24"/>
                </a:solidFill>
              </a:rPr>
              <a:t>, link to Minority Serving Institutions and Community Colleges</a:t>
            </a:r>
          </a:p>
          <a:p>
            <a:r>
              <a:rPr lang="en-US" b="1" dirty="0" smtClean="0">
                <a:solidFill>
                  <a:srgbClr val="708F24"/>
                </a:solidFill>
              </a:rPr>
              <a:t>Shana Carpenter</a:t>
            </a:r>
            <a:r>
              <a:rPr lang="en-US" dirty="0" smtClean="0">
                <a:solidFill>
                  <a:srgbClr val="708F24"/>
                </a:solidFill>
              </a:rPr>
              <a:t>, Cognitive Psychologist</a:t>
            </a:r>
          </a:p>
          <a:p>
            <a:r>
              <a:rPr lang="en-US" b="1" dirty="0" smtClean="0">
                <a:solidFill>
                  <a:srgbClr val="708F24"/>
                </a:solidFill>
              </a:rPr>
              <a:t>Cathy Kling</a:t>
            </a:r>
            <a:r>
              <a:rPr lang="en-US" dirty="0" smtClean="0">
                <a:solidFill>
                  <a:srgbClr val="708F24"/>
                </a:solidFill>
              </a:rPr>
              <a:t>, Environmental Economist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0067AC"/>
                </a:solidFill>
              </a:rPr>
              <a:t>Or just Google </a:t>
            </a:r>
            <a:r>
              <a:rPr lang="en-US" sz="1800" dirty="0">
                <a:solidFill>
                  <a:srgbClr val="0067AC"/>
                </a:solidFill>
                <a:latin typeface="Engravers MT" pitchFamily="29" charset="0"/>
              </a:rPr>
              <a:t>Eugene Takle</a:t>
            </a:r>
            <a:endParaRPr lang="en-US" dirty="0">
              <a:solidFill>
                <a:srgbClr val="0067AC"/>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5" name="TextBox 4"/>
          <p:cNvSpPr txBox="1"/>
          <p:nvPr/>
        </p:nvSpPr>
        <p:spPr>
          <a:xfrm>
            <a:off x="177800" y="3874013"/>
            <a:ext cx="2326105" cy="1200329"/>
          </a:xfrm>
          <a:prstGeom prst="rect">
            <a:avLst/>
          </a:prstGeom>
          <a:noFill/>
        </p:spPr>
        <p:txBody>
          <a:bodyPr wrap="square" rtlCol="0">
            <a:spAutoFit/>
          </a:bodyPr>
          <a:lstStyle/>
          <a:p>
            <a:r>
              <a:rPr lang="en-US" dirty="0" smtClean="0">
                <a:solidFill>
                  <a:srgbClr val="FF0000"/>
                </a:solidFill>
              </a:rPr>
              <a:t>January-June 2010 is the warmest such Jan-June in the 160 year record</a:t>
            </a:r>
            <a:endParaRPr lang="en-US" dirty="0">
              <a:solidFill>
                <a:srgbClr val="FF0000"/>
              </a:solidFill>
            </a:endParaRPr>
          </a:p>
        </p:txBody>
      </p:sp>
      <p:cxnSp>
        <p:nvCxnSpPr>
          <p:cNvPr id="7" name="Straight Arrow Connector 6"/>
          <p:cNvCxnSpPr/>
          <p:nvPr/>
        </p:nvCxnSpPr>
        <p:spPr>
          <a:xfrm flipV="1">
            <a:off x="2503905" y="2727158"/>
            <a:ext cx="5717674" cy="155073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220" y="926329"/>
            <a:ext cx="8229600" cy="914400"/>
          </a:xfrm>
        </p:spPr>
        <p:txBody>
          <a:bodyPr/>
          <a:lstStyle/>
          <a:p>
            <a:pPr algn="ctr">
              <a:defRPr/>
            </a:pPr>
            <a:r>
              <a:rPr lang="en-US" b="1" dirty="0" smtClean="0">
                <a:ea typeface="ＭＳ Ｐゴシック" pitchFamily="-107" charset="-128"/>
                <a:cs typeface="ＭＳ Ｐゴシック" pitchFamily="-107" charset="-128"/>
              </a:rPr>
              <a:t>U.S. Temperature Trends</a:t>
            </a:r>
            <a:endParaRPr lang="en-US" b="1" dirty="0">
              <a:ea typeface="ＭＳ Ｐゴシック" pitchFamily="-107" charset="-128"/>
              <a:cs typeface="ＭＳ Ｐゴシック" pitchFamily="-107" charset="-128"/>
            </a:endParaRPr>
          </a:p>
        </p:txBody>
      </p:sp>
      <p:sp>
        <p:nvSpPr>
          <p:cNvPr id="3" name="Content Placeholder 2"/>
          <p:cNvSpPr>
            <a:spLocks noGrp="1"/>
          </p:cNvSpPr>
          <p:nvPr>
            <p:ph idx="1"/>
          </p:nvPr>
        </p:nvSpPr>
        <p:spPr>
          <a:xfrm>
            <a:off x="0" y="1840729"/>
            <a:ext cx="9144000" cy="609600"/>
          </a:xfrm>
        </p:spPr>
        <p:txBody>
          <a:bodyPr/>
          <a:lstStyle/>
          <a:p>
            <a:pPr algn="ctr">
              <a:buFont typeface="Arial" pitchFamily="-107" charset="0"/>
              <a:buNone/>
              <a:defRPr/>
            </a:pPr>
            <a:r>
              <a:rPr lang="en-US" sz="2000" dirty="0" smtClean="0"/>
              <a:t>U.S. average temperature has risen more than 2</a:t>
            </a:r>
            <a:r>
              <a:rPr lang="en-US" sz="2000" baseline="30000" dirty="0" smtClean="0"/>
              <a:t>o</a:t>
            </a:r>
            <a:r>
              <a:rPr lang="en-US" sz="2000" dirty="0" smtClean="0"/>
              <a:t>F over the past 50 years</a:t>
            </a:r>
          </a:p>
        </p:txBody>
      </p:sp>
      <p:pic>
        <p:nvPicPr>
          <p:cNvPr id="7" name="Picture 6" descr="mapt-ushcnv2-mntp-ann-1960-2009_13.jpg"/>
          <p:cNvPicPr>
            <a:picLocks noChangeAspect="1"/>
          </p:cNvPicPr>
          <p:nvPr/>
        </p:nvPicPr>
        <p:blipFill>
          <a:blip r:embed="rId3"/>
          <a:stretch>
            <a:fillRect/>
          </a:stretch>
        </p:blipFill>
        <p:spPr>
          <a:xfrm>
            <a:off x="5646105" y="2467272"/>
            <a:ext cx="3116895" cy="1978344"/>
          </a:xfrm>
          <a:prstGeom prst="rect">
            <a:avLst/>
          </a:prstGeom>
          <a:ln>
            <a:noFill/>
          </a:ln>
          <a:effectLst>
            <a:outerShdw blurRad="292100" dist="139700" dir="2700000" algn="tl" rotWithShape="0">
              <a:srgbClr val="333333">
                <a:alpha val="65000"/>
              </a:srgbClr>
            </a:outerShdw>
          </a:effectLst>
        </p:spPr>
      </p:pic>
      <p:pic>
        <p:nvPicPr>
          <p:cNvPr id="8" name="Picture 7" descr="mapt-ushcnv2-mntp-ann-1900-2009_13.jpg"/>
          <p:cNvPicPr>
            <a:picLocks noChangeAspect="1"/>
          </p:cNvPicPr>
          <p:nvPr/>
        </p:nvPicPr>
        <p:blipFill>
          <a:blip r:embed="rId4"/>
          <a:stretch>
            <a:fillRect/>
          </a:stretch>
        </p:blipFill>
        <p:spPr>
          <a:xfrm>
            <a:off x="382220" y="2467272"/>
            <a:ext cx="3145316" cy="1978344"/>
          </a:xfrm>
          <a:prstGeom prst="rect">
            <a:avLst/>
          </a:prstGeom>
          <a:ln>
            <a:noFill/>
          </a:ln>
          <a:effectLst>
            <a:outerShdw blurRad="292100" dist="139700" dir="2700000" algn="tl" rotWithShape="0">
              <a:srgbClr val="333333">
                <a:alpha val="65000"/>
              </a:srgbClr>
            </a:outerShdw>
          </a:effectLst>
        </p:spPr>
      </p:pic>
      <p:pic>
        <p:nvPicPr>
          <p:cNvPr id="6" name="Picture 5" descr="mapt-ushcnv2-mntp-ann-1980-2009_13.jpg"/>
          <p:cNvPicPr>
            <a:picLocks noChangeAspect="1"/>
          </p:cNvPicPr>
          <p:nvPr/>
        </p:nvPicPr>
        <p:blipFill>
          <a:blip r:embed="rId5"/>
          <a:stretch>
            <a:fillRect/>
          </a:stretch>
        </p:blipFill>
        <p:spPr>
          <a:xfrm>
            <a:off x="3020772" y="4632657"/>
            <a:ext cx="3409608" cy="2163233"/>
          </a:xfrm>
          <a:prstGeom prst="rect">
            <a:avLst/>
          </a:prstGeom>
          <a:ln>
            <a:noFill/>
          </a:ln>
          <a:effectLst>
            <a:outerShdw blurRad="292100" dist="139700" dir="2700000" algn="tl" rotWithShape="0">
              <a:srgbClr val="333333">
                <a:alpha val="65000"/>
              </a:srgbClr>
            </a:outerShdw>
          </a:effectLst>
        </p:spPr>
      </p:pic>
      <p:sp>
        <p:nvSpPr>
          <p:cNvPr id="28679" name="Rectangle 8"/>
          <p:cNvSpPr>
            <a:spLocks noChangeArrowheads="1"/>
          </p:cNvSpPr>
          <p:nvPr/>
        </p:nvSpPr>
        <p:spPr bwMode="auto">
          <a:xfrm>
            <a:off x="0" y="6488113"/>
            <a:ext cx="2220142"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2439</Words>
  <Application>Microsoft Macintosh PowerPoint</Application>
  <PresentationFormat>On-screen Show (4:3)</PresentationFormat>
  <Paragraphs>341</Paragraphs>
  <Slides>67</Slides>
  <Notes>28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Bitmap Image</vt:lpstr>
      <vt:lpstr>Slide 1</vt:lpstr>
      <vt:lpstr>Climate Change:  Educating for Informed Decision-Making</vt:lpstr>
      <vt:lpstr>Outline</vt:lpstr>
      <vt:lpstr> Global climate change is one of the most important issues facing humanity </vt:lpstr>
      <vt:lpstr>Slide 5</vt:lpstr>
      <vt:lpstr>Slide 6</vt:lpstr>
      <vt:lpstr>Slide 7</vt:lpstr>
      <vt:lpstr>Temperature Changes are Not  Uniform Around the Globe</vt:lpstr>
      <vt:lpstr>U.S. Temperature Trends</vt:lpstr>
      <vt:lpstr>Conditions today are unusual in the context of the last 2,000 years …</vt:lpstr>
      <vt:lpstr>Why does the Earth warm? 1. Natural causes</vt:lpstr>
      <vt:lpstr>Why does the Earth warm? 2. Human causes</vt:lpstr>
      <vt:lpstr>Natural factors affect climate</vt:lpstr>
      <vt:lpstr>Slide 14</vt:lpstr>
      <vt:lpstr>We have Moved Outside the Range of Historical Variation</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Extreme weather events become more common</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Projected Changes* for the Climate of the Midwest   Temperature</vt:lpstr>
      <vt:lpstr>Projected Changes* for the Climate of the Midwest   Precipitation</vt:lpstr>
      <vt:lpstr>Iowa Agricultural Producers’ Adaptations to Climate Change </vt:lpstr>
      <vt:lpstr>Using Local/Regional Climate Change as a Springboard to Understanding Global Climate Change and the Nature of Science </vt:lpstr>
      <vt:lpstr>Build Learning Partnerships</vt:lpstr>
      <vt:lpstr>Focus on Precipitation</vt:lpstr>
      <vt:lpstr>Connection to Iowa Community Colleges</vt:lpstr>
      <vt:lpstr>Strategy</vt:lpstr>
      <vt:lpstr>Community College Outcome</vt:lpstr>
      <vt:lpstr>Our Team</vt:lpstr>
      <vt:lpstr>For More Information</vt:lpstr>
      <vt:lpstr>Slide 67</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25</cp:revision>
  <dcterms:created xsi:type="dcterms:W3CDTF">2010-07-29T06:36:59Z</dcterms:created>
  <dcterms:modified xsi:type="dcterms:W3CDTF">2010-07-29T15:24:29Z</dcterms:modified>
</cp:coreProperties>
</file>