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notesSlides/notesSlide20.xml" ContentType="application/vnd.openxmlformats-officedocument.presentationml.notes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3"/>
  </p:notesMasterIdLst>
  <p:sldIdLst>
    <p:sldId id="383" r:id="rId2"/>
    <p:sldId id="256" r:id="rId3"/>
    <p:sldId id="276" r:id="rId4"/>
    <p:sldId id="278" r:id="rId5"/>
    <p:sldId id="279" r:id="rId6"/>
    <p:sldId id="280" r:id="rId7"/>
    <p:sldId id="281" r:id="rId8"/>
    <p:sldId id="282" r:id="rId9"/>
    <p:sldId id="283" r:id="rId10"/>
    <p:sldId id="284" r:id="rId11"/>
    <p:sldId id="285" r:id="rId12"/>
    <p:sldId id="299" r:id="rId13"/>
    <p:sldId id="330" r:id="rId14"/>
    <p:sldId id="331" r:id="rId15"/>
    <p:sldId id="332" r:id="rId16"/>
    <p:sldId id="334" r:id="rId17"/>
    <p:sldId id="302" r:id="rId18"/>
    <p:sldId id="303" r:id="rId19"/>
    <p:sldId id="309" r:id="rId20"/>
    <p:sldId id="290" r:id="rId21"/>
    <p:sldId id="291" r:id="rId22"/>
    <p:sldId id="359" r:id="rId23"/>
    <p:sldId id="360" r:id="rId24"/>
    <p:sldId id="361" r:id="rId25"/>
    <p:sldId id="362" r:id="rId26"/>
    <p:sldId id="363" r:id="rId27"/>
    <p:sldId id="364" r:id="rId28"/>
    <p:sldId id="295" r:id="rId29"/>
    <p:sldId id="365" r:id="rId30"/>
    <p:sldId id="297" r:id="rId31"/>
    <p:sldId id="324" r:id="rId32"/>
    <p:sldId id="350" r:id="rId33"/>
    <p:sldId id="381" r:id="rId34"/>
    <p:sldId id="382" r:id="rId35"/>
    <p:sldId id="357" r:id="rId36"/>
    <p:sldId id="358" r:id="rId37"/>
    <p:sldId id="326" r:id="rId38"/>
    <p:sldId id="311" r:id="rId39"/>
    <p:sldId id="325" r:id="rId40"/>
    <p:sldId id="313" r:id="rId41"/>
    <p:sldId id="327" r:id="rId42"/>
    <p:sldId id="315" r:id="rId43"/>
    <p:sldId id="316" r:id="rId44"/>
    <p:sldId id="317" r:id="rId45"/>
    <p:sldId id="318" r:id="rId46"/>
    <p:sldId id="328" r:id="rId47"/>
    <p:sldId id="320" r:id="rId48"/>
    <p:sldId id="335" r:id="rId49"/>
    <p:sldId id="351" r:id="rId50"/>
    <p:sldId id="378" r:id="rId51"/>
    <p:sldId id="368" r:id="rId52"/>
    <p:sldId id="369" r:id="rId53"/>
    <p:sldId id="380" r:id="rId54"/>
    <p:sldId id="379" r:id="rId55"/>
    <p:sldId id="371" r:id="rId56"/>
    <p:sldId id="373" r:id="rId57"/>
    <p:sldId id="374" r:id="rId58"/>
    <p:sldId id="375" r:id="rId59"/>
    <p:sldId id="376" r:id="rId60"/>
    <p:sldId id="377" r:id="rId61"/>
    <p:sldId id="367"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4DE1"/>
    <a:srgbClr val="4457FF"/>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66" d="100"/>
          <a:sy n="66" d="100"/>
        </p:scale>
        <p:origin x="-2112" y="-8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76"/>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printerSettings" Target="printerSettings/printerSettings1.bin"/><Relationship Id="rId60" Type="http://schemas.openxmlformats.org/officeDocument/2006/relationships/slide" Target="slides/slide59.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notesMaster" Target="notesMasters/notes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viewProps" Target="view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presProps" Target="presProps.xml"/><Relationship Id="rId67" Type="http://schemas.openxmlformats.org/officeDocument/2006/relationships/theme" Target="theme/theme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tableStyles" Target="tableStyle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8/25/10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21</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22</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24</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27</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29</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DAADA7B-664F-E041-8660-E95AF0954A9B}" type="slidenum">
              <a:rPr lang="en-US">
                <a:latin typeface="Times New Roman" pitchFamily="29" charset="0"/>
                <a:ea typeface="Times New Roman" pitchFamily="29" charset="0"/>
                <a:cs typeface="Times New Roman" pitchFamily="29" charset="0"/>
              </a:rPr>
              <a:pPr/>
              <a:t>30</a:t>
            </a:fld>
            <a:endParaRPr lang="en-US">
              <a:latin typeface="Times New Roman" pitchFamily="29" charset="0"/>
              <a:ea typeface="Times New Roman" pitchFamily="29" charset="0"/>
              <a:cs typeface="Times New Roman" pitchFamily="29" charset="0"/>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35</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36</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41</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42</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E17F75F-3689-9142-A311-43F0C38FD71E}" type="slidenum">
              <a:rPr lang="en-US">
                <a:latin typeface="Arial" pitchFamily="29" charset="0"/>
                <a:ea typeface="ＭＳ Ｐゴシック" pitchFamily="29" charset="-128"/>
                <a:cs typeface="ＭＳ Ｐゴシック" pitchFamily="29" charset="-128"/>
              </a:rPr>
              <a:pPr/>
              <a:t>43</a:t>
            </a:fld>
            <a:endParaRPr lang="en-US">
              <a:latin typeface="Arial" pitchFamily="29" charset="0"/>
              <a:ea typeface="ＭＳ Ｐゴシック" pitchFamily="29" charset="-128"/>
              <a:cs typeface="ＭＳ Ｐゴシック" pitchFamily="29" charset="-128"/>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4C3F15-FCEE-9D43-B460-CE4079EA2817}" type="slidenum">
              <a:rPr lang="en-US">
                <a:latin typeface="Arial" pitchFamily="29" charset="0"/>
                <a:ea typeface="ＭＳ Ｐゴシック" pitchFamily="29" charset="-128"/>
                <a:cs typeface="ＭＳ Ｐゴシック" pitchFamily="29" charset="-128"/>
              </a:rPr>
              <a:pPr/>
              <a:t>44</a:t>
            </a:fld>
            <a:endParaRPr lang="en-US">
              <a:latin typeface="Arial" pitchFamily="29" charset="0"/>
              <a:ea typeface="ＭＳ Ｐゴシック" pitchFamily="29" charset="-128"/>
              <a:cs typeface="ＭＳ Ｐゴシック" pitchFamily="29" charset="-128"/>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46</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47</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54</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55</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12048FF-0097-4543-8830-06C9749D9D04}" type="slidenum">
              <a:rPr lang="en-US">
                <a:latin typeface="Arial" pitchFamily="34" charset="0"/>
                <a:ea typeface="ＭＳ Ｐゴシック" pitchFamily="34" charset="-128"/>
                <a:cs typeface="ＭＳ Ｐゴシック" pitchFamily="34" charset="-128"/>
              </a:rPr>
              <a:pPr/>
              <a:t>56</a:t>
            </a:fld>
            <a:endParaRPr lang="en-US">
              <a:latin typeface="Arial" pitchFamily="34" charset="0"/>
              <a:ea typeface="ＭＳ Ｐゴシック" pitchFamily="34" charset="-128"/>
              <a:cs typeface="ＭＳ Ｐゴシック" pitchFamily="34"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a:latin typeface="Arial" pitchFamily="34" charset="0"/>
                <a:ea typeface="ＭＳ Ｐゴシック" pitchFamily="34" charset="-128"/>
                <a:cs typeface="ＭＳ Ｐゴシック" pitchFamily="34" charset="-128"/>
              </a:rPr>
              <a:t>Add temperature numbers here as well!!</a:t>
            </a:r>
          </a:p>
          <a:p>
            <a:endParaRPr lang="en-US">
              <a:latin typeface="Arial" pitchFamily="34" charset="0"/>
              <a:ea typeface="ＭＳ Ｐゴシック" pitchFamily="34" charset="-128"/>
              <a:cs typeface="ＭＳ Ｐゴシック" pitchFamily="34" charset="-128"/>
            </a:endParaRPr>
          </a:p>
          <a:p>
            <a:endParaRPr lang="en-US">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3</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4</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6B93F851-C4DF-D542-8B9E-2FA47E9A01AC}" type="slidenum">
              <a:rPr lang="en-US">
                <a:latin typeface="Calibri" pitchFamily="29" charset="0"/>
                <a:ea typeface="ＭＳ Ｐゴシック" pitchFamily="29" charset="-128"/>
                <a:cs typeface="ＭＳ Ｐゴシック" pitchFamily="29" charset="-128"/>
              </a:rPr>
              <a:pPr/>
              <a:t>7</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9</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10</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11</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df"/><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8/25/10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8/25/10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8/25/10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8/25/10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8/25/10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8/25/10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8/25/10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8/25/10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8/25/10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a="http://schemas.microsoft.com/office/mac/drawingml/2008/main">
          <mc:Choice Requires="ma">
            <p:blipFill>
              <a:blip r:embed="rId2"/>
              <a:stretch>
                <a:fillRect/>
              </a:stretch>
            </p:blipFill>
          </mc:Choice>
          <mc:Fallback xmlns:mv="urn:schemas-microsoft-com:mac:vml" xmlns:mc="http://schemas.openxmlformats.org/markup-compatibility/2006" xmlns:p="http://schemas.openxmlformats.org/presentationml/2006/main" xmlns:r="http://schemas.openxmlformats.org/officeDocument/2006/relationships" xmlns:a="http://schemas.openxmlformats.org/drawingml/2006/main" xmlns="" xmlns:ma="http://schemas.microsoft.com/office/mac/drawingml/2008/main">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8/25/10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8/25/10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8/25/10</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5.png"/><Relationship Id="rId5" Type="http://schemas.openxmlformats.org/officeDocument/2006/relationships/image" Target="../media/image16.png"/><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8.xml"/><Relationship Id="rId6"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3"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3"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3"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3"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3"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6" Type="http://schemas.openxmlformats.org/officeDocument/2006/relationships/image" Target="../media/image35.png"/><Relationship Id="rId4"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32.jpeg"/><Relationship Id="rId5"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4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4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4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3" Type="http://schemas.openxmlformats.org/officeDocument/2006/relationships/image" Target="../media/image4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5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5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5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55.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6.pd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6" Type="http://schemas.openxmlformats.org/officeDocument/2006/relationships/hyperlink" Target="http://climate.agron.iastate.edu/" TargetMode="External"/><Relationship Id="rId4" Type="http://schemas.openxmlformats.org/officeDocument/2006/relationships/hyperlink" Target="http://rcmlab.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gstakle@iastate.edu" TargetMode="External"/><Relationship Id="rId5" Type="http://schemas.openxmlformats.org/officeDocument/2006/relationships/hyperlink" Target="http://www.narccap.ucar.edu/" TargetMode="External"/></Relationships>
</file>

<file path=ppt/slides/_rels/slide7.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 Id="rId5"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p:oleObj spid="_x0000_s56322" name="Bitmap Image" r:id="rId6" imgW="4439270" imgH="2657846" progId="">
              <p:embed/>
            </p:oleObj>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p:oleObj spid="_x0000_s56323" name="Bitmap Image" r:id="rId7" imgW="3048426" imgH="800212" progId="">
              <p:embed/>
            </p:oleObj>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1192532"/>
            <a:ext cx="4197350" cy="3733800"/>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5000"/>
              </a:spcBef>
              <a:spcAft>
                <a:spcPct val="25000"/>
              </a:spcAft>
              <a:buFont typeface="Monotype Sorts" pitchFamily="-107" charset="2"/>
              <a:buNone/>
              <a:defRPr/>
            </a:pPr>
            <a:r>
              <a:rPr lang="en-US" sz="2400" dirty="0" smtClean="0">
                <a:solidFill>
                  <a:srgbClr val="0000FF"/>
                </a:solidFill>
              </a:rPr>
              <a:t>Non</a:t>
            </a:r>
            <a:r>
              <a:rPr lang="en-US" sz="2400" dirty="0">
                <a:solidFill>
                  <a:srgbClr val="0000FF"/>
                </a:solidFill>
              </a:rPr>
              <a:t>-</a:t>
            </a:r>
            <a:r>
              <a:rPr lang="en-US" sz="2400" dirty="0" smtClean="0">
                <a:solidFill>
                  <a:srgbClr val="0000FF"/>
                </a:solidFill>
              </a:rPr>
              <a:t>natural  mechanisms</a:t>
            </a:r>
            <a:endParaRPr lang="en-US" sz="2400" dirty="0">
              <a:solidFill>
                <a:srgbClr val="0000FF"/>
              </a:solidFill>
            </a:endParaRPr>
          </a:p>
          <a:p>
            <a:pPr>
              <a:spcBef>
                <a:spcPts val="1200"/>
              </a:spcBef>
              <a:spcAft>
                <a:spcPts val="600"/>
              </a:spcAft>
              <a:buFont typeface="Arial" pitchFamily="-107" charset="0"/>
              <a:buChar char="•"/>
              <a:defRPr/>
            </a:pPr>
            <a:r>
              <a:rPr lang="en-US" sz="2000" dirty="0">
                <a:solidFill>
                  <a:schemeClr val="tx1"/>
                </a:solidFill>
              </a:rPr>
              <a:t>Changes in atmospheric concentrations of</a:t>
            </a:r>
            <a:r>
              <a:rPr lang="en-US" sz="2000" dirty="0" smtClean="0">
                <a:solidFill>
                  <a:schemeClr val="tx1"/>
                </a:solidFill>
              </a:rPr>
              <a:t> </a:t>
            </a:r>
            <a:r>
              <a:rPr lang="en-US" sz="2000" dirty="0" err="1" smtClean="0">
                <a:solidFill>
                  <a:schemeClr val="tx1"/>
                </a:solidFill>
              </a:rPr>
              <a:t>radiatively</a:t>
            </a:r>
            <a:r>
              <a:rPr lang="en-US" sz="2000" dirty="0" smtClean="0">
                <a:solidFill>
                  <a:schemeClr val="tx1"/>
                </a:solidFill>
              </a:rPr>
              <a:t> important </a:t>
            </a:r>
            <a:r>
              <a:rPr lang="en-US" sz="2000" dirty="0">
                <a:solidFill>
                  <a:schemeClr val="tx1"/>
                </a:solidFill>
              </a:rPr>
              <a:t>gases</a:t>
            </a:r>
          </a:p>
          <a:p>
            <a:pPr>
              <a:spcBef>
                <a:spcPts val="1200"/>
              </a:spcBef>
              <a:spcAft>
                <a:spcPts val="600"/>
              </a:spcAft>
              <a:buFont typeface="Arial" pitchFamily="-107" charset="0"/>
              <a:buChar char="•"/>
              <a:defRPr/>
            </a:pPr>
            <a:r>
              <a:rPr lang="en-US" sz="2000" dirty="0">
                <a:solidFill>
                  <a:schemeClr val="tx1"/>
                </a:solidFill>
              </a:rPr>
              <a:t>Changes in aerosol particles from burning fossil fuels and biomass</a:t>
            </a:r>
          </a:p>
          <a:p>
            <a:pPr>
              <a:spcBef>
                <a:spcPts val="1200"/>
              </a:spcBef>
              <a:spcAft>
                <a:spcPts val="600"/>
              </a:spcAft>
              <a:buFont typeface="Arial" pitchFamily="-107" charset="0"/>
              <a:buChar char="•"/>
              <a:defRPr/>
            </a:pPr>
            <a:r>
              <a:rPr lang="en-US" sz="2000" dirty="0">
                <a:solidFill>
                  <a:schemeClr val="tx1"/>
                </a:solidFill>
              </a:rPr>
              <a:t>Changes in the reflectivity (</a:t>
            </a:r>
            <a:r>
              <a:rPr lang="en-US" sz="2000" dirty="0" err="1">
                <a:solidFill>
                  <a:schemeClr val="tx1"/>
                </a:solidFill>
              </a:rPr>
              <a:t>albedo</a:t>
            </a:r>
            <a:r>
              <a:rPr lang="en-US" sz="2000" dirty="0">
                <a:solidFill>
                  <a:schemeClr val="tx1"/>
                </a:solidFill>
              </a:rPr>
              <a:t>) of the Earth’s surface</a:t>
            </a:r>
          </a:p>
        </p:txBody>
      </p:sp>
      <p:pic>
        <p:nvPicPr>
          <p:cNvPr id="4" name="Picture 3" descr="Mauna_Loa_Carbon_Dioxide"/>
          <p:cNvPicPr>
            <a:picLocks noChangeAspect="1" noChangeArrowheads="1"/>
          </p:cNvPicPr>
          <p:nvPr/>
        </p:nvPicPr>
        <p:blipFill>
          <a:blip r:embed="rId2"/>
          <a:srcRect/>
          <a:stretch>
            <a:fillRect/>
          </a:stretch>
        </p:blipFill>
        <p:spPr bwMode="auto">
          <a:xfrm>
            <a:off x="5314093" y="1192532"/>
            <a:ext cx="3829907" cy="2617468"/>
          </a:xfrm>
          <a:prstGeom prst="rect">
            <a:avLst/>
          </a:prstGeom>
          <a:noFill/>
          <a:ln w="9525">
            <a:noFill/>
            <a:miter lim="800000"/>
            <a:headEnd/>
            <a:tailEnd/>
          </a:ln>
        </p:spPr>
      </p:pic>
      <p:pic>
        <p:nvPicPr>
          <p:cNvPr id="5" name="Picture 4" descr="STS046-078-026"/>
          <p:cNvPicPr>
            <a:picLocks noChangeAspect="1" noChangeArrowheads="1"/>
          </p:cNvPicPr>
          <p:nvPr/>
        </p:nvPicPr>
        <p:blipFill>
          <a:blip r:embed="rId3"/>
          <a:srcRect/>
          <a:stretch>
            <a:fillRect/>
          </a:stretch>
        </p:blipFill>
        <p:spPr bwMode="auto">
          <a:xfrm>
            <a:off x="1601481" y="5273675"/>
            <a:ext cx="1828800" cy="1584325"/>
          </a:xfrm>
          <a:prstGeom prst="rect">
            <a:avLst/>
          </a:prstGeom>
          <a:noFill/>
          <a:ln w="9525">
            <a:noFill/>
            <a:miter lim="800000"/>
            <a:headEnd/>
            <a:tailEnd/>
          </a:ln>
        </p:spPr>
      </p:pic>
      <p:pic>
        <p:nvPicPr>
          <p:cNvPr id="6" name="Picture 5" descr="aerosols_may_14_1998"/>
          <p:cNvPicPr>
            <a:picLocks noChangeAspect="1" noChangeArrowheads="1"/>
          </p:cNvPicPr>
          <p:nvPr/>
        </p:nvPicPr>
        <p:blipFill>
          <a:blip r:embed="rId4"/>
          <a:srcRect/>
          <a:stretch>
            <a:fillRect/>
          </a:stretch>
        </p:blipFill>
        <p:spPr bwMode="auto">
          <a:xfrm>
            <a:off x="5791200" y="3810000"/>
            <a:ext cx="3352800" cy="3048000"/>
          </a:xfrm>
          <a:prstGeom prst="rect">
            <a:avLst/>
          </a:prstGeom>
          <a:noFill/>
          <a:ln w="9525">
            <a:noFill/>
            <a:miter lim="800000"/>
            <a:headEnd/>
            <a:tailEnd/>
          </a:ln>
        </p:spPr>
      </p:pic>
      <p:cxnSp>
        <p:nvCxnSpPr>
          <p:cNvPr id="8" name="Straight Arrow Connector 7"/>
          <p:cNvCxnSpPr/>
          <p:nvPr/>
        </p:nvCxnSpPr>
        <p:spPr>
          <a:xfrm flipV="1">
            <a:off x="4229081" y="2305522"/>
            <a:ext cx="1085012" cy="3698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83968" y="4982567"/>
            <a:ext cx="708013" cy="58221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9759" y="3415131"/>
            <a:ext cx="1411441" cy="120824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0" y="114659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rgbClr val="9ADEFC"/>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algn="ctr" rtl="0" eaLnBrk="0" fontAlgn="base" hangingPunct="0">
              <a:spcBef>
                <a:spcPct val="0"/>
              </a:spcBef>
              <a:spcAft>
                <a:spcPct val="0"/>
              </a:spcAft>
              <a:defRPr sz="4000">
                <a:solidFill>
                  <a:srgbClr val="9ADEFC"/>
                </a:solidFill>
                <a:latin typeface="Arial" charset="0"/>
                <a:ea typeface="Arial" pitchFamily="-112" charset="0"/>
                <a:cs typeface="Arial" charset="0"/>
              </a:defRPr>
            </a:lvl2pPr>
            <a:lvl3pPr algn="ctr" rtl="0" eaLnBrk="0" fontAlgn="base" hangingPunct="0">
              <a:spcBef>
                <a:spcPct val="0"/>
              </a:spcBef>
              <a:spcAft>
                <a:spcPct val="0"/>
              </a:spcAft>
              <a:defRPr sz="4000">
                <a:solidFill>
                  <a:srgbClr val="9ADEFC"/>
                </a:solidFill>
                <a:latin typeface="Arial" charset="0"/>
                <a:ea typeface="Arial" pitchFamily="-112" charset="0"/>
                <a:cs typeface="Arial" charset="0"/>
              </a:defRPr>
            </a:lvl3pPr>
            <a:lvl4pPr algn="ctr" rtl="0" eaLnBrk="0" fontAlgn="base" hangingPunct="0">
              <a:spcBef>
                <a:spcPct val="0"/>
              </a:spcBef>
              <a:spcAft>
                <a:spcPct val="0"/>
              </a:spcAft>
              <a:defRPr sz="4000">
                <a:solidFill>
                  <a:srgbClr val="9ADEFC"/>
                </a:solidFill>
                <a:latin typeface="Arial" charset="0"/>
                <a:ea typeface="Arial" pitchFamily="-112" charset="0"/>
                <a:cs typeface="Arial" charset="0"/>
              </a:defRPr>
            </a:lvl4pPr>
            <a:lvl5pPr algn="ctr" rtl="0" eaLnBrk="0" fontAlgn="base" hangingPunct="0">
              <a:spcBef>
                <a:spcPct val="0"/>
              </a:spcBef>
              <a:spcAft>
                <a:spcPct val="0"/>
              </a:spcAft>
              <a:defRPr sz="4000">
                <a:solidFill>
                  <a:srgbClr val="9ADEFC"/>
                </a:solidFill>
                <a:latin typeface="Arial" charset="0"/>
                <a:ea typeface="Arial" pitchFamily="-112" charset="0"/>
                <a:cs typeface="Arial" charset="0"/>
              </a:defRPr>
            </a:lvl5pPr>
            <a:lvl6pPr marL="457200" algn="ctr" rtl="0" fontAlgn="base">
              <a:spcBef>
                <a:spcPct val="0"/>
              </a:spcBef>
              <a:spcAft>
                <a:spcPct val="0"/>
              </a:spcAft>
              <a:defRPr sz="4000">
                <a:solidFill>
                  <a:schemeClr val="tx1"/>
                </a:solidFill>
                <a:latin typeface="Arial" charset="0"/>
                <a:cs typeface="Arial" charset="0"/>
              </a:defRPr>
            </a:lvl6pPr>
            <a:lvl7pPr marL="914400" algn="ctr" rtl="0" fontAlgn="base">
              <a:spcBef>
                <a:spcPct val="0"/>
              </a:spcBef>
              <a:spcAft>
                <a:spcPct val="0"/>
              </a:spcAft>
              <a:defRPr sz="4000">
                <a:solidFill>
                  <a:schemeClr val="tx1"/>
                </a:solidFill>
                <a:latin typeface="Arial" charset="0"/>
                <a:cs typeface="Arial" charset="0"/>
              </a:defRPr>
            </a:lvl7pPr>
            <a:lvl8pPr marL="1371600" algn="ctr" rtl="0" fontAlgn="base">
              <a:spcBef>
                <a:spcPct val="0"/>
              </a:spcBef>
              <a:spcAft>
                <a:spcPct val="0"/>
              </a:spcAft>
              <a:defRPr sz="4000">
                <a:solidFill>
                  <a:schemeClr val="tx1"/>
                </a:solidFill>
                <a:latin typeface="Arial" charset="0"/>
                <a:cs typeface="Arial" charset="0"/>
              </a:defRPr>
            </a:lvl8pPr>
            <a:lvl9pPr marL="1828800" algn="ctr" rtl="0" fontAlgn="base">
              <a:spcBef>
                <a:spcPct val="0"/>
              </a:spcBef>
              <a:spcAft>
                <a:spcPct val="0"/>
              </a:spcAft>
              <a:defRPr sz="4000">
                <a:solidFill>
                  <a:schemeClr val="tx1"/>
                </a:solidFill>
                <a:latin typeface="Arial" charset="0"/>
                <a:cs typeface="Arial" charset="0"/>
              </a:defRPr>
            </a:lvl9pPr>
          </a:lstStyle>
          <a:p>
            <a:pPr>
              <a:defRPr/>
            </a:pPr>
            <a:r>
              <a:rPr lang="en-US" sz="3600" b="1" dirty="0" smtClean="0">
                <a:solidFill>
                  <a:srgbClr val="0067AC"/>
                </a:solidFill>
                <a:effectLst>
                  <a:outerShdw blurRad="38100" dist="38100" dir="2700000" algn="tl">
                    <a:srgbClr val="DDDDDD"/>
                  </a:outerShdw>
                </a:effectLst>
                <a:ea typeface="Arial" pitchFamily="-107" charset="0"/>
                <a:cs typeface="Arial" pitchFamily="-107" charset="0"/>
              </a:rPr>
              <a:t>Many lines of evidence for conclusion of a “discernible human influence”</a:t>
            </a:r>
          </a:p>
        </p:txBody>
      </p:sp>
      <p:sp>
        <p:nvSpPr>
          <p:cNvPr id="4" name="Rectangle 3"/>
          <p:cNvSpPr>
            <a:spLocks noGrp="1" noChangeArrowheads="1"/>
          </p:cNvSpPr>
          <p:nvPr/>
        </p:nvSpPr>
        <p:spPr bwMode="auto">
          <a:xfrm>
            <a:off x="998704" y="2327268"/>
            <a:ext cx="7958138" cy="453073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“Basic physics” evidence</a:t>
            </a:r>
          </a:p>
          <a:p>
            <a:pPr marL="800100" lvl="1" indent="-342900" algn="just">
              <a:lnSpc>
                <a:spcPct val="90000"/>
              </a:lnSpc>
              <a:spcBef>
                <a:spcPct val="0"/>
              </a:spcBef>
              <a:spcAft>
                <a:spcPts val="600"/>
              </a:spcAft>
              <a:buFont typeface="Arial" pitchFamily="-107" charset="0"/>
              <a:buChar char="–"/>
              <a:defRPr/>
            </a:pPr>
            <a:r>
              <a:rPr lang="en-US" sz="2000" dirty="0">
                <a:solidFill>
                  <a:schemeClr val="tx1"/>
                </a:solidFill>
                <a:ea typeface="ＭＳ Ｐゴシック" pitchFamily="-107" charset="-128"/>
                <a:cs typeface="ＭＳ Ｐゴシック" pitchFamily="-107" charset="-128"/>
              </a:rPr>
              <a:t>Physical understanding of the climate system and the heat-trapping properties of greenhouse gases</a:t>
            </a:r>
            <a:endParaRPr lang="en-US" sz="2000" dirty="0" smtClean="0">
              <a:solidFill>
                <a:schemeClr val="tx1"/>
              </a:solidFill>
              <a:ea typeface="ＭＳ Ｐゴシック" pitchFamily="-107" charset="-128"/>
              <a:cs typeface="ＭＳ Ｐゴシック" pitchFamily="-107" charset="-128"/>
            </a:endParaRPr>
          </a:p>
          <a:p>
            <a:pPr algn="just">
              <a:lnSpc>
                <a:spcPct val="90000"/>
              </a:lnSpc>
              <a:spcBef>
                <a:spcPct val="0"/>
              </a:spcBef>
              <a:spcAft>
                <a:spcPts val="600"/>
              </a:spcAft>
              <a:buFont typeface="Monotype Sorts" pitchFamily="-107" charset="2"/>
              <a:buAutoNum type="arabicPeriod"/>
              <a:defRPr/>
            </a:pPr>
            <a:r>
              <a:rPr lang="en-US" sz="2000" b="1" dirty="0" smtClean="0">
                <a:solidFill>
                  <a:srgbClr val="000090"/>
                </a:solidFill>
              </a:rPr>
              <a:t>Qualitative analysis </a:t>
            </a:r>
            <a:r>
              <a:rPr lang="en-US" sz="2000" b="1" dirty="0">
                <a:solidFill>
                  <a:srgbClr val="000090"/>
                </a:solidFill>
              </a:rPr>
              <a:t>evidence </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Qualitative agreement between observed climate changes and model predictions of human-caused climate changes (warming of oceans, land surface and troposphere, water vapor increases, </a:t>
            </a:r>
            <a:r>
              <a:rPr lang="en-US" sz="2000" i="1" dirty="0">
                <a:solidFill>
                  <a:srgbClr val="000000"/>
                </a:solidFill>
                <a:ea typeface="ＭＳ Ｐゴシック" pitchFamily="-107" charset="-128"/>
                <a:cs typeface="ＭＳ Ｐゴシック" pitchFamily="-107" charset="-128"/>
              </a:rPr>
              <a:t>etc</a:t>
            </a:r>
            <a:r>
              <a:rPr lang="en-US" sz="2000" dirty="0">
                <a:solidFill>
                  <a:srgbClr val="000000"/>
                </a:solidFill>
                <a:ea typeface="ＭＳ Ｐゴシック" pitchFamily="-107" charset="-128"/>
                <a:cs typeface="ＭＳ Ｐゴシック" pitchFamily="-107" charset="-128"/>
              </a:rPr>
              <a:t>.) </a:t>
            </a:r>
          </a:p>
          <a:p>
            <a:pPr algn="just">
              <a:lnSpc>
                <a:spcPct val="90000"/>
              </a:lnSpc>
              <a:spcBef>
                <a:spcPct val="0"/>
              </a:spcBef>
              <a:spcAft>
                <a:spcPts val="600"/>
              </a:spcAft>
              <a:buFont typeface="Monotype Sorts" pitchFamily="-107" charset="2"/>
              <a:buAutoNum type="arabicPeriod"/>
              <a:defRPr/>
            </a:pPr>
            <a:r>
              <a:rPr lang="en-US" sz="2000" b="1" dirty="0" err="1">
                <a:solidFill>
                  <a:srgbClr val="000090"/>
                </a:solidFill>
              </a:rPr>
              <a:t>Paleoclimate</a:t>
            </a:r>
            <a:r>
              <a:rPr lang="en-US" sz="2000" b="1" dirty="0">
                <a:solidFill>
                  <a:srgbClr val="000090"/>
                </a:solidFill>
              </a:rPr>
              <a:t> evidence</a:t>
            </a:r>
            <a:endParaRPr lang="en-US" sz="2000" b="1" dirty="0" smtClean="0">
              <a:solidFill>
                <a:srgbClr val="000090"/>
              </a:solidFill>
            </a:endParaRPr>
          </a:p>
          <a:p>
            <a:pPr marL="800100" lvl="1" indent="-342900" algn="just">
              <a:lnSpc>
                <a:spcPct val="90000"/>
              </a:lnSpc>
              <a:spcBef>
                <a:spcPct val="0"/>
              </a:spcBef>
              <a:spcAft>
                <a:spcPts val="600"/>
              </a:spcAft>
              <a:buFont typeface="Arial" pitchFamily="-107" charset="0"/>
              <a:buChar char="–"/>
              <a:defRPr/>
            </a:pPr>
            <a:r>
              <a:rPr lang="en-US" sz="2000" dirty="0" smtClean="0">
                <a:solidFill>
                  <a:srgbClr val="000000"/>
                </a:solidFill>
                <a:ea typeface="ＭＳ Ｐゴシック" pitchFamily="-107" charset="-128"/>
                <a:cs typeface="ＭＳ Ｐゴシック" pitchFamily="-107" charset="-128"/>
              </a:rPr>
              <a:t>Reconstructions of past climates enable </a:t>
            </a:r>
            <a:r>
              <a:rPr lang="en-US" sz="2000" dirty="0">
                <a:solidFill>
                  <a:srgbClr val="000000"/>
                </a:solidFill>
                <a:ea typeface="ＭＳ Ｐゴシック" pitchFamily="-107" charset="-128"/>
                <a:cs typeface="ＭＳ Ｐゴシック" pitchFamily="-107" charset="-128"/>
              </a:rPr>
              <a:t>us to place the warming of the 20th century in a longer-term context</a:t>
            </a:r>
          </a:p>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Fingerprint evidence</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Rigorous statistical comparisons between modeled and observed patterns of climate change</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14" descr="Slide03.jpg"/>
          <p:cNvPicPr>
            <a:picLocks noChangeAspect="1"/>
          </p:cNvPicPr>
          <p:nvPr/>
        </p:nvPicPr>
        <p:blipFill>
          <a:blip r:embed="rId2"/>
          <a:srcRect/>
          <a:stretch>
            <a:fillRect/>
          </a:stretch>
        </p:blipFill>
        <p:spPr bwMode="auto">
          <a:xfrm>
            <a:off x="990600" y="17297400"/>
            <a:ext cx="9144000" cy="6858000"/>
          </a:xfrm>
          <a:prstGeom prst="rect">
            <a:avLst/>
          </a:prstGeom>
          <a:noFill/>
          <a:ln w="9525">
            <a:noFill/>
            <a:miter lim="800000"/>
            <a:headEnd/>
            <a:tailEnd/>
          </a:ln>
        </p:spPr>
      </p:pic>
      <p:pic>
        <p:nvPicPr>
          <p:cNvPr id="31747" name="Picture 14" descr="Slide03.jpg"/>
          <p:cNvPicPr>
            <a:picLocks noChangeAspect="1"/>
          </p:cNvPicPr>
          <p:nvPr/>
        </p:nvPicPr>
        <p:blipFill>
          <a:blip r:embed="rId2"/>
          <a:srcRect/>
          <a:stretch>
            <a:fillRect/>
          </a:stretch>
        </p:blipFill>
        <p:spPr bwMode="auto">
          <a:xfrm>
            <a:off x="1143000" y="17449800"/>
            <a:ext cx="9144000" cy="6858000"/>
          </a:xfrm>
          <a:prstGeom prst="rect">
            <a:avLst/>
          </a:prstGeom>
          <a:noFill/>
          <a:ln w="9525">
            <a:noFill/>
            <a:miter lim="800000"/>
            <a:headEnd/>
            <a:tailEnd/>
          </a:ln>
        </p:spPr>
      </p:pic>
      <p:pic>
        <p:nvPicPr>
          <p:cNvPr id="31748" name="Picture 3" descr="Slide03.jpg"/>
          <p:cNvPicPr>
            <a:picLocks noChangeAspect="1"/>
          </p:cNvPicPr>
          <p:nvPr/>
        </p:nvPicPr>
        <p:blipFill>
          <a:blip r:embed="rId2"/>
          <a:srcRect/>
          <a:stretch>
            <a:fillRect/>
          </a:stretch>
        </p:blipFill>
        <p:spPr bwMode="auto">
          <a:xfrm>
            <a:off x="990600" y="1260762"/>
            <a:ext cx="7462983" cy="559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 y="1193114"/>
            <a:ext cx="9144000" cy="1470025"/>
          </a:xfrm>
        </p:spPr>
        <p:txBody>
          <a:bodyPr>
            <a:noAutofit/>
          </a:bodyPr>
          <a:lstStyle/>
          <a:p>
            <a:r>
              <a:rPr lang="en-US" sz="3200" dirty="0" smtClean="0">
                <a:solidFill>
                  <a:schemeClr val="bg1"/>
                </a:solidFill>
                <a:latin typeface="Arial" pitchFamily="-112" charset="0"/>
              </a:rPr>
              <a:t>Global Environmental Change: </a:t>
            </a:r>
            <a:br>
              <a:rPr lang="en-US" sz="3200" dirty="0" smtClean="0">
                <a:solidFill>
                  <a:schemeClr val="bg1"/>
                </a:solidFill>
                <a:latin typeface="Arial" pitchFamily="-112" charset="0"/>
              </a:rPr>
            </a:br>
            <a:r>
              <a:rPr lang="en-US" sz="3200" dirty="0" smtClean="0">
                <a:solidFill>
                  <a:schemeClr val="bg1"/>
                </a:solidFill>
                <a:latin typeface="Times New Roman" pitchFamily="-112" charset="0"/>
              </a:rPr>
              <a:t> </a:t>
            </a:r>
            <a:r>
              <a:rPr lang="en-US" sz="3200" dirty="0" smtClean="0">
                <a:solidFill>
                  <a:schemeClr val="bg1"/>
                </a:solidFill>
                <a:latin typeface="Arial" pitchFamily="-112" charset="0"/>
              </a:rPr>
              <a:t>Technology and the Future of Planet Earth</a:t>
            </a:r>
            <a:endParaRPr lang="en-US" sz="3200" dirty="0">
              <a:solidFill>
                <a:schemeClr val="bg1"/>
              </a:solidFill>
            </a:endParaRPr>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4" name="TextBox 3"/>
          <p:cNvSpPr txBox="1"/>
          <p:nvPr/>
        </p:nvSpPr>
        <p:spPr>
          <a:xfrm>
            <a:off x="2880094" y="5534561"/>
            <a:ext cx="2969758" cy="1169551"/>
          </a:xfrm>
          <a:prstGeom prst="rect">
            <a:avLst/>
          </a:prstGeom>
          <a:noFill/>
        </p:spPr>
        <p:txBody>
          <a:bodyPr wrap="none" rtlCol="0">
            <a:spAutoFit/>
          </a:bodyPr>
          <a:lstStyle/>
          <a:p>
            <a:pPr algn="ctr"/>
            <a:r>
              <a:rPr lang="en-US" sz="1400" dirty="0" smtClean="0">
                <a:solidFill>
                  <a:srgbClr val="000090"/>
                </a:solidFill>
              </a:rPr>
              <a:t>Technology, Globalization, and Culture</a:t>
            </a:r>
          </a:p>
          <a:p>
            <a:pPr algn="ctr"/>
            <a:r>
              <a:rPr lang="en-US" sz="1400" dirty="0" smtClean="0">
                <a:solidFill>
                  <a:srgbClr val="000090"/>
                </a:solidFill>
              </a:rPr>
              <a:t>ME/WLC 484</a:t>
            </a:r>
          </a:p>
          <a:p>
            <a:pPr algn="ctr"/>
            <a:r>
              <a:rPr lang="en-US" sz="1400" dirty="0" smtClean="0">
                <a:solidFill>
                  <a:srgbClr val="000090"/>
                </a:solidFill>
              </a:rPr>
              <a:t>Ames Iowa</a:t>
            </a:r>
          </a:p>
          <a:p>
            <a:pPr algn="ctr"/>
            <a:r>
              <a:rPr lang="en-US" sz="1400" dirty="0" smtClean="0">
                <a:solidFill>
                  <a:srgbClr val="000090"/>
                </a:solidFill>
              </a:rPr>
              <a:t>25 August 2010</a:t>
            </a:r>
          </a:p>
          <a:p>
            <a:pPr algn="ctr"/>
            <a:endParaRPr 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716213" y="1946275"/>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2697163"/>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2085975" y="1668463"/>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960688" y="307657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5.4</a:t>
            </a:r>
            <a:r>
              <a:rPr lang="en-US" sz="1600" baseline="30000"/>
              <a:t>o</a:t>
            </a:r>
            <a:r>
              <a:rPr lang="en-US" sz="160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2085975" y="1668463"/>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960688" y="307657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5.4</a:t>
            </a:r>
            <a:r>
              <a:rPr lang="en-US" sz="1600" baseline="30000"/>
              <a:t>o</a:t>
            </a:r>
            <a:r>
              <a:rPr lang="en-US" sz="160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8400" y="4377531"/>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884902" y="3808352"/>
            <a:ext cx="1106997" cy="1588"/>
          </a:xfrm>
          <a:prstGeom prst="straightConnector1">
            <a:avLst/>
          </a:prstGeom>
          <a:noFill/>
          <a:ln w="57150">
            <a:solidFill>
              <a:schemeClr val="bg1"/>
            </a:solidFill>
            <a:round/>
            <a:headEnd/>
            <a:tailEnd type="arrow"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rmAutofit/>
          </a:bodyPr>
          <a:lstStyle/>
          <a:p>
            <a:pPr>
              <a:buFont typeface="Arial" pitchFamily="-111" charset="0"/>
              <a:buChar char="•"/>
              <a:defRPr/>
            </a:pPr>
            <a:r>
              <a:rPr lang="en-US" sz="2000" b="1" dirty="0" smtClean="0">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000" b="1" dirty="0" smtClean="0">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000" b="1" dirty="0" smtClean="0">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000" b="1" dirty="0" smtClean="0">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000" b="1" dirty="0" smtClean="0">
                <a:ea typeface="ＭＳ Ｐゴシック" pitchFamily="-111" charset="-128"/>
                <a:cs typeface="ＭＳ Ｐゴシック" pitchFamily="-111" charset="-128"/>
              </a:rPr>
              <a:t>Winter storm tracks are shifting </a:t>
            </a:r>
          </a:p>
          <a:p>
            <a:pPr>
              <a:buFont typeface="Wingdings" pitchFamily="-111" charset="2"/>
              <a:buNone/>
              <a:defRPr/>
            </a:pPr>
            <a:r>
              <a:rPr lang="en-US" sz="2000" b="1" dirty="0" smtClean="0">
                <a:ea typeface="ＭＳ Ｐゴシック" pitchFamily="-111" charset="-128"/>
                <a:cs typeface="ＭＳ Ｐゴシック" pitchFamily="-111" charset="-128"/>
              </a:rPr>
              <a:t>northward and the strongest storms  are </a:t>
            </a:r>
          </a:p>
          <a:p>
            <a:pPr>
              <a:buFont typeface="Wingdings" pitchFamily="-111" charset="2"/>
              <a:buNone/>
              <a:defRPr/>
            </a:pPr>
            <a:r>
              <a:rPr lang="en-US" sz="2000" b="1" dirty="0" smtClean="0">
                <a:ea typeface="ＭＳ Ｐゴシック" pitchFamily="-111" charset="-128"/>
                <a:cs typeface="ＭＳ Ｐゴシック" pitchFamily="-111" charset="-128"/>
              </a:rPr>
              <a:t>likely to become stronger and more </a:t>
            </a:r>
          </a:p>
          <a:p>
            <a:pPr>
              <a:buFont typeface="Wingdings" pitchFamily="-111" charset="2"/>
              <a:buNone/>
              <a:defRPr/>
            </a:pPr>
            <a:r>
              <a:rPr lang="en-US" sz="2000" b="1" dirty="0" smtClean="0">
                <a:ea typeface="ＭＳ Ｐゴシック" pitchFamily="-111" charset="-128"/>
                <a:cs typeface="ＭＳ Ｐゴシック" pitchFamily="-111" charset="-128"/>
              </a:rPr>
              <a:t>frequent.</a:t>
            </a:r>
          </a:p>
        </p:txBody>
      </p:sp>
      <p:pic>
        <p:nvPicPr>
          <p:cNvPr id="56324" name="Picture 3"/>
          <p:cNvPicPr>
            <a:picLocks noChangeAspect="1"/>
          </p:cNvPicPr>
          <p:nvPr/>
        </p:nvPicPr>
        <p:blipFill>
          <a:blip r:embed="rId3"/>
          <a:srcRect/>
          <a:stretch>
            <a:fillRect/>
          </a:stretch>
        </p:blipFill>
        <p:spPr bwMode="auto">
          <a:xfrm>
            <a:off x="5791200" y="3740150"/>
            <a:ext cx="3352800" cy="3117850"/>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672" y="1158925"/>
            <a:ext cx="6912328" cy="5699075"/>
            <a:chOff x="86" y="0"/>
            <a:chExt cx="5626" cy="4580"/>
          </a:xfrm>
        </p:grpSpPr>
        <p:pic>
          <p:nvPicPr>
            <p:cNvPr id="58371" name="Picture 4" descr="fl_1meter_lg"/>
            <p:cNvPicPr>
              <a:picLocks noChangeAspect="1" noChangeArrowheads="1"/>
            </p:cNvPicPr>
            <p:nvPr/>
          </p:nvPicPr>
          <p:blipFill>
            <a:blip r:embed="rId3"/>
            <a:srcRect/>
            <a:stretch>
              <a:fillRect/>
            </a:stretch>
          </p:blipFill>
          <p:spPr bwMode="auto">
            <a:xfrm>
              <a:off x="86" y="0"/>
              <a:ext cx="5626" cy="4580"/>
            </a:xfrm>
            <a:prstGeom prst="rect">
              <a:avLst/>
            </a:prstGeom>
            <a:noFill/>
            <a:ln w="9525">
              <a:noFill/>
              <a:miter lim="800000"/>
              <a:headEnd/>
              <a:tailEnd/>
            </a:ln>
          </p:spPr>
        </p:pic>
        <p:sp>
          <p:nvSpPr>
            <p:cNvPr id="58372" name="Text Box 8"/>
            <p:cNvSpPr txBox="1">
              <a:spLocks noChangeArrowheads="1"/>
            </p:cNvSpPr>
            <p:nvPr/>
          </p:nvSpPr>
          <p:spPr bwMode="auto">
            <a:xfrm>
              <a:off x="960" y="2736"/>
              <a:ext cx="2400" cy="9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1 meter will be hard to avoid, possibly within this century, just from thermal expansion and small glacier melt.</a:t>
              </a:r>
            </a:p>
          </p:txBody>
        </p:sp>
      </p:gr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9" descr="report-icons.png"/>
          <p:cNvPicPr>
            <a:picLocks noChangeAspect="1"/>
          </p:cNvPicPr>
          <p:nvPr/>
        </p:nvPicPr>
        <p:blipFill>
          <a:blip r:embed="rId2"/>
          <a:srcRect l="3333" t="9232" r="42500" b="12308"/>
          <a:stretch>
            <a:fillRect/>
          </a:stretch>
        </p:blipFill>
        <p:spPr bwMode="auto">
          <a:xfrm>
            <a:off x="489179" y="2206889"/>
            <a:ext cx="7725085" cy="2020541"/>
          </a:xfrm>
          <a:prstGeom prst="rect">
            <a:avLst/>
          </a:prstGeom>
          <a:noFill/>
          <a:ln w="9525">
            <a:noFill/>
            <a:miter lim="800000"/>
            <a:headEnd/>
            <a:tailEnd/>
          </a:ln>
        </p:spPr>
      </p:pic>
      <p:pic>
        <p:nvPicPr>
          <p:cNvPr id="60419" name="Picture 9" descr="report-icons.png"/>
          <p:cNvPicPr>
            <a:picLocks noChangeAspect="1"/>
          </p:cNvPicPr>
          <p:nvPr/>
        </p:nvPicPr>
        <p:blipFill>
          <a:blip r:embed="rId2"/>
          <a:srcRect l="56667" t="13846" r="3333" b="12308"/>
          <a:stretch>
            <a:fillRect/>
          </a:stretch>
        </p:blipFill>
        <p:spPr bwMode="auto">
          <a:xfrm>
            <a:off x="1981201" y="4695905"/>
            <a:ext cx="5074203" cy="1691401"/>
          </a:xfrm>
          <a:prstGeom prst="rect">
            <a:avLst/>
          </a:prstGeom>
          <a:noFill/>
          <a:ln w="9525">
            <a:noFill/>
            <a:miter lim="800000"/>
            <a:headEnd/>
            <a:tailEnd/>
          </a:ln>
        </p:spPr>
      </p:pic>
      <p:sp>
        <p:nvSpPr>
          <p:cNvPr id="5" name="TextBox 4"/>
          <p:cNvSpPr txBox="1"/>
          <p:nvPr/>
        </p:nvSpPr>
        <p:spPr>
          <a:xfrm>
            <a:off x="0" y="1084951"/>
            <a:ext cx="9144000" cy="954107"/>
          </a:xfrm>
          <a:prstGeom prst="rect">
            <a:avLst/>
          </a:prstGeom>
          <a:noFill/>
        </p:spPr>
        <p:txBody>
          <a:bodyPr wrap="square">
            <a:prstTxWarp prst="textNoShape">
              <a:avLst/>
            </a:prstTxWarp>
            <a:spAutoFit/>
          </a:bodyPr>
          <a:lstStyle/>
          <a:p>
            <a:pPr algn="ctr">
              <a:defRPr/>
            </a:pPr>
            <a:r>
              <a:rPr lang="en-US" sz="2800" b="1"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rPr>
              <a:t>Widespread climate-related impacts are occurring now and are expected to increase</a:t>
            </a:r>
            <a:endParaRPr lang="en-US" sz="2800"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endParaRPr>
          </a:p>
        </p:txBody>
      </p:sp>
      <p:sp>
        <p:nvSpPr>
          <p:cNvPr id="6" name="TextBox 5"/>
          <p:cNvSpPr txBox="1"/>
          <p:nvPr/>
        </p:nvSpPr>
        <p:spPr>
          <a:xfrm>
            <a:off x="341223" y="4227430"/>
            <a:ext cx="2207013" cy="369332"/>
          </a:xfrm>
          <a:prstGeom prst="rect">
            <a:avLst/>
          </a:prstGeom>
          <a:noFill/>
        </p:spPr>
        <p:txBody>
          <a:bodyPr wrap="square">
            <a:spAutoFit/>
          </a:bodyPr>
          <a:lstStyle/>
          <a:p>
            <a:pPr algn="ctr">
              <a:defRPr/>
            </a:pPr>
            <a:r>
              <a:rPr lang="en-US" dirty="0">
                <a:solidFill>
                  <a:srgbClr val="0067AC"/>
                </a:solidFill>
                <a:ea typeface="ＭＳ Ｐゴシック" pitchFamily="-111" charset="-128"/>
                <a:cs typeface="ＭＳ Ｐゴシック" pitchFamily="-111" charset="-128"/>
              </a:rPr>
              <a:t>Water Resources</a:t>
            </a:r>
          </a:p>
        </p:txBody>
      </p:sp>
      <p:sp>
        <p:nvSpPr>
          <p:cNvPr id="60422" name="TextBox 6"/>
          <p:cNvSpPr txBox="1">
            <a:spLocks noChangeArrowheads="1"/>
          </p:cNvSpPr>
          <p:nvPr/>
        </p:nvSpPr>
        <p:spPr bwMode="auto">
          <a:xfrm>
            <a:off x="1981201" y="4227430"/>
            <a:ext cx="2707868"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67AC"/>
                </a:solidFill>
              </a:rPr>
              <a:t>Energy Supply</a:t>
            </a:r>
            <a:r>
              <a:rPr lang="en-US" dirty="0" smtClean="0">
                <a:solidFill>
                  <a:srgbClr val="0067AC"/>
                </a:solidFill>
              </a:rPr>
              <a:t> &amp; </a:t>
            </a:r>
            <a:r>
              <a:rPr lang="en-US" dirty="0">
                <a:solidFill>
                  <a:srgbClr val="0067AC"/>
                </a:solidFill>
              </a:rPr>
              <a:t>Use</a:t>
            </a:r>
          </a:p>
        </p:txBody>
      </p:sp>
      <p:sp>
        <p:nvSpPr>
          <p:cNvPr id="60423" name="TextBox 7"/>
          <p:cNvSpPr txBox="1">
            <a:spLocks noChangeArrowheads="1"/>
          </p:cNvSpPr>
          <p:nvPr/>
        </p:nvSpPr>
        <p:spPr bwMode="auto">
          <a:xfrm>
            <a:off x="4388404" y="4227430"/>
            <a:ext cx="19812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Transportation</a:t>
            </a:r>
          </a:p>
        </p:txBody>
      </p:sp>
      <p:sp>
        <p:nvSpPr>
          <p:cNvPr id="60424" name="TextBox 8"/>
          <p:cNvSpPr txBox="1">
            <a:spLocks noChangeArrowheads="1"/>
          </p:cNvSpPr>
          <p:nvPr/>
        </p:nvSpPr>
        <p:spPr bwMode="auto">
          <a:xfrm>
            <a:off x="6369604" y="4227430"/>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Agriculture</a:t>
            </a:r>
          </a:p>
        </p:txBody>
      </p:sp>
      <p:sp>
        <p:nvSpPr>
          <p:cNvPr id="60425" name="TextBox 9"/>
          <p:cNvSpPr txBox="1">
            <a:spLocks noChangeArrowheads="1"/>
          </p:cNvSpPr>
          <p:nvPr/>
        </p:nvSpPr>
        <p:spPr bwMode="auto">
          <a:xfrm>
            <a:off x="1859996" y="6488668"/>
            <a:ext cx="17526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Ecosystems</a:t>
            </a:r>
          </a:p>
        </p:txBody>
      </p:sp>
      <p:sp>
        <p:nvSpPr>
          <p:cNvPr id="60426" name="TextBox 10"/>
          <p:cNvSpPr txBox="1">
            <a:spLocks noChangeArrowheads="1"/>
          </p:cNvSpPr>
          <p:nvPr/>
        </p:nvSpPr>
        <p:spPr bwMode="auto">
          <a:xfrm>
            <a:off x="3850869" y="6488668"/>
            <a:ext cx="1676400" cy="369332"/>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Human Health</a:t>
            </a:r>
          </a:p>
        </p:txBody>
      </p:sp>
      <p:sp>
        <p:nvSpPr>
          <p:cNvPr id="60427" name="TextBox 11"/>
          <p:cNvSpPr txBox="1">
            <a:spLocks noChangeArrowheads="1"/>
          </p:cNvSpPr>
          <p:nvPr/>
        </p:nvSpPr>
        <p:spPr bwMode="auto">
          <a:xfrm>
            <a:off x="5379004" y="6488668"/>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Society</a:t>
            </a:r>
          </a:p>
        </p:txBody>
      </p:sp>
      <p:sp>
        <p:nvSpPr>
          <p:cNvPr id="12" name="TextBox 11"/>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315200" y="4880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2009:  0</a:t>
            </a:r>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315200" y="4880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2009:  0</a:t>
            </a:r>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81928" name="Left Brace 9"/>
          <p:cNvSpPr>
            <a:spLocks/>
          </p:cNvSpPr>
          <p:nvPr/>
        </p:nvSpPr>
        <p:spPr bwMode="auto">
          <a:xfrm rot="5400000">
            <a:off x="5905500" y="2251307"/>
            <a:ext cx="762000" cy="44958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81929" name="TextBox 11"/>
          <p:cNvSpPr txBox="1">
            <a:spLocks noChangeArrowheads="1"/>
          </p:cNvSpPr>
          <p:nvPr/>
        </p:nvSpPr>
        <p:spPr bwMode="auto">
          <a:xfrm>
            <a:off x="4343400" y="3600065"/>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20 years</a:t>
            </a:r>
          </a:p>
        </p:txBody>
      </p: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31.5”</a:t>
            </a: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29870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8%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crp_cold_season_precip_1896_inches 1"/>
          <p:cNvPicPr>
            <a:picLocks noChangeAspect="1" noChangeArrowheads="1"/>
          </p:cNvPicPr>
          <p:nvPr/>
        </p:nvPicPr>
        <p:blipFill>
          <a:blip r:embed="rId3"/>
          <a:srcRect/>
          <a:stretch>
            <a:fillRect/>
          </a:stretch>
        </p:blipFill>
        <p:spPr bwMode="auto">
          <a:xfrm>
            <a:off x="0" y="1763044"/>
            <a:ext cx="9182100" cy="5094955"/>
          </a:xfrm>
          <a:prstGeom prst="rect">
            <a:avLst/>
          </a:prstGeom>
          <a:noFill/>
          <a:ln w="9525">
            <a:noFill/>
            <a:miter lim="800000"/>
            <a:headEnd/>
            <a:tailEnd/>
          </a:ln>
        </p:spPr>
      </p:pic>
      <p:cxnSp>
        <p:nvCxnSpPr>
          <p:cNvPr id="72708" name="Straight Arrow Connector 5"/>
          <p:cNvCxnSpPr>
            <a:cxnSpLocks noChangeShapeType="1"/>
          </p:cNvCxnSpPr>
          <p:nvPr/>
        </p:nvCxnSpPr>
        <p:spPr bwMode="auto">
          <a:xfrm rot="16200000" flipV="1">
            <a:off x="533400" y="5105400"/>
            <a:ext cx="1066800" cy="762000"/>
          </a:xfrm>
          <a:prstGeom prst="straightConnector1">
            <a:avLst/>
          </a:prstGeom>
          <a:noFill/>
          <a:ln w="28575">
            <a:solidFill>
              <a:srgbClr val="FF0000"/>
            </a:solidFill>
            <a:round/>
            <a:headEnd/>
            <a:tailEnd type="arrow" w="med" len="med"/>
          </a:ln>
        </p:spPr>
      </p:cxnSp>
      <p:sp>
        <p:nvSpPr>
          <p:cNvPr id="72709" name="TextBox 3"/>
          <p:cNvSpPr txBox="1">
            <a:spLocks noChangeArrowheads="1"/>
          </p:cNvSpPr>
          <p:nvPr/>
        </p:nvSpPr>
        <p:spPr bwMode="auto">
          <a:xfrm>
            <a:off x="1447800" y="5872163"/>
            <a:ext cx="5873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7.8”</a:t>
            </a:r>
          </a:p>
        </p:txBody>
      </p:sp>
      <p:sp>
        <p:nvSpPr>
          <p:cNvPr id="72710" name="TextBox 9"/>
          <p:cNvSpPr txBox="1">
            <a:spLocks noChangeArrowheads="1"/>
          </p:cNvSpPr>
          <p:nvPr/>
        </p:nvSpPr>
        <p:spPr bwMode="auto">
          <a:xfrm>
            <a:off x="3581400" y="564118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51% increase</a:t>
            </a:r>
          </a:p>
        </p:txBody>
      </p:sp>
      <p:cxnSp>
        <p:nvCxnSpPr>
          <p:cNvPr id="72711" name="Straight Arrow Connector 7"/>
          <p:cNvCxnSpPr>
            <a:cxnSpLocks noChangeShapeType="1"/>
          </p:cNvCxnSpPr>
          <p:nvPr/>
        </p:nvCxnSpPr>
        <p:spPr bwMode="auto">
          <a:xfrm rot="5400000" flipH="1" flipV="1">
            <a:off x="7528719" y="4790282"/>
            <a:ext cx="1369219" cy="794544"/>
          </a:xfrm>
          <a:prstGeom prst="straightConnector1">
            <a:avLst/>
          </a:prstGeom>
          <a:noFill/>
          <a:ln w="28575">
            <a:solidFill>
              <a:srgbClr val="FF0000"/>
            </a:solidFill>
            <a:round/>
            <a:headEnd/>
            <a:tailEnd type="arrow" w="med" len="med"/>
          </a:ln>
        </p:spPr>
      </p:cxnSp>
      <p:sp>
        <p:nvSpPr>
          <p:cNvPr id="72712" name="TextBox 4"/>
          <p:cNvSpPr txBox="1">
            <a:spLocks noChangeArrowheads="1"/>
          </p:cNvSpPr>
          <p:nvPr/>
        </p:nvSpPr>
        <p:spPr bwMode="auto">
          <a:xfrm>
            <a:off x="7119143" y="5733256"/>
            <a:ext cx="696913"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11.8”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rp_warm_season_precip_1896_inches"/>
          <p:cNvPicPr>
            <a:picLocks noChangeAspect="1" noChangeArrowheads="1"/>
          </p:cNvPicPr>
          <p:nvPr/>
        </p:nvPicPr>
        <p:blipFill>
          <a:blip r:embed="rId3"/>
          <a:srcRect/>
          <a:stretch>
            <a:fillRect/>
          </a:stretch>
        </p:blipFill>
        <p:spPr bwMode="auto">
          <a:xfrm>
            <a:off x="0" y="1750716"/>
            <a:ext cx="9196388" cy="5107284"/>
          </a:xfrm>
          <a:prstGeom prst="rect">
            <a:avLst/>
          </a:prstGeom>
          <a:noFill/>
          <a:ln w="9525">
            <a:noFill/>
            <a:miter lim="800000"/>
            <a:headEnd/>
            <a:tailEnd/>
          </a:ln>
        </p:spPr>
      </p:pic>
      <p:cxnSp>
        <p:nvCxnSpPr>
          <p:cNvPr id="74756" name="Straight Arrow Connector 5"/>
          <p:cNvCxnSpPr>
            <a:cxnSpLocks noChangeShapeType="1"/>
          </p:cNvCxnSpPr>
          <p:nvPr/>
        </p:nvCxnSpPr>
        <p:spPr bwMode="auto">
          <a:xfrm rot="16200000" flipV="1">
            <a:off x="533400" y="5181600"/>
            <a:ext cx="1066800" cy="762000"/>
          </a:xfrm>
          <a:prstGeom prst="straightConnector1">
            <a:avLst/>
          </a:prstGeom>
          <a:noFill/>
          <a:ln w="28575">
            <a:solidFill>
              <a:srgbClr val="FF0000"/>
            </a:solidFill>
            <a:round/>
            <a:headEnd/>
            <a:tailEnd type="arrow" w="med" len="med"/>
          </a:ln>
        </p:spPr>
      </p:cxnSp>
      <p:sp>
        <p:nvSpPr>
          <p:cNvPr id="74757" name="TextBox 3"/>
          <p:cNvSpPr txBox="1">
            <a:spLocks noChangeArrowheads="1"/>
          </p:cNvSpPr>
          <p:nvPr/>
        </p:nvSpPr>
        <p:spPr bwMode="auto">
          <a:xfrm>
            <a:off x="1524000" y="591105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20.2”</a:t>
            </a:r>
          </a:p>
        </p:txBody>
      </p:sp>
      <p:sp>
        <p:nvSpPr>
          <p:cNvPr id="74758" name="TextBox 9"/>
          <p:cNvSpPr txBox="1">
            <a:spLocks noChangeArrowheads="1"/>
          </p:cNvSpPr>
          <p:nvPr/>
        </p:nvSpPr>
        <p:spPr bwMode="auto">
          <a:xfrm>
            <a:off x="3581400" y="5701506"/>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34% increase</a:t>
            </a:r>
          </a:p>
        </p:txBody>
      </p:sp>
      <p:cxnSp>
        <p:nvCxnSpPr>
          <p:cNvPr id="74759" name="Straight Arrow Connector 7"/>
          <p:cNvCxnSpPr>
            <a:cxnSpLocks noChangeShapeType="1"/>
          </p:cNvCxnSpPr>
          <p:nvPr/>
        </p:nvCxnSpPr>
        <p:spPr bwMode="auto">
          <a:xfrm rot="5400000" flipH="1" flipV="1">
            <a:off x="7552928" y="4689872"/>
            <a:ext cx="1175544" cy="939800"/>
          </a:xfrm>
          <a:prstGeom prst="straightConnector1">
            <a:avLst/>
          </a:prstGeom>
          <a:noFill/>
          <a:ln w="28575">
            <a:solidFill>
              <a:srgbClr val="FF0000"/>
            </a:solidFill>
            <a:round/>
            <a:headEnd/>
            <a:tailEnd type="arrow" w="med" len="med"/>
          </a:ln>
        </p:spPr>
      </p:cxnSp>
      <p:sp>
        <p:nvSpPr>
          <p:cNvPr id="74760" name="TextBox 4"/>
          <p:cNvSpPr txBox="1">
            <a:spLocks noChangeArrowheads="1"/>
          </p:cNvSpPr>
          <p:nvPr/>
        </p:nvSpPr>
        <p:spPr bwMode="auto">
          <a:xfrm>
            <a:off x="6959600" y="5747544"/>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26.8”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79881" name="Oval 8"/>
          <p:cNvSpPr>
            <a:spLocks noChangeArrowheads="1"/>
          </p:cNvSpPr>
          <p:nvPr/>
        </p:nvSpPr>
        <p:spPr bwMode="auto">
          <a:xfrm>
            <a:off x="3733800" y="2214563"/>
            <a:ext cx="4876800" cy="20574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2"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3"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79884" name="TextBox 12"/>
          <p:cNvSpPr txBox="1">
            <a:spLocks noChangeArrowheads="1"/>
          </p:cNvSpPr>
          <p:nvPr/>
        </p:nvSpPr>
        <p:spPr bwMode="auto">
          <a:xfrm>
            <a:off x="5943600" y="2735263"/>
            <a:ext cx="504825"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11</a:t>
            </a:r>
          </a:p>
        </p:txBody>
      </p:sp>
      <p:sp>
        <p:nvSpPr>
          <p:cNvPr id="79885"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t>Iowa Agricultural Producers’ Adaptations to Climate Change </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Small Changes in Rainfall Produce Much More Flooding</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charset="2"/>
              <a:buChar char="u"/>
            </a:pPr>
            <a:r>
              <a:rPr lang="en-US" dirty="0" smtClean="0">
                <a:solidFill>
                  <a:srgbClr val="0067AC"/>
                </a:solidFill>
              </a:rPr>
              <a:t>13% increase in atmospheric moisture in June-July-August</a:t>
            </a:r>
          </a:p>
          <a:p>
            <a:pPr>
              <a:buFont typeface="Wingdings" charset="2"/>
              <a:buChar char="u"/>
            </a:pPr>
            <a:r>
              <a:rPr lang="en-US" dirty="0" smtClean="0">
                <a:solidFill>
                  <a:srgbClr val="0067AC"/>
                </a:solidFill>
              </a:rPr>
              <a:t>~10% increase in average precipitation in Iowa</a:t>
            </a:r>
          </a:p>
          <a:p>
            <a:pPr>
              <a:buFont typeface="Wingdings" charset="2"/>
              <a:buChar char="u"/>
            </a:pPr>
            <a:r>
              <a:rPr lang="en-US" dirty="0" smtClean="0">
                <a:solidFill>
                  <a:srgbClr val="0067AC"/>
                </a:solidFill>
              </a:rPr>
              <a:t>~5-fold increase in high-precipitation events, mostly in June-July-August, that lead to runoff</a:t>
            </a:r>
          </a:p>
          <a:p>
            <a:pPr>
              <a:buFont typeface="Wingdings" charset="2"/>
              <a:buChar char="u"/>
            </a:pPr>
            <a:r>
              <a:rPr lang="en-US" dirty="0" smtClean="0">
                <a:solidFill>
                  <a:srgbClr val="0067AC"/>
                </a:solidFill>
              </a:rPr>
              <a:t>Iowa rivers and watersheds are oriented  NW-SE</a:t>
            </a:r>
          </a:p>
          <a:p>
            <a:pPr>
              <a:buFont typeface="Wingdings" charset="2"/>
              <a:buChar char="u"/>
            </a:pPr>
            <a:r>
              <a:rPr lang="en-US" dirty="0" smtClean="0">
                <a:solidFill>
                  <a:srgbClr val="0067AC"/>
                </a:solidFill>
              </a:rPr>
              <a:t>Rainfall patterns turn from SW-NE in March-May to W-E or NW-SE in mid summer</a:t>
            </a:r>
          </a:p>
          <a:p>
            <a:pPr>
              <a:buFont typeface="Wingdings" charset="2"/>
              <a:buChar char="u"/>
            </a:pPr>
            <a:r>
              <a:rPr lang="en-US" dirty="0" smtClean="0">
                <a:solidFill>
                  <a:srgbClr val="0067AC"/>
                </a:solidFill>
              </a:rPr>
              <a:t>More frequent floods are the result of one or more of the following</a:t>
            </a:r>
          </a:p>
          <a:p>
            <a:pPr lvl="2">
              <a:buFont typeface="Wingdings" charset="2"/>
              <a:buChar char="u"/>
            </a:pPr>
            <a:r>
              <a:rPr lang="en-US" dirty="0" smtClean="0">
                <a:solidFill>
                  <a:srgbClr val="708F24"/>
                </a:solidFill>
              </a:rPr>
              <a:t>More rain </a:t>
            </a:r>
          </a:p>
          <a:p>
            <a:pPr lvl="2">
              <a:buFont typeface="Wingdings" charset="2"/>
              <a:buChar char="u"/>
            </a:pPr>
            <a:r>
              <a:rPr lang="en-US" dirty="0" smtClean="0">
                <a:solidFill>
                  <a:srgbClr val="708F24"/>
                </a:solidFill>
              </a:rPr>
              <a:t>More intense rain events</a:t>
            </a:r>
          </a:p>
          <a:p>
            <a:pPr lvl="2">
              <a:buFont typeface="Wingdings" charset="2"/>
              <a:buChar char="u"/>
            </a:pPr>
            <a:r>
              <a:rPr lang="en-US" dirty="0" smtClean="0">
                <a:solidFill>
                  <a:srgbClr val="708F24"/>
                </a:solidFill>
              </a:rPr>
              <a:t>More rain in the summer</a:t>
            </a:r>
          </a:p>
          <a:p>
            <a:pPr lvl="2">
              <a:buFont typeface="Wingdings" charset="2"/>
              <a:buChar char="u"/>
            </a:pPr>
            <a:r>
              <a:rPr lang="en-US" dirty="0" smtClean="0">
                <a:solidFill>
                  <a:srgbClr val="708F24"/>
                </a:solidFill>
              </a:rPr>
              <a:t>Rainfall patterns more likely to align with streams and watersheds</a:t>
            </a:r>
          </a:p>
          <a:p>
            <a:pPr lvl="2">
              <a:buFont typeface="Wingdings" charset="2"/>
              <a:buChar char="u"/>
            </a:pPr>
            <a:r>
              <a:rPr lang="en-US" dirty="0" smtClean="0">
                <a:solidFill>
                  <a:srgbClr val="708F24"/>
                </a:solidFill>
              </a:rPr>
              <a:t>Streams amplify changes in precipitation by a factor of 2-4</a:t>
            </a:r>
            <a:endParaRPr lang="en-US" dirty="0">
              <a:solidFill>
                <a:srgbClr val="708F24"/>
              </a:solidFill>
            </a:endParaRPr>
          </a:p>
        </p:txBody>
      </p:sp>
      <p:sp>
        <p:nvSpPr>
          <p:cNvPr id="4" name="TextBox 3"/>
          <p:cNvSpPr txBox="1"/>
          <p:nvPr/>
        </p:nvSpPr>
        <p:spPr>
          <a:xfrm>
            <a:off x="1540934" y="6488668"/>
            <a:ext cx="5409391" cy="369332"/>
          </a:xfrm>
          <a:prstGeom prst="rect">
            <a:avLst/>
          </a:prstGeom>
          <a:noFill/>
        </p:spPr>
        <p:txBody>
          <a:bodyPr wrap="none" rtlCol="0">
            <a:spAutoFit/>
          </a:bodyPr>
          <a:lstStyle/>
          <a:p>
            <a:r>
              <a:rPr lang="en-US" b="1" dirty="0" smtClean="0">
                <a:solidFill>
                  <a:srgbClr val="FF0000"/>
                </a:solidFill>
              </a:rPr>
              <a:t>AND:  more subsurface drainage tile has been installed</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4.gif"/>
          <p:cNvPicPr>
            <a:picLocks noGrp="1" noChangeAspect="1"/>
          </p:cNvPicPr>
          <p:nvPr>
            <p:ph idx="1"/>
          </p:nvPr>
        </p:nvPicPr>
        <p:blipFill>
          <a:blip r:embed="rId2"/>
          <a:srcRect l="-20833" r="-20833"/>
          <a:stretch>
            <a:fillRect/>
          </a:stretch>
        </p:blipFill>
        <p:spPr>
          <a:xfrm>
            <a:off x="-1905000" y="0"/>
            <a:ext cx="12954000" cy="6858000"/>
          </a:xfrm>
        </p:spPr>
      </p:pic>
      <p:sp>
        <p:nvSpPr>
          <p:cNvPr id="105476"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5477"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5.gif"/>
          <p:cNvPicPr>
            <a:picLocks noGrp="1" noChangeAspect="1"/>
          </p:cNvPicPr>
          <p:nvPr>
            <p:ph idx="1"/>
          </p:nvPr>
        </p:nvPicPr>
        <p:blipFill>
          <a:blip r:embed="rId2"/>
          <a:srcRect l="-20833" r="-20833"/>
          <a:stretch>
            <a:fillRect/>
          </a:stretch>
        </p:blipFill>
        <p:spPr>
          <a:xfrm>
            <a:off x="-1905000" y="0"/>
            <a:ext cx="12954000" cy="6858000"/>
          </a:xfrm>
        </p:spPr>
      </p:pic>
      <p:sp>
        <p:nvSpPr>
          <p:cNvPr id="106500"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6501"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660066"/>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846513" cy="584200"/>
          </a:xfrm>
          <a:prstGeom prst="rect">
            <a:avLst/>
          </a:prstGeom>
          <a:noFill/>
          <a:ln w="9525">
            <a:noFill/>
            <a:miter lim="800000"/>
            <a:headEnd/>
            <a:tailEnd/>
          </a:ln>
        </p:spPr>
        <p:txBody>
          <a:bodyPr wrap="none">
            <a:prstTxWarp prst="textNoShape">
              <a:avLst/>
            </a:prstTxWarp>
            <a:spAutoFit/>
          </a:bodyPr>
          <a:lstStyle/>
          <a:p>
            <a:r>
              <a:rPr lang="en-US" sz="1600">
                <a:solidFill>
                  <a:srgbClr val="660066"/>
                </a:solidFill>
              </a:rPr>
              <a:t>Limit to avoid “dangerous anthropogenic </a:t>
            </a:r>
          </a:p>
          <a:p>
            <a:r>
              <a:rPr lang="en-US" sz="1600">
                <a:solidFill>
                  <a:srgbClr val="660066"/>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660066"/>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50"/>
            <a:ext cx="2667000" cy="1447800"/>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dirty="0">
                <a:solidFill>
                  <a:srgbClr val="FF0000"/>
                </a:solidFill>
              </a:rPr>
              <a:t>Achieving this emission reduction scenario will provide a 50% </a:t>
            </a:r>
            <a:r>
              <a:rPr lang="en-US" sz="1600">
                <a:solidFill>
                  <a:srgbClr val="FF0000"/>
                </a:solidFill>
              </a:rPr>
              <a:t>chance </a:t>
            </a:r>
            <a:r>
              <a:rPr lang="en-US" sz="1600" smtClean="0">
                <a:solidFill>
                  <a:srgbClr val="FF0000"/>
                </a:solidFill>
              </a:rPr>
              <a:t>of </a:t>
            </a:r>
            <a:r>
              <a:rPr lang="en-US" sz="1600">
                <a:solidFill>
                  <a:srgbClr val="FF0000"/>
                </a:solidFill>
              </a:rPr>
              <a:t>not exceeding the 2</a:t>
            </a:r>
            <a:r>
              <a:rPr lang="en-US" sz="1600" baseline="30000">
                <a:solidFill>
                  <a:srgbClr val="FF0000"/>
                </a:solidFill>
              </a:rPr>
              <a:t>o</a:t>
            </a:r>
            <a:r>
              <a:rPr lang="en-US" sz="1600">
                <a:solidFill>
                  <a:srgbClr val="FF0000"/>
                </a:solidFill>
              </a:rPr>
              <a:t>C guardrail</a:t>
            </a:r>
          </a:p>
        </p:txBody>
      </p:sp>
      <p:cxnSp>
        <p:nvCxnSpPr>
          <p:cNvPr id="109577" name="Straight Arrow Connector 9"/>
          <p:cNvCxnSpPr>
            <a:cxnSpLocks noChangeShapeType="1"/>
          </p:cNvCxnSpPr>
          <p:nvPr/>
        </p:nvCxnSpPr>
        <p:spPr bwMode="auto">
          <a:xfrm rot="5400000">
            <a:off x="5334000" y="4464050"/>
            <a:ext cx="1219200" cy="304800"/>
          </a:xfrm>
          <a:prstGeom prst="straightConnector1">
            <a:avLst/>
          </a:prstGeom>
          <a:noFill/>
          <a:ln w="28575">
            <a:solidFill>
              <a:srgbClr val="FF0000"/>
            </a:solidFill>
            <a:round/>
            <a:headEnd/>
            <a:tailEnd type="arrow" w="med" len="med"/>
          </a:ln>
        </p:spPr>
      </p:cxn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1289050" y="5378450"/>
            <a:ext cx="412750" cy="284163"/>
          </a:xfrm>
          <a:prstGeom prst="rect">
            <a:avLst/>
          </a:prstGeom>
          <a:solidFill>
            <a:schemeClr val="tx1"/>
          </a:solidFill>
          <a:ln w="57150">
            <a:noFill/>
            <a:miter lim="800000"/>
            <a:headEnd/>
            <a:tailEnd/>
          </a:ln>
        </p:spPr>
        <p:txBody>
          <a:bodyPr wrap="none" anchor="ctr">
            <a:prstTxWarp prst="textNoShape">
              <a:avLst/>
            </a:prstTxWarp>
          </a:bodyPr>
          <a:lstStyle/>
          <a:p>
            <a:endParaRPr lang="en-US"/>
          </a:p>
        </p:txBody>
      </p:sp>
      <p:pic>
        <p:nvPicPr>
          <p:cNvPr id="115715"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2020888"/>
            <a:ext cx="9144000" cy="4208462"/>
          </a:xfrm>
          <a:prstGeom prst="rect">
            <a:avLst/>
          </a:prstGeom>
          <a:solidFill>
            <a:srgbClr val="FFFFFF"/>
          </a:solidFill>
          <a:ln w="57150">
            <a:solidFill>
              <a:srgbClr val="FFFF00"/>
            </a:solidFill>
            <a:miter lim="800000"/>
            <a:headEnd/>
            <a:tailEnd/>
          </a:ln>
        </p:spPr>
      </p:pic>
      <p:sp>
        <p:nvSpPr>
          <p:cNvPr id="2905093" name="Text Box 5"/>
          <p:cNvSpPr txBox="1">
            <a:spLocks noChangeArrowheads="1"/>
          </p:cNvSpPr>
          <p:nvPr/>
        </p:nvSpPr>
        <p:spPr bwMode="auto">
          <a:xfrm>
            <a:off x="650875" y="6229350"/>
            <a:ext cx="7645400" cy="3048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maximum temperature change over the 21</a:t>
            </a:r>
            <a:r>
              <a:rPr lang="en-US" sz="1400" baseline="300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st</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century assuming 3</a:t>
            </a:r>
            <a:r>
              <a:rPr lang="en-US" sz="1400" baseline="30000" dirty="0">
                <a:solidFill>
                  <a:srgbClr val="212189"/>
                </a:solidFill>
                <a:latin typeface="Arial" pitchFamily="-112" charset="0"/>
                <a:ea typeface="ＭＳ Ｐゴシック" pitchFamily="-112" charset="-128"/>
                <a:cs typeface="ＭＳ Ｐゴシック" pitchFamily="-112" charset="-128"/>
              </a:rPr>
              <a:t>o</a:t>
            </a:r>
            <a:r>
              <a:rPr lang="en-US" sz="1400" dirty="0">
                <a:solidFill>
                  <a:srgbClr val="212189"/>
                </a:solidFill>
                <a:latin typeface="Arial" pitchFamily="-112" charset="0"/>
                <a:ea typeface="ＭＳ Ｐゴシック" pitchFamily="-112" charset="-128"/>
                <a:cs typeface="ＭＳ Ｐゴシック" pitchFamily="-112" charset="-128"/>
              </a:rPr>
              <a:t>C</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climate sensitivity</a:t>
            </a:r>
          </a:p>
        </p:txBody>
      </p:sp>
      <p:sp>
        <p:nvSpPr>
          <p:cNvPr id="115717" name="Text Box 6"/>
          <p:cNvSpPr txBox="1">
            <a:spLocks noChangeArrowheads="1"/>
          </p:cNvSpPr>
          <p:nvPr/>
        </p:nvSpPr>
        <p:spPr bwMode="auto">
          <a:xfrm>
            <a:off x="7073900" y="2020888"/>
            <a:ext cx="979488"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2.0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8" name="Text Box 7"/>
          <p:cNvSpPr txBox="1">
            <a:spLocks noChangeArrowheads="1"/>
          </p:cNvSpPr>
          <p:nvPr/>
        </p:nvSpPr>
        <p:spPr bwMode="auto">
          <a:xfrm>
            <a:off x="447357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3.0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9" name="Text Box 8"/>
          <p:cNvSpPr txBox="1">
            <a:spLocks noChangeArrowheads="1"/>
          </p:cNvSpPr>
          <p:nvPr/>
        </p:nvSpPr>
        <p:spPr bwMode="auto">
          <a:xfrm>
            <a:off x="277812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20" name="Text Box 9"/>
          <p:cNvSpPr txBox="1">
            <a:spLocks noChangeArrowheads="1"/>
          </p:cNvSpPr>
          <p:nvPr/>
        </p:nvSpPr>
        <p:spPr bwMode="auto">
          <a:xfrm>
            <a:off x="1538288"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4.5</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2905099" name="Rectangle 11"/>
          <p:cNvSpPr>
            <a:spLocks noGrp="1" noChangeArrowheads="1"/>
          </p:cNvSpPr>
          <p:nvPr>
            <p:ph type="title"/>
          </p:nvPr>
        </p:nvSpPr>
        <p:spPr>
          <a:xfrm>
            <a:off x="0" y="1047750"/>
            <a:ext cx="9144000" cy="895350"/>
          </a:xfrm>
        </p:spPr>
        <p:txBody>
          <a:bodyPr/>
          <a:lstStyle/>
          <a:p>
            <a:pPr algn="ctr">
              <a:defRPr/>
            </a:pPr>
            <a:r>
              <a:rPr lang="en-US" dirty="0"/>
              <a:t>Share of Carbon-Free Energy</a:t>
            </a:r>
          </a:p>
        </p:txBody>
      </p:sp>
      <p:sp>
        <p:nvSpPr>
          <p:cNvPr id="115722" name="TextBox 9"/>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984"/>
            <a:ext cx="9144000" cy="1143000"/>
          </a:xfrm>
        </p:spPr>
        <p:txBody>
          <a:bodyPr/>
          <a:lstStyle/>
          <a:p>
            <a:pPr algn="ctr">
              <a:defRPr/>
            </a:pPr>
            <a:r>
              <a:rPr lang="en-US" dirty="0" smtClean="0">
                <a:solidFill>
                  <a:srgbClr val="000090"/>
                </a:solidFill>
              </a:rPr>
              <a:t> </a:t>
            </a:r>
            <a:r>
              <a:rPr lang="en-US" b="1" dirty="0" smtClean="0">
                <a:solidFill>
                  <a:srgbClr val="000090"/>
                </a:solidFill>
              </a:rPr>
              <a:t>“Big Fixes” for Climate</a:t>
            </a:r>
            <a:br>
              <a:rPr lang="en-US" b="1" dirty="0" smtClean="0">
                <a:solidFill>
                  <a:srgbClr val="000090"/>
                </a:solidFill>
              </a:rPr>
            </a:br>
            <a:r>
              <a:rPr lang="en-US" sz="2400" i="0" dirty="0" smtClean="0">
                <a:solidFill>
                  <a:srgbClr val="000090"/>
                </a:solidFill>
              </a:rPr>
              <a:t>UCAR Quarterly , Fall 2006</a:t>
            </a:r>
            <a:endParaRPr lang="en-US" sz="2400" i="0" dirty="0">
              <a:solidFill>
                <a:srgbClr val="000090"/>
              </a:solidFill>
            </a:endParaRPr>
          </a:p>
        </p:txBody>
      </p:sp>
      <p:sp>
        <p:nvSpPr>
          <p:cNvPr id="3" name="Content Placeholder 2"/>
          <p:cNvSpPr>
            <a:spLocks noGrp="1"/>
          </p:cNvSpPr>
          <p:nvPr>
            <p:ph idx="1"/>
          </p:nvPr>
        </p:nvSpPr>
        <p:spPr>
          <a:xfrm>
            <a:off x="634933" y="2743200"/>
            <a:ext cx="8356667" cy="4114800"/>
          </a:xfrm>
        </p:spPr>
        <p:txBody>
          <a:bodyPr>
            <a:normAutofit/>
          </a:bodyPr>
          <a:lstStyle/>
          <a:p>
            <a:pPr>
              <a:buFont typeface="Wingdings" pitchFamily="-112" charset="2"/>
              <a:buChar char=""/>
              <a:defRPr/>
            </a:pPr>
            <a:r>
              <a:rPr lang="en-US" sz="2400" dirty="0" smtClean="0">
                <a:solidFill>
                  <a:srgbClr val="708F24"/>
                </a:solidFill>
              </a:rPr>
              <a:t>Sprinkle iron dust in the polar oceans</a:t>
            </a:r>
          </a:p>
          <a:p>
            <a:pPr>
              <a:buFont typeface="Wingdings" pitchFamily="-112" charset="2"/>
              <a:buChar char=""/>
              <a:defRPr/>
            </a:pPr>
            <a:r>
              <a:rPr lang="en-US" sz="2400" dirty="0" smtClean="0">
                <a:solidFill>
                  <a:srgbClr val="708F24"/>
                </a:solidFill>
              </a:rPr>
              <a:t>Inject large amounts of sulfate aerosol into the stratosphere</a:t>
            </a:r>
          </a:p>
          <a:p>
            <a:pPr>
              <a:buFont typeface="Wingdings" pitchFamily="-112" charset="2"/>
              <a:buChar char=""/>
              <a:defRPr/>
            </a:pPr>
            <a:r>
              <a:rPr lang="en-US" sz="2400" dirty="0" smtClean="0">
                <a:solidFill>
                  <a:srgbClr val="708F24"/>
                </a:solidFill>
              </a:rPr>
              <a:t>Launch saltwater spray to modify marine stratus clouds</a:t>
            </a:r>
          </a:p>
          <a:p>
            <a:pPr>
              <a:buFont typeface="Wingdings" pitchFamily="-112" charset="2"/>
              <a:buChar char=""/>
              <a:defRPr/>
            </a:pPr>
            <a:r>
              <a:rPr lang="en-US" sz="2400" dirty="0" smtClean="0">
                <a:solidFill>
                  <a:srgbClr val="708F24"/>
                </a:solidFill>
              </a:rPr>
              <a:t>Position 16,000,000,000,000 transparent, sunlight-refracting shades that would be deployed at the inner </a:t>
            </a:r>
            <a:r>
              <a:rPr lang="en-US" sz="2400" dirty="0" err="1" smtClean="0">
                <a:solidFill>
                  <a:srgbClr val="708F24"/>
                </a:solidFill>
              </a:rPr>
              <a:t>Lagrangian</a:t>
            </a:r>
            <a:r>
              <a:rPr lang="en-US" sz="2400" dirty="0" smtClean="0">
                <a:solidFill>
                  <a:srgbClr val="708F24"/>
                </a:solidFill>
              </a:rPr>
              <a:t> point of gravitational balance, about 1.5 million km from Earth toward the Sun. 20 launchers would each need to loft 800,000 screens every five minutes for ten years.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3"/>
          <p:cNvPicPr>
            <a:picLocks noChangeAspect="1"/>
          </p:cNvPicPr>
          <p:nvPr/>
        </p:nvPicPr>
        <p:blipFill>
          <a:blip r:embed="rId2"/>
          <a:srcRect/>
          <a:stretch>
            <a:fillRect/>
          </a:stretch>
        </p:blipFill>
        <p:spPr bwMode="auto">
          <a:xfrm>
            <a:off x="0" y="0"/>
            <a:ext cx="9144000" cy="6400800"/>
          </a:xfrm>
          <a:prstGeom prst="rect">
            <a:avLst/>
          </a:prstGeom>
          <a:noFill/>
          <a:ln w="9525">
            <a:noFill/>
            <a:miter lim="800000"/>
            <a:headEnd/>
            <a:tailEnd/>
          </a:ln>
        </p:spPr>
      </p:pic>
      <p:sp>
        <p:nvSpPr>
          <p:cNvPr id="118787" name="TextBox 4"/>
          <p:cNvSpPr txBox="1">
            <a:spLocks noChangeArrowheads="1"/>
          </p:cNvSpPr>
          <p:nvPr/>
        </p:nvSpPr>
        <p:spPr bwMode="auto">
          <a:xfrm>
            <a:off x="5943600" y="6096000"/>
            <a:ext cx="3200400" cy="307975"/>
          </a:xfrm>
          <a:prstGeom prst="rect">
            <a:avLst/>
          </a:prstGeom>
          <a:noFill/>
          <a:ln w="9525">
            <a:noFill/>
            <a:miter lim="800000"/>
            <a:headEnd/>
            <a:tailEnd/>
          </a:ln>
        </p:spPr>
        <p:txBody>
          <a:bodyPr>
            <a:prstTxWarp prst="textNoShape">
              <a:avLst/>
            </a:prstTxWarp>
            <a:spAutoFit/>
          </a:bodyPr>
          <a:lstStyle/>
          <a:p>
            <a:r>
              <a:rPr lang="en-US" sz="1400" i="1">
                <a:solidFill>
                  <a:schemeClr val="bg1"/>
                </a:solidFill>
              </a:rPr>
              <a:t>Illustration courtesy John MacNeill</a:t>
            </a:r>
            <a:endParaRPr lang="en-US" sz="140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3"/>
          <p:cNvPicPr>
            <a:picLocks noChangeAspect="1"/>
          </p:cNvPicPr>
          <p:nvPr/>
        </p:nvPicPr>
        <p:blipFill>
          <a:blip r:embed="rId2"/>
          <a:srcRect/>
          <a:stretch>
            <a:fillRect/>
          </a:stretch>
        </p:blipFill>
        <p:spPr bwMode="auto">
          <a:xfrm>
            <a:off x="0" y="1174130"/>
            <a:ext cx="5541235" cy="5683870"/>
          </a:xfrm>
          <a:prstGeom prst="rect">
            <a:avLst/>
          </a:prstGeom>
          <a:noFill/>
          <a:ln w="9525">
            <a:noFill/>
            <a:miter lim="800000"/>
            <a:headEnd/>
            <a:tailEnd/>
          </a:ln>
        </p:spPr>
      </p:pic>
      <p:sp>
        <p:nvSpPr>
          <p:cNvPr id="119811" name="TextBox 4"/>
          <p:cNvSpPr txBox="1">
            <a:spLocks noChangeArrowheads="1"/>
          </p:cNvSpPr>
          <p:nvPr/>
        </p:nvSpPr>
        <p:spPr bwMode="auto">
          <a:xfrm>
            <a:off x="5849082" y="2405062"/>
            <a:ext cx="3142518" cy="4093428"/>
          </a:xfrm>
          <a:prstGeom prst="rect">
            <a:avLst/>
          </a:prstGeom>
          <a:noFill/>
          <a:ln w="9525">
            <a:noFill/>
            <a:miter lim="800000"/>
            <a:headEnd/>
            <a:tailEnd/>
          </a:ln>
        </p:spPr>
        <p:txBody>
          <a:bodyPr wrap="square">
            <a:prstTxWarp prst="textNoShape">
              <a:avLst/>
            </a:prstTxWarp>
            <a:spAutoFit/>
          </a:bodyPr>
          <a:lstStyle/>
          <a:p>
            <a:r>
              <a:rPr lang="en-US" sz="2000" i="1" dirty="0">
                <a:solidFill>
                  <a:srgbClr val="708F24"/>
                </a:solidFill>
              </a:rPr>
              <a:t>A few of the 16 trillion sunlight-refracting shades proposed for deployment. Each mirror would span less than a square meter. The use of refraction rather than reflection would diminish sunlight-induced pressure from that would otherwise shift the shades' orbit. (Image courtesy of Roger Angel, UA Steward Observatory.)</a:t>
            </a:r>
            <a:endParaRPr lang="en-US" sz="2000" dirty="0">
              <a:solidFill>
                <a:srgbClr val="708F24"/>
              </a:solidFill>
            </a:endParaRPr>
          </a:p>
        </p:txBody>
      </p:sp>
      <p:sp>
        <p:nvSpPr>
          <p:cNvPr id="119812" name="TextBox 5"/>
          <p:cNvSpPr txBox="1">
            <a:spLocks noChangeArrowheads="1"/>
          </p:cNvSpPr>
          <p:nvPr/>
        </p:nvSpPr>
        <p:spPr bwMode="auto">
          <a:xfrm>
            <a:off x="5562600" y="1174130"/>
            <a:ext cx="3581400" cy="523220"/>
          </a:xfrm>
          <a:prstGeom prst="rect">
            <a:avLst/>
          </a:prstGeom>
          <a:noFill/>
          <a:ln w="9525">
            <a:noFill/>
            <a:miter lim="800000"/>
            <a:headEnd/>
            <a:tailEnd/>
          </a:ln>
        </p:spPr>
        <p:txBody>
          <a:bodyPr wrap="square">
            <a:prstTxWarp prst="textNoShape">
              <a:avLst/>
            </a:prstTxWarp>
            <a:spAutoFit/>
          </a:bodyPr>
          <a:lstStyle/>
          <a:p>
            <a:pPr algn="ctr"/>
            <a:r>
              <a:rPr lang="en-US" sz="2800" b="1" dirty="0">
                <a:solidFill>
                  <a:srgbClr val="0067AC"/>
                </a:solidFill>
              </a:rPr>
              <a:t>Big Fixes for Climate </a:t>
            </a:r>
          </a:p>
        </p:txBody>
      </p:sp>
      <p:sp>
        <p:nvSpPr>
          <p:cNvPr id="119813" name="TextBox 6"/>
          <p:cNvSpPr txBox="1">
            <a:spLocks noChangeArrowheads="1"/>
          </p:cNvSpPr>
          <p:nvPr/>
        </p:nvSpPr>
        <p:spPr bwMode="auto">
          <a:xfrm>
            <a:off x="5562600" y="1758731"/>
            <a:ext cx="3429000" cy="646331"/>
          </a:xfrm>
          <a:prstGeom prst="rect">
            <a:avLst/>
          </a:prstGeom>
          <a:noFill/>
          <a:ln w="9525">
            <a:noFill/>
            <a:miter lim="800000"/>
            <a:headEnd/>
            <a:tailEnd/>
          </a:ln>
        </p:spPr>
        <p:txBody>
          <a:bodyPr wrap="square">
            <a:prstTxWarp prst="textNoShape">
              <a:avLst/>
            </a:prstTxWarp>
            <a:spAutoFit/>
          </a:bodyPr>
          <a:lstStyle/>
          <a:p>
            <a:pPr algn="ctr"/>
            <a:r>
              <a:rPr lang="en-US" b="1" dirty="0">
                <a:solidFill>
                  <a:srgbClr val="0067AC"/>
                </a:solidFill>
              </a:rPr>
              <a:t>UCAR Quarterly </a:t>
            </a:r>
          </a:p>
          <a:p>
            <a:pPr algn="ctr"/>
            <a:r>
              <a:rPr lang="en-US" b="1" dirty="0">
                <a:solidFill>
                  <a:srgbClr val="0067AC"/>
                </a:solidFill>
              </a:rPr>
              <a:t>Fall 2006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993059"/>
            <a:ext cx="9144000" cy="1143000"/>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2743200"/>
            <a:ext cx="8377430" cy="4114800"/>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dirty="0" smtClean="0">
                <a:solidFill>
                  <a:srgbClr val="708F24"/>
                </a:solidFill>
              </a:rPr>
              <a:t>Substantial adverse consequences to sea-level rise, food production, fresh-water supplies, severe weather events, and human health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dirty="0" smtClean="0">
                <a:solidFill>
                  <a:srgbClr val="708F24"/>
                </a:solidFill>
              </a:rPr>
              <a:t>“Big Fixes” have big negative side effects</a:t>
            </a:r>
          </a:p>
          <a:p>
            <a:pPr>
              <a:buFont typeface="Wingdings" pitchFamily="-112" charset="2"/>
              <a:buChar char=""/>
              <a:defRPr/>
            </a:pP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2220" y="926329"/>
            <a:ext cx="8229600" cy="914400"/>
          </a:xfrm>
        </p:spPr>
        <p:txBody>
          <a:bodyPr/>
          <a:lstStyle/>
          <a:p>
            <a:pPr algn="ctr">
              <a:defRPr/>
            </a:pPr>
            <a:r>
              <a:rPr lang="en-US" b="1" dirty="0" smtClean="0">
                <a:ea typeface="ＭＳ Ｐゴシック" pitchFamily="-107" charset="-128"/>
                <a:cs typeface="ＭＳ Ｐゴシック" pitchFamily="-107" charset="-128"/>
              </a:rPr>
              <a:t>U.S. Temperature Trends</a:t>
            </a:r>
            <a:endParaRPr lang="en-US" b="1" dirty="0">
              <a:ea typeface="ＭＳ Ｐゴシック" pitchFamily="-107" charset="-128"/>
              <a:cs typeface="ＭＳ Ｐゴシック" pitchFamily="-107" charset="-128"/>
            </a:endParaRPr>
          </a:p>
        </p:txBody>
      </p:sp>
      <p:sp>
        <p:nvSpPr>
          <p:cNvPr id="3" name="Content Placeholder 2"/>
          <p:cNvSpPr>
            <a:spLocks noGrp="1"/>
          </p:cNvSpPr>
          <p:nvPr>
            <p:ph idx="1"/>
          </p:nvPr>
        </p:nvSpPr>
        <p:spPr>
          <a:xfrm>
            <a:off x="0" y="1840729"/>
            <a:ext cx="9144000" cy="609600"/>
          </a:xfrm>
        </p:spPr>
        <p:txBody>
          <a:bodyPr/>
          <a:lstStyle/>
          <a:p>
            <a:pPr algn="ctr">
              <a:buFont typeface="Arial" pitchFamily="-107" charset="0"/>
              <a:buNone/>
              <a:defRPr/>
            </a:pPr>
            <a:r>
              <a:rPr lang="en-US" sz="2000" dirty="0" smtClean="0"/>
              <a:t>U.S. average temperature has risen more than 2</a:t>
            </a:r>
            <a:r>
              <a:rPr lang="en-US" sz="2000" baseline="30000" dirty="0" smtClean="0"/>
              <a:t>o</a:t>
            </a:r>
            <a:r>
              <a:rPr lang="en-US" sz="2000" dirty="0" smtClean="0"/>
              <a:t>F over the past 50 years</a:t>
            </a:r>
          </a:p>
        </p:txBody>
      </p:sp>
      <p:pic>
        <p:nvPicPr>
          <p:cNvPr id="7" name="Picture 6" descr="mapt-ushcnv2-mntp-ann-1960-2009_13.jpg"/>
          <p:cNvPicPr>
            <a:picLocks noChangeAspect="1"/>
          </p:cNvPicPr>
          <p:nvPr/>
        </p:nvPicPr>
        <p:blipFill>
          <a:blip r:embed="rId3"/>
          <a:stretch>
            <a:fillRect/>
          </a:stretch>
        </p:blipFill>
        <p:spPr>
          <a:xfrm>
            <a:off x="5646105" y="2467272"/>
            <a:ext cx="3116895" cy="1978344"/>
          </a:xfrm>
          <a:prstGeom prst="rect">
            <a:avLst/>
          </a:prstGeom>
          <a:ln>
            <a:noFill/>
          </a:ln>
          <a:effectLst>
            <a:outerShdw blurRad="292100" dist="139700" dir="2700000" algn="tl" rotWithShape="0">
              <a:srgbClr val="333333">
                <a:alpha val="65000"/>
              </a:srgbClr>
            </a:outerShdw>
          </a:effectLst>
        </p:spPr>
      </p:pic>
      <p:pic>
        <p:nvPicPr>
          <p:cNvPr id="8" name="Picture 7" descr="mapt-ushcnv2-mntp-ann-1900-2009_13.jpg"/>
          <p:cNvPicPr>
            <a:picLocks noChangeAspect="1"/>
          </p:cNvPicPr>
          <p:nvPr/>
        </p:nvPicPr>
        <p:blipFill>
          <a:blip r:embed="rId4"/>
          <a:stretch>
            <a:fillRect/>
          </a:stretch>
        </p:blipFill>
        <p:spPr>
          <a:xfrm>
            <a:off x="382220" y="2467272"/>
            <a:ext cx="3145316" cy="1978344"/>
          </a:xfrm>
          <a:prstGeom prst="rect">
            <a:avLst/>
          </a:prstGeom>
          <a:ln>
            <a:noFill/>
          </a:ln>
          <a:effectLst>
            <a:outerShdw blurRad="292100" dist="139700" dir="2700000" algn="tl" rotWithShape="0">
              <a:srgbClr val="333333">
                <a:alpha val="65000"/>
              </a:srgbClr>
            </a:outerShdw>
          </a:effectLst>
        </p:spPr>
      </p:pic>
      <p:pic>
        <p:nvPicPr>
          <p:cNvPr id="6" name="Picture 5" descr="mapt-ushcnv2-mntp-ann-1980-2009_13.jpg"/>
          <p:cNvPicPr>
            <a:picLocks noChangeAspect="1"/>
          </p:cNvPicPr>
          <p:nvPr/>
        </p:nvPicPr>
        <p:blipFill>
          <a:blip r:embed="rId5"/>
          <a:stretch>
            <a:fillRect/>
          </a:stretch>
        </p:blipFill>
        <p:spPr>
          <a:xfrm>
            <a:off x="3020772" y="4632657"/>
            <a:ext cx="3409608" cy="2163233"/>
          </a:xfrm>
          <a:prstGeom prst="rect">
            <a:avLst/>
          </a:prstGeom>
          <a:ln>
            <a:noFill/>
          </a:ln>
          <a:effectLst>
            <a:outerShdw blurRad="292100" dist="139700" dir="2700000" algn="tl" rotWithShape="0">
              <a:srgbClr val="333333">
                <a:alpha val="65000"/>
              </a:srgbClr>
            </a:outerShdw>
          </a:effectLst>
        </p:spPr>
      </p:pic>
      <p:sp>
        <p:nvSpPr>
          <p:cNvPr id="28679" name="Rectangle 8"/>
          <p:cNvSpPr>
            <a:spLocks noChangeArrowheads="1"/>
          </p:cNvSpPr>
          <p:nvPr/>
        </p:nvSpPr>
        <p:spPr bwMode="auto">
          <a:xfrm>
            <a:off x="0" y="6488113"/>
            <a:ext cx="2220142"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2352</Words>
  <Application>Microsoft Macintosh PowerPoint</Application>
  <PresentationFormat>On-screen Show (4:3)</PresentationFormat>
  <Paragraphs>315</Paragraphs>
  <Slides>61</Slides>
  <Notes>28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Bitmap Image</vt:lpstr>
      <vt:lpstr>Slide 1</vt:lpstr>
      <vt:lpstr>Global Environmental Change:   Technology and the Future of Planet Earth</vt:lpstr>
      <vt:lpstr> Climate change is one of the most important issues facing humanity </vt:lpstr>
      <vt:lpstr>Slide 4</vt:lpstr>
      <vt:lpstr>Slide 5</vt:lpstr>
      <vt:lpstr>Temperature Changes are Not  Uniform Around the Globe</vt:lpstr>
      <vt:lpstr>U.S. Temperature Trends</vt:lpstr>
      <vt:lpstr>Conditions today are unusual in the context of the last 2,000 years …</vt:lpstr>
      <vt:lpstr>Why does the Earth warm? 1. Natural causes</vt:lpstr>
      <vt:lpstr>Why does the Earth warm? 2. Human causes</vt:lpstr>
      <vt:lpstr>Natural factors affect climate</vt:lpstr>
      <vt:lpstr>Slide 12</vt:lpstr>
      <vt:lpstr>Slide 13</vt:lpstr>
      <vt:lpstr>Slide 14</vt:lpstr>
      <vt:lpstr>Slide 15</vt:lpstr>
      <vt:lpstr>Slide 16</vt:lpstr>
      <vt:lpstr>Slide 17</vt:lpstr>
      <vt:lpstr>Slide 18</vt:lpstr>
      <vt:lpstr>Slide 19</vt:lpstr>
      <vt:lpstr>We have Moved Outside the Range of Historical Variation</vt:lpstr>
      <vt:lpstr>Slide 21</vt:lpstr>
      <vt:lpstr>Slide 22</vt:lpstr>
      <vt:lpstr>Slide 23</vt:lpstr>
      <vt:lpstr>Slide 24</vt:lpstr>
      <vt:lpstr>Slide 25</vt:lpstr>
      <vt:lpstr>Slide 26</vt:lpstr>
      <vt:lpstr>Slide 27</vt:lpstr>
      <vt:lpstr>Projected Change in Precipitation: 2081-2099 </vt:lpstr>
      <vt:lpstr>Extreme weather events become more common</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Iowa Agricultural Producers’ Adaptations to Climate Change </vt:lpstr>
      <vt:lpstr>Why Small Changes in Rainfall Produce Much More Flooding</vt:lpstr>
      <vt:lpstr>Slide 51</vt:lpstr>
      <vt:lpstr>Slide 52</vt:lpstr>
      <vt:lpstr>Slide 53</vt:lpstr>
      <vt:lpstr>Long-Term Stabilization Profiles</vt:lpstr>
      <vt:lpstr>Long-Term Stabilization Profiles</vt:lpstr>
      <vt:lpstr>Share of Carbon-Free Energy</vt:lpstr>
      <vt:lpstr> “Big Fixes” for Climate UCAR Quarterly , Fall 2006</vt:lpstr>
      <vt:lpstr>Slide 58</vt:lpstr>
      <vt:lpstr>Slide 59</vt:lpstr>
      <vt:lpstr>Summary</vt:lpstr>
      <vt:lpstr>For More Information</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37</cp:revision>
  <dcterms:created xsi:type="dcterms:W3CDTF">2010-08-25T22:49:17Z</dcterms:created>
  <dcterms:modified xsi:type="dcterms:W3CDTF">2010-08-25T22:49:43Z</dcterms:modified>
</cp:coreProperties>
</file>