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91" r:id="rId2"/>
    <p:sldId id="404" r:id="rId3"/>
    <p:sldId id="405" r:id="rId4"/>
    <p:sldId id="414" r:id="rId5"/>
    <p:sldId id="415" r:id="rId6"/>
    <p:sldId id="438" r:id="rId7"/>
    <p:sldId id="406" r:id="rId8"/>
    <p:sldId id="393" r:id="rId9"/>
    <p:sldId id="394" r:id="rId10"/>
    <p:sldId id="395" r:id="rId11"/>
    <p:sldId id="396" r:id="rId12"/>
    <p:sldId id="429" r:id="rId13"/>
    <p:sldId id="430" r:id="rId14"/>
    <p:sldId id="431" r:id="rId15"/>
    <p:sldId id="432" r:id="rId16"/>
    <p:sldId id="428" r:id="rId17"/>
    <p:sldId id="426" r:id="rId18"/>
    <p:sldId id="427" r:id="rId19"/>
    <p:sldId id="433" r:id="rId20"/>
    <p:sldId id="434" r:id="rId21"/>
    <p:sldId id="435" r:id="rId22"/>
    <p:sldId id="436" r:id="rId23"/>
    <p:sldId id="437" r:id="rId24"/>
    <p:sldId id="440" r:id="rId25"/>
    <p:sldId id="411" r:id="rId26"/>
    <p:sldId id="439" r:id="rId27"/>
    <p:sldId id="441" r:id="rId28"/>
    <p:sldId id="296" r:id="rId29"/>
    <p:sldId id="447" r:id="rId30"/>
    <p:sldId id="322" r:id="rId31"/>
    <p:sldId id="316" r:id="rId32"/>
    <p:sldId id="445" r:id="rId33"/>
    <p:sldId id="400" r:id="rId34"/>
    <p:sldId id="381" r:id="rId35"/>
    <p:sldId id="442" r:id="rId36"/>
    <p:sldId id="446" r:id="rId37"/>
    <p:sldId id="402" r:id="rId38"/>
    <p:sldId id="443" r:id="rId39"/>
    <p:sldId id="444" r:id="rId40"/>
    <p:sldId id="386" r:id="rId41"/>
    <p:sldId id="348" r:id="rId42"/>
    <p:sldId id="336" r:id="rId43"/>
    <p:sldId id="34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7" autoAdjust="0"/>
  </p:normalViewPr>
  <p:slideViewPr>
    <p:cSldViewPr>
      <p:cViewPr>
        <p:scale>
          <a:sx n="75" d="100"/>
          <a:sy n="75" d="100"/>
        </p:scale>
        <p:origin x="-186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192C-3014-194F-80B5-5F1F2E4B3BDA}" type="datetimeFigureOut">
              <a:rPr lang="en-US" smtClean="0"/>
              <a:t>4/1/13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A6D6-E2F4-514D-8E6B-50F6F072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C2F68-5E2D-ED44-88C1-86714CF6C4C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14E502-0AD4-4A49-BEDC-53180297C70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D811B0-FD89-724C-925B-9DAC2093A3A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20AA0-6271-3244-824C-F2755D85509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B82D9F-1C46-FB48-AFF7-C08880519E8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E7A1DB-DB26-5346-BD28-44356BA33F7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6B299A-B22D-644E-BB8C-1BAEB17115ED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232D7B-7739-3A4A-BB68-2D0ABCE1C054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</a:t>
            </a:r>
            <a:r>
              <a:rPr lang="en-US" baseline="0" dirty="0" smtClean="0"/>
              <a:t> as what was shared at Nov 29 </a:t>
            </a:r>
            <a:r>
              <a:rPr lang="en-US" baseline="0" dirty="0" err="1" smtClean="0"/>
              <a:t>EPSCoR</a:t>
            </a:r>
            <a:r>
              <a:rPr lang="en-US" baseline="0" smtClean="0"/>
              <a:t>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DC6F5-81CB-4155-BF46-7670985FCAE8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1" TargetMode="External"/><Relationship Id="rId4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2" TargetMode="External"/><Relationship Id="rId4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3" TargetMode="External"/><Relationship Id="rId4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4" TargetMode="External"/><Relationship Id="rId4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5" TargetMode="External"/><Relationship Id="rId4" Type="http://schemas.openxmlformats.org/officeDocument/2006/relationships/image" Target="../media/image2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gstakle@iastate.edu" TargetMode="External"/><Relationship Id="rId4" Type="http://schemas.openxmlformats.org/officeDocument/2006/relationships/hyperlink" Target="http://www.meteor.iastate.edu/faculty/takl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048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Wind Power:  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An Attractive Source of Energy for Iowa and the US 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2514600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Eugene S. Takle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Professor, Atmospheric Science 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&amp; Agricultural Meteorology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Director</a:t>
            </a:r>
            <a:r>
              <a:rPr lang="en-US" sz="2000" b="1" dirty="0">
                <a:solidFill>
                  <a:schemeClr val="bg1"/>
                </a:solidFill>
              </a:rPr>
              <a:t>, Climate Science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Program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Iowa State </a:t>
            </a:r>
            <a:r>
              <a:rPr lang="en-US" sz="2000" b="1" dirty="0" smtClean="0">
                <a:solidFill>
                  <a:schemeClr val="bg1"/>
                </a:solidFill>
              </a:rPr>
              <a:t>University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4016" y="5029200"/>
            <a:ext cx="4032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EPSCoR</a:t>
            </a:r>
            <a:r>
              <a:rPr lang="en-US" sz="3200" b="1" dirty="0" smtClean="0">
                <a:solidFill>
                  <a:schemeClr val="bg1"/>
                </a:solidFill>
              </a:rPr>
              <a:t> Wind Webinar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Iowa State </a:t>
            </a:r>
            <a:r>
              <a:rPr lang="en-US" sz="3200" b="1" dirty="0" err="1" smtClean="0">
                <a:solidFill>
                  <a:schemeClr val="bg1"/>
                </a:solidFill>
              </a:rPr>
              <a:t>Unversity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</a:rPr>
              <a:t> April 2013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 offshore capacit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7662489" cy="5257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70786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 wind resource 90-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5885"/>
            <a:ext cx="7946284" cy="5272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2550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technolot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81" y="1154626"/>
            <a:ext cx="6278037" cy="5157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64241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foundation-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8" y="1135383"/>
            <a:ext cx="7535353" cy="5370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50603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foundation-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57" y="1121955"/>
            <a:ext cx="7561479" cy="55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moori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" y="1173870"/>
            <a:ext cx="7858771" cy="53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7" y="62116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Source: </a:t>
            </a:r>
            <a:r>
              <a:rPr lang="en-US" i="1" dirty="0" err="1">
                <a:solidFill>
                  <a:srgbClr val="FFFFFF"/>
                </a:solidFill>
              </a:rPr>
              <a:t>UniFly</a:t>
            </a:r>
            <a:r>
              <a:rPr lang="en-US" i="1" dirty="0">
                <a:solidFill>
                  <a:srgbClr val="FFFFFF"/>
                </a:solidFill>
              </a:rPr>
              <a:t> A/S</a:t>
            </a:r>
          </a:p>
          <a:p>
            <a:r>
              <a:rPr lang="en-US" dirty="0">
                <a:solidFill>
                  <a:srgbClr val="FFFFFF"/>
                </a:solidFill>
              </a:rPr>
              <a:t>Horns Rev 1 owned by </a:t>
            </a:r>
            <a:r>
              <a:rPr lang="en-US" dirty="0" err="1">
                <a:solidFill>
                  <a:srgbClr val="FFFFFF"/>
                </a:solidFill>
              </a:rPr>
              <a:t>Vattenfall</a:t>
            </a:r>
            <a:r>
              <a:rPr lang="en-US" dirty="0">
                <a:solidFill>
                  <a:srgbClr val="FFFFFF"/>
                </a:solidFill>
              </a:rPr>
              <a:t>. Photographer Christian </a:t>
            </a:r>
            <a:r>
              <a:rPr lang="en-US" dirty="0" err="1">
                <a:solidFill>
                  <a:srgbClr val="FFFFFF"/>
                </a:solidFill>
              </a:rPr>
              <a:t>Steiness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85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74638"/>
            <a:ext cx="5867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Iowa</a:t>
            </a:r>
            <a:r>
              <a:rPr lang="ja-JP" altLang="en-US" dirty="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 Contribution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1447800"/>
            <a:ext cx="5486400" cy="4114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Iowa ranks third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behind Texas and California among </a:t>
            </a:r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all states in wind generation with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5.137 </a:t>
            </a:r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GW of operating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capacity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2,893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wind turbines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) and </a:t>
            </a:r>
            <a:r>
              <a:rPr lang="en-US" sz="4000" dirty="0" err="1" smtClean="0">
                <a:latin typeface="Tahoma" charset="0"/>
                <a:ea typeface="ＭＳ Ｐゴシック" charset="0"/>
                <a:cs typeface="ＭＳ Ｐゴシック" charset="0"/>
              </a:rPr>
              <a:t>gnerates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 20% of total electrical energy from wind</a:t>
            </a:r>
            <a:endParaRPr lang="en-US" sz="4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 descr="story county dec 09 (13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894550"/>
              </p:ext>
            </p:extLst>
          </p:nvPr>
        </p:nvGraphicFramePr>
        <p:xfrm>
          <a:off x="1371600" y="3048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048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688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161157"/>
              </p:ext>
            </p:extLst>
          </p:nvPr>
        </p:nvGraphicFramePr>
        <p:xfrm>
          <a:off x="1676400" y="381000"/>
          <a:ext cx="61722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1000"/>
                        <a:ext cx="61722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04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581400" cy="1143000"/>
          </a:xfrm>
        </p:spPr>
        <p:txBody>
          <a:bodyPr/>
          <a:lstStyle/>
          <a:p>
            <a:pPr algn="ctr"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371600"/>
            <a:ext cx="4114800" cy="4953000"/>
          </a:xfrm>
        </p:spPr>
        <p:txBody>
          <a:bodyPr/>
          <a:lstStyle/>
          <a:p>
            <a:pPr eaLnBrk="1" hangingPunct="1">
              <a:buClr>
                <a:srgbClr val="212189"/>
              </a:buClr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Why should we care?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Emerging importance of wind power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US wind energy resources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Iowa wind energy resources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Wind energy measurements and research</a:t>
            </a:r>
          </a:p>
          <a:p>
            <a:pPr marL="0" indent="0" eaLnBrk="1" hangingPunct="1">
              <a:buClr>
                <a:srgbClr val="212189"/>
              </a:buClr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2" descr="Windm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4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5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926795"/>
              </p:ext>
            </p:extLst>
          </p:nvPr>
        </p:nvGraphicFramePr>
        <p:xfrm>
          <a:off x="1447800" y="304800"/>
          <a:ext cx="63246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04800"/>
                        <a:ext cx="63246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5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396180"/>
              </p:ext>
            </p:extLst>
          </p:nvPr>
        </p:nvGraphicFramePr>
        <p:xfrm>
          <a:off x="1295400" y="4572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572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5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653934"/>
              </p:ext>
            </p:extLst>
          </p:nvPr>
        </p:nvGraphicFramePr>
        <p:xfrm>
          <a:off x="1524000" y="2286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2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bull Am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421961" cy="485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874066" y="3515667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Number of Occurrences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8002" y="6172199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Winspeed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m/s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6776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281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4137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910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717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2621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2828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94722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017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759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3164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1258" y="3185983"/>
            <a:ext cx="914399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And these are “typical” </a:t>
            </a:r>
            <a:r>
              <a:rPr lang="en-US" sz="2400" b="1" dirty="0" err="1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midwestern</a:t>
            </a: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 conditions!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F366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49275" y="91742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Observed wind speed profiles (</a:t>
            </a:r>
            <a:r>
              <a:rPr lang="en-US" sz="2800" dirty="0" err="1" smtClean="0">
                <a:solidFill>
                  <a:srgbClr val="000090"/>
                </a:solidFill>
              </a:rPr>
              <a:t>Windcube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</a:rPr>
              <a:t>lidar</a:t>
            </a:r>
            <a:r>
              <a:rPr lang="en-US" sz="2800" dirty="0" smtClean="0">
                <a:solidFill>
                  <a:srgbClr val="000090"/>
                </a:solidFill>
              </a:rPr>
              <a:t>, summer, </a:t>
            </a:r>
            <a:r>
              <a:rPr lang="en-US" sz="2800" dirty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idwest US) exhibit more variability than is traditionally considered in CFD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Bp_48Hr_Spd_Contour_30_06_2010--02_07_2010.jpg"/>
          <p:cNvPicPr>
            <a:picLocks noChangeAspect="1"/>
          </p:cNvPicPr>
          <p:nvPr/>
        </p:nvPicPr>
        <p:blipFill>
          <a:blip r:embed="rId2"/>
          <a:srcRect l="3894" t="6750" r="2596"/>
          <a:stretch>
            <a:fillRect/>
          </a:stretch>
        </p:blipFill>
        <p:spPr>
          <a:xfrm>
            <a:off x="134849" y="1648662"/>
            <a:ext cx="9009150" cy="51831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4934598" y="3833313"/>
            <a:ext cx="1129513" cy="2490524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536" y="4729759"/>
            <a:ext cx="140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Turbine Wake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7491" y="3511891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12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2720" y="2037020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16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281" y="6396334"/>
            <a:ext cx="325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Rhodes, </a:t>
            </a: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Aitken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Lundquist, 2010, 2011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Julie.Lundquist@colorado.edu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429000" y="1524000"/>
            <a:ext cx="5715000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Given that a 1% error in wind speed estimates for a 100 MW wind generation facility can lead to losses approaching $12,000,000 over the lifetime of that plant, a better understanding of the physical and dynamic processes across the range of scales that create a particular wind climate is needed.</a:t>
            </a:r>
            <a:r>
              <a:rPr lang="ja-JP" alt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endParaRPr lang="en-US" sz="2800" i="1" dirty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Draft recommendations, DOE Workshop on Research Needs for Wind Resource Characterization, 14-16 Jan 2008, Broomfield, CO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Iowa will have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5,317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MW installed by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2012,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so a 1% error is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$212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million over its lifetime.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85677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212189"/>
                </a:solidFill>
              </a:rPr>
              <a:t>Need Better Estimates of Wind Speed</a:t>
            </a:r>
          </a:p>
          <a:p>
            <a:pPr algn="ctr"/>
            <a:r>
              <a:rPr lang="en-US" sz="3200" b="1" dirty="0">
                <a:solidFill>
                  <a:srgbClr val="212189"/>
                </a:solidFill>
              </a:rPr>
              <a:t> for Forecasting Wind Power</a:t>
            </a:r>
          </a:p>
        </p:txBody>
      </p:sp>
      <p:pic>
        <p:nvPicPr>
          <p:cNvPr id="4" name="Picture 3" descr="Wind&amp;Biofu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492"/>
            <a:ext cx="3276600" cy="54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What Turbine Density Optimizes Wind Power Production and Agricultural Production?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6-23-09 x=8 D masts sun block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0" y="1447800"/>
            <a:ext cx="9144640" cy="5410200"/>
          </a:xfrm>
        </p:spPr>
      </p:pic>
    </p:spTree>
    <p:extLst>
      <p:ext uri="{BB962C8B-B14F-4D97-AF65-F5344CB8AC3E}">
        <p14:creationId xmlns:p14="http://schemas.microsoft.com/office/powerpoint/2010/main" val="348656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Preliminary Observations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5-27-09 Russ and Dan measur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" y="1524000"/>
            <a:ext cx="9113851" cy="5334000"/>
          </a:xfrm>
        </p:spPr>
      </p:pic>
    </p:spTree>
    <p:extLst>
      <p:ext uri="{BB962C8B-B14F-4D97-AF65-F5344CB8AC3E}">
        <p14:creationId xmlns:p14="http://schemas.microsoft.com/office/powerpoint/2010/main" val="343361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Turbine-Crop Interactions: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Overview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1"/>
            <a:ext cx="51816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Do turbines create a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influence on the microclimate over crops?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If so, does this influence create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biophysical changes?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And if this is so, does this influence affect yield?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5029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Agricultural shelterbelts have a </a:t>
            </a:r>
            <a:r>
              <a:rPr lang="en-US" sz="2400" b="1" i="1" dirty="0" smtClean="0">
                <a:solidFill>
                  <a:schemeClr val="accent2"/>
                </a:solidFill>
              </a:rPr>
              <a:t>positive effect </a:t>
            </a:r>
            <a:r>
              <a:rPr lang="en-US" sz="2400" b="1" dirty="0" smtClean="0">
                <a:solidFill>
                  <a:schemeClr val="accent2"/>
                </a:solidFill>
              </a:rPr>
              <a:t>on crop growth and yield.  </a:t>
            </a: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 Will wind turbines also have a positive effect?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story county dec 09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473911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Turbines offline:</a:t>
            </a:r>
            <a:br>
              <a:rPr lang="en-US" dirty="0" smtClean="0"/>
            </a:br>
            <a:r>
              <a:rPr lang="en-US" dirty="0" smtClean="0"/>
              <a:t>August 27, 2010 2300-0000 LST</a:t>
            </a:r>
            <a:endParaRPr lang="en-US" dirty="0"/>
          </a:p>
        </p:txBody>
      </p:sp>
      <p:pic>
        <p:nvPicPr>
          <p:cNvPr id="3" name="Picture 2" descr="panel_aug2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6096000" cy="52482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962634" y="1143000"/>
            <a:ext cx="3181366" cy="4360304"/>
            <a:chOff x="5962634" y="990600"/>
            <a:chExt cx="3181366" cy="4360304"/>
          </a:xfrm>
        </p:grpSpPr>
        <p:pic>
          <p:nvPicPr>
            <p:cNvPr id="5" name="Picture 4" descr="2010_11_CWEX_15_22_symbol_rev_no_wros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2634" y="990600"/>
              <a:ext cx="3181366" cy="4114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62800" y="1295400"/>
              <a:ext cx="3810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29400" y="2590800"/>
              <a:ext cx="381000" cy="381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9400" y="3657600"/>
              <a:ext cx="3810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29400" y="4191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0073596">
              <a:off x="7096229" y="4509314"/>
              <a:ext cx="218113" cy="841590"/>
            </a:xfrm>
            <a:prstGeom prst="downArrow">
              <a:avLst/>
            </a:prstGeom>
            <a:solidFill>
              <a:srgbClr val="00FFFF"/>
            </a:solidFill>
            <a:scene3d>
              <a:camera prst="orthographicFront">
                <a:rot lat="0" lon="0" rev="20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600200" y="24384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25908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5181600"/>
            <a:ext cx="4572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0" y="4800600"/>
            <a:ext cx="3810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2200" y="5715000"/>
            <a:ext cx="2652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to reference flow</a:t>
            </a:r>
          </a:p>
          <a:p>
            <a:r>
              <a:rPr lang="en-US" dirty="0" smtClean="0"/>
              <a:t>conditions during the shut</a:t>
            </a:r>
          </a:p>
          <a:p>
            <a:r>
              <a:rPr lang="en-US" dirty="0" smtClean="0"/>
              <a:t>down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953000"/>
            <a:ext cx="1905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80-m wind direction</a:t>
            </a:r>
          </a:p>
          <a:p>
            <a:r>
              <a:rPr lang="en-US" sz="1400" i="1" dirty="0" smtClean="0"/>
              <a:t>vector</a:t>
            </a:r>
          </a:p>
          <a:p>
            <a:endParaRPr lang="en-US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4800600" y="5334000"/>
            <a:ext cx="1371600" cy="84266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5"/>
          </p:cNvCxnSpPr>
          <p:nvPr/>
        </p:nvCxnSpPr>
        <p:spPr>
          <a:xfrm flipH="1" flipV="1">
            <a:off x="4897204" y="3046085"/>
            <a:ext cx="970196" cy="45911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/>
        </p:nvCxnSpPr>
        <p:spPr>
          <a:xfrm>
            <a:off x="5867400" y="3505200"/>
            <a:ext cx="304800" cy="2671465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3581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north of two turbine lines has 2-3X ambient TKE and Heat flux before/after OFF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9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181600" cy="1143000"/>
          </a:xfrm>
        </p:spPr>
        <p:txBody>
          <a:bodyPr/>
          <a:lstStyle/>
          <a:p>
            <a:pPr eaLnBrk="1" hangingPunct="1"/>
            <a:r>
              <a:rPr lang="en-US" b="1" i="0" dirty="0">
                <a:solidFill>
                  <a:srgbClr val="212189"/>
                </a:solidFill>
                <a:latin typeface="Arial" charset="0"/>
                <a:ea typeface="ＭＳ Ｐゴシック" charset="0"/>
                <a:cs typeface="ＭＳ Ｐゴシック" charset="0"/>
              </a:rPr>
              <a:t>Wind Power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33800" y="1600200"/>
            <a:ext cx="5181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Wind is a clean (i.e., carbon-free, pollution-free) source of renewable energy</a:t>
            </a: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The US Department of Energy has a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scenario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of producing 20% of our energy supply from wind by 2030.</a:t>
            </a: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This will require </a:t>
            </a:r>
            <a:r>
              <a:rPr lang="en-US" sz="2400" dirty="0">
                <a:solidFill>
                  <a:srgbClr val="5A619B"/>
                </a:solidFill>
                <a:latin typeface="Verdana" charset="0"/>
                <a:ea typeface="ＭＳ Ｐゴシック" charset="0"/>
                <a:cs typeface="ＭＳ Ｐゴシック" charset="0"/>
              </a:rPr>
              <a:t>300 GW by 2030 (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US installed capacity as of Sept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2012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was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60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GW)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00600" y="5867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21524"/>
                </a:solidFill>
              </a:rPr>
              <a:t>Wind power,   P ~ </a:t>
            </a:r>
            <a:r>
              <a:rPr lang="en-US" b="1">
                <a:solidFill>
                  <a:srgbClr val="B21524"/>
                </a:solidFill>
                <a:sym typeface="Symbol" charset="0"/>
              </a:rPr>
              <a:t> V</a:t>
            </a:r>
            <a:r>
              <a:rPr lang="en-US" b="1" baseline="30000">
                <a:solidFill>
                  <a:srgbClr val="B21524"/>
                </a:solidFill>
              </a:rPr>
              <a:t>3</a:t>
            </a:r>
            <a:endParaRPr lang="en-US">
              <a:solidFill>
                <a:srgbClr val="B21524"/>
              </a:solidFill>
            </a:endParaRPr>
          </a:p>
        </p:txBody>
      </p:sp>
      <p:pic>
        <p:nvPicPr>
          <p:cNvPr id="20485" name="Picture 4" descr="Windmill -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58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4800600"/>
            <a:ext cx="70866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563303"/>
                </a:solidFill>
              </a:rPr>
              <a:t>Conceptual Model of Turbine-crop Interaction via Mean Wind and Turbulence Fields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42672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__</a:t>
            </a:r>
            <a:r>
              <a:rPr lang="en-US" dirty="0" smtClean="0">
                <a:solidFill>
                  <a:srgbClr val="FFFF66"/>
                </a:solidFill>
              </a:rPr>
              <a:t>       </a:t>
            </a:r>
            <a:r>
              <a:rPr lang="en-US" dirty="0" smtClean="0">
                <a:solidFill>
                  <a:srgbClr val="FFC000"/>
                </a:solidFill>
              </a:rPr>
              <a:t>___________________________________</a:t>
            </a:r>
          </a:p>
        </p:txBody>
      </p:sp>
      <p:sp>
        <p:nvSpPr>
          <p:cNvPr id="5" name="Diagonal Stripe 4"/>
          <p:cNvSpPr/>
          <p:nvPr/>
        </p:nvSpPr>
        <p:spPr>
          <a:xfrm rot="17083756">
            <a:off x="639763" y="2732088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Diagonal Stripe 5"/>
          <p:cNvSpPr/>
          <p:nvPr/>
        </p:nvSpPr>
        <p:spPr>
          <a:xfrm rot="21222624">
            <a:off x="971550" y="2727325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Diagonal Stripe 6"/>
          <p:cNvSpPr/>
          <p:nvPr/>
        </p:nvSpPr>
        <p:spPr>
          <a:xfrm rot="19403397">
            <a:off x="784225" y="3268663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1066800" y="3276600"/>
            <a:ext cx="228600" cy="175260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990600" y="3124200"/>
            <a:ext cx="381000" cy="152400"/>
          </a:xfrm>
          <a:prstGeom prst="homePlat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5029200"/>
            <a:ext cx="815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8200" y="4953000"/>
            <a:ext cx="685800" cy="76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800600"/>
            <a:ext cx="3810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Circular Arrow 22"/>
          <p:cNvSpPr/>
          <p:nvPr/>
        </p:nvSpPr>
        <p:spPr>
          <a:xfrm>
            <a:off x="4419600" y="39624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18461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" name="Circular Arrow 23"/>
          <p:cNvSpPr/>
          <p:nvPr/>
        </p:nvSpPr>
        <p:spPr>
          <a:xfrm>
            <a:off x="2362200" y="3657600"/>
            <a:ext cx="368300" cy="292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68131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" name="Circular Arrow 24"/>
          <p:cNvSpPr/>
          <p:nvPr/>
        </p:nvSpPr>
        <p:spPr>
          <a:xfrm>
            <a:off x="3200400" y="36576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271950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Circular Arrow 25"/>
          <p:cNvSpPr/>
          <p:nvPr/>
        </p:nvSpPr>
        <p:spPr>
          <a:xfrm>
            <a:off x="2286000" y="2819400"/>
            <a:ext cx="5334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470287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Circular Arrow 26"/>
          <p:cNvSpPr/>
          <p:nvPr/>
        </p:nvSpPr>
        <p:spPr>
          <a:xfrm rot="10950930">
            <a:off x="5267325" y="3438525"/>
            <a:ext cx="466725" cy="4540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1676400" y="3048000"/>
            <a:ext cx="3048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4915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3733800" y="2971800"/>
            <a:ext cx="6096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4419600" y="1828800"/>
            <a:ext cx="6858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1" name="Circular Arrow 20"/>
          <p:cNvSpPr/>
          <p:nvPr/>
        </p:nvSpPr>
        <p:spPr>
          <a:xfrm>
            <a:off x="5562600" y="2286000"/>
            <a:ext cx="685800" cy="673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2" name="Circular Arrow 21"/>
          <p:cNvSpPr/>
          <p:nvPr/>
        </p:nvSpPr>
        <p:spPr>
          <a:xfrm rot="5400000">
            <a:off x="3124200" y="2209800"/>
            <a:ext cx="596900" cy="5969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Circular Arrow 28"/>
          <p:cNvSpPr/>
          <p:nvPr/>
        </p:nvSpPr>
        <p:spPr>
          <a:xfrm flipH="1">
            <a:off x="4724400" y="2743200"/>
            <a:ext cx="4699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12" name="TextBox 41"/>
          <p:cNvSpPr txBox="1">
            <a:spLocks noChangeArrowheads="1"/>
          </p:cNvSpPr>
          <p:nvPr/>
        </p:nvSpPr>
        <p:spPr bwMode="auto">
          <a:xfrm>
            <a:off x="6804025" y="1447800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Speed recovery</a:t>
            </a:r>
          </a:p>
        </p:txBody>
      </p:sp>
      <p:sp>
        <p:nvSpPr>
          <p:cNvPr id="34" name="Arc 33"/>
          <p:cNvSpPr/>
          <p:nvPr/>
        </p:nvSpPr>
        <p:spPr bwMode="auto">
          <a:xfrm rot="15961694">
            <a:off x="6607175" y="-3944937"/>
            <a:ext cx="1573213" cy="11964987"/>
          </a:xfrm>
          <a:prstGeom prst="arc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35" name="Arc 34"/>
          <p:cNvSpPr/>
          <p:nvPr/>
        </p:nvSpPr>
        <p:spPr bwMode="auto">
          <a:xfrm rot="16394694" flipH="1">
            <a:off x="6585744" y="-1835943"/>
            <a:ext cx="1622425" cy="11964987"/>
          </a:xfrm>
          <a:prstGeom prst="arc">
            <a:avLst>
              <a:gd name="adj1" fmla="val 16200000"/>
              <a:gd name="adj2" fmla="val 7722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316" name="TextBox 36"/>
          <p:cNvSpPr txBox="1">
            <a:spLocks noChangeArrowheads="1"/>
          </p:cNvSpPr>
          <p:nvPr/>
        </p:nvSpPr>
        <p:spPr bwMode="auto">
          <a:xfrm>
            <a:off x="8305800" y="32766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2318" name="TextBox 38"/>
          <p:cNvSpPr txBox="1">
            <a:spLocks noChangeArrowheads="1"/>
          </p:cNvSpPr>
          <p:nvPr/>
        </p:nvSpPr>
        <p:spPr bwMode="auto">
          <a:xfrm>
            <a:off x="7467600" y="3276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</p:txBody>
      </p:sp>
      <p:sp>
        <p:nvSpPr>
          <p:cNvPr id="12319" name="Up-Down Arrow 39"/>
          <p:cNvSpPr>
            <a:spLocks noChangeArrowheads="1"/>
          </p:cNvSpPr>
          <p:nvPr/>
        </p:nvSpPr>
        <p:spPr bwMode="auto">
          <a:xfrm>
            <a:off x="6858000" y="3810000"/>
            <a:ext cx="484188" cy="9906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12320" name="TextBox 40"/>
          <p:cNvSpPr txBox="1">
            <a:spLocks noChangeArrowheads="1"/>
          </p:cNvSpPr>
          <p:nvPr/>
        </p:nvSpPr>
        <p:spPr bwMode="auto">
          <a:xfrm>
            <a:off x="6096000" y="39624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Heat</a:t>
            </a:r>
          </a:p>
        </p:txBody>
      </p:sp>
      <p:sp>
        <p:nvSpPr>
          <p:cNvPr id="12321" name="TextBox 41"/>
          <p:cNvSpPr txBox="1">
            <a:spLocks noChangeArrowheads="1"/>
          </p:cNvSpPr>
          <p:nvPr/>
        </p:nvSpPr>
        <p:spPr bwMode="auto">
          <a:xfrm>
            <a:off x="6781800" y="3276600"/>
            <a:ext cx="68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day</a:t>
            </a:r>
          </a:p>
        </p:txBody>
      </p:sp>
      <p:sp>
        <p:nvSpPr>
          <p:cNvPr id="12322" name="TextBox 42"/>
          <p:cNvSpPr txBox="1">
            <a:spLocks noChangeArrowheads="1"/>
          </p:cNvSpPr>
          <p:nvPr/>
        </p:nvSpPr>
        <p:spPr bwMode="auto">
          <a:xfrm>
            <a:off x="6629400" y="4648200"/>
            <a:ext cx="85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night</a:t>
            </a:r>
          </a:p>
        </p:txBody>
      </p:sp>
      <p:sp>
        <p:nvSpPr>
          <p:cNvPr id="12323" name="Right Arrow 35"/>
          <p:cNvSpPr>
            <a:spLocks noChangeArrowheads="1"/>
          </p:cNvSpPr>
          <p:nvPr/>
        </p:nvSpPr>
        <p:spPr bwMode="auto">
          <a:xfrm>
            <a:off x="8001000" y="1905000"/>
            <a:ext cx="977900" cy="152400"/>
          </a:xfrm>
          <a:prstGeom prst="rightArrow">
            <a:avLst>
              <a:gd name="adj1" fmla="val 50000"/>
              <a:gd name="adj2" fmla="val 499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 rot="5400000">
            <a:off x="7290816" y="4062984"/>
            <a:ext cx="990600" cy="484632"/>
          </a:xfrm>
          <a:prstGeom prst="left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  <p:sp>
        <p:nvSpPr>
          <p:cNvPr id="37" name="Left-Right Arrow 36"/>
          <p:cNvSpPr/>
          <p:nvPr/>
        </p:nvSpPr>
        <p:spPr>
          <a:xfrm rot="5400000">
            <a:off x="8052816" y="4062984"/>
            <a:ext cx="990600" cy="484632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6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7" y="64823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3669030" cy="6552565"/>
          </a:xfrm>
          <a:prstGeom prst="rect">
            <a:avLst/>
          </a:prstGeom>
        </p:spPr>
      </p:pic>
      <p:pic>
        <p:nvPicPr>
          <p:cNvPr id="4" name="Picture 3" descr="IMG_77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3556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35280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Vertically Pointing </a:t>
            </a:r>
            <a:r>
              <a:rPr lang="en-US" sz="2400" b="1" dirty="0" err="1" smtClean="0"/>
              <a:t>Lidar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Vertical profiles of turbulence kinetic energy (TKE)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/>
              <a:t>16-17 July 2010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22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4.5 D South of B-turbines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2.0 D North of B-turbines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TKE difference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371600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Rotor Layer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19812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11430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3429000"/>
            <a:ext cx="367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CU/NREL/ISU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deployment team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Turbine Influence on Surface Fluxes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757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2010</a:t>
            </a:r>
            <a:r>
              <a:rPr lang="en-US" dirty="0" smtClean="0"/>
              <a:t> NLAE Instruments (6.45 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6387" y="2174875"/>
            <a:ext cx="4338637" cy="39512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Daytime fluxes</a:t>
            </a:r>
          </a:p>
          <a:p>
            <a:pPr lvl="1"/>
            <a:r>
              <a:rPr lang="en-US" dirty="0" smtClean="0"/>
              <a:t> Sensible heat:  &lt;2% </a:t>
            </a:r>
          </a:p>
          <a:p>
            <a:pPr lvl="1"/>
            <a:r>
              <a:rPr lang="en-US" dirty="0" smtClean="0"/>
              <a:t>Latent heat: &lt;2% 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: </a:t>
            </a:r>
            <a:r>
              <a:rPr lang="en-US" dirty="0"/>
              <a:t>-</a:t>
            </a:r>
            <a:r>
              <a:rPr lang="en-US" dirty="0" smtClean="0"/>
              <a:t>15% (</a:t>
            </a:r>
            <a:r>
              <a:rPr lang="en-US" dirty="0" smtClean="0">
                <a:solidFill>
                  <a:srgbClr val="FF0000"/>
                </a:solidFill>
              </a:rPr>
              <a:t>higher uptake</a:t>
            </a:r>
            <a:r>
              <a:rPr lang="en-US" dirty="0" smtClean="0"/>
              <a:t>) </a:t>
            </a:r>
          </a:p>
          <a:p>
            <a:r>
              <a:rPr lang="en-US" dirty="0" smtClean="0"/>
              <a:t>Nighttime fluxes</a:t>
            </a:r>
          </a:p>
          <a:p>
            <a:pPr lvl="1"/>
            <a:r>
              <a:rPr lang="en-US" dirty="0"/>
              <a:t>Sensible heat: -</a:t>
            </a:r>
            <a:r>
              <a:rPr lang="en-US" dirty="0" smtClean="0"/>
              <a:t>2 to -</a:t>
            </a:r>
            <a:r>
              <a:rPr lang="en-US" dirty="0"/>
              <a:t>4% (</a:t>
            </a:r>
            <a:r>
              <a:rPr lang="en-US" dirty="0" smtClean="0">
                <a:solidFill>
                  <a:srgbClr val="FF0000"/>
                </a:solidFill>
              </a:rPr>
              <a:t>warms crop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Latent heat:  </a:t>
            </a:r>
            <a:r>
              <a:rPr lang="en-US" dirty="0" smtClean="0"/>
              <a:t>+10-20</a:t>
            </a:r>
            <a:r>
              <a:rPr lang="en-US" dirty="0"/>
              <a:t>% (</a:t>
            </a:r>
            <a:r>
              <a:rPr lang="en-US" dirty="0">
                <a:solidFill>
                  <a:srgbClr val="FF0000"/>
                </a:solidFill>
              </a:rPr>
              <a:t>less dew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  +</a:t>
            </a:r>
            <a:r>
              <a:rPr lang="en-US" dirty="0" smtClean="0"/>
              <a:t>10%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more respiration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Net ecosystem exchange</a:t>
            </a:r>
            <a:r>
              <a:rPr lang="en-US" dirty="0" smtClean="0">
                <a:solidFill>
                  <a:srgbClr val="984807"/>
                </a:solidFill>
              </a:rPr>
              <a:t>*</a:t>
            </a:r>
          </a:p>
          <a:p>
            <a:pPr lvl="1"/>
            <a:r>
              <a:rPr lang="en-US" dirty="0" smtClean="0"/>
              <a:t>+18-20% (</a:t>
            </a:r>
            <a:r>
              <a:rPr lang="en-US" dirty="0" smtClean="0">
                <a:solidFill>
                  <a:srgbClr val="FF0000"/>
                </a:solidFill>
              </a:rPr>
              <a:t>increased uptake by crop</a:t>
            </a:r>
            <a:r>
              <a:rPr lang="en-US" dirty="0" smtClean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97757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smtClean="0"/>
              <a:t>NCAR Instruments (4.50 m)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39973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Daytime fluxes</a:t>
            </a:r>
          </a:p>
          <a:p>
            <a:pPr lvl="1"/>
            <a:r>
              <a:rPr lang="en-US" dirty="0"/>
              <a:t>Sensible </a:t>
            </a:r>
            <a:r>
              <a:rPr lang="en-US" dirty="0" smtClean="0"/>
              <a:t>heat: </a:t>
            </a:r>
            <a:r>
              <a:rPr lang="en-US" dirty="0"/>
              <a:t>+5%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cools crop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smtClean="0"/>
              <a:t>heat: </a:t>
            </a:r>
            <a:r>
              <a:rPr lang="en-US" dirty="0"/>
              <a:t>+</a:t>
            </a:r>
            <a:r>
              <a:rPr lang="en-US" dirty="0" smtClean="0"/>
              <a:t>3 to +4</a:t>
            </a:r>
            <a:r>
              <a:rPr lang="en-US" dirty="0"/>
              <a:t>% (</a:t>
            </a:r>
            <a:r>
              <a:rPr lang="en-US" dirty="0" smtClean="0">
                <a:solidFill>
                  <a:srgbClr val="FF0000"/>
                </a:solidFill>
              </a:rPr>
              <a:t>dries crop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CO2:  -5 to -10% (</a:t>
            </a:r>
            <a:r>
              <a:rPr lang="en-US" dirty="0" smtClean="0">
                <a:solidFill>
                  <a:srgbClr val="FF0000"/>
                </a:solidFill>
              </a:rPr>
              <a:t>higher uptake</a:t>
            </a:r>
            <a:r>
              <a:rPr lang="en-US" dirty="0" smtClean="0"/>
              <a:t>)</a:t>
            </a:r>
          </a:p>
          <a:p>
            <a:r>
              <a:rPr lang="en-US" dirty="0" smtClean="0"/>
              <a:t>Nighttime fluxes</a:t>
            </a:r>
          </a:p>
          <a:p>
            <a:pPr lvl="1"/>
            <a:r>
              <a:rPr lang="en-US" dirty="0"/>
              <a:t>Sensible heat: -5-15% (</a:t>
            </a:r>
            <a:r>
              <a:rPr lang="en-US" dirty="0">
                <a:solidFill>
                  <a:srgbClr val="FF0000"/>
                </a:solidFill>
              </a:rPr>
              <a:t>warms crop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Latent heat: -20-30% (</a:t>
            </a:r>
            <a:r>
              <a:rPr lang="en-US" dirty="0">
                <a:solidFill>
                  <a:srgbClr val="FF0000"/>
                </a:solidFill>
              </a:rPr>
              <a:t>more dew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  +5 to -5%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indeterminate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Net ecosystem exchange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/>
              <a:t>+</a:t>
            </a:r>
            <a:r>
              <a:rPr lang="en-US" dirty="0" smtClean="0"/>
              <a:t>10%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increased uptake by crop</a:t>
            </a:r>
            <a:r>
              <a:rPr lang="en-US" dirty="0"/>
              <a:t>)</a:t>
            </a:r>
          </a:p>
          <a:p>
            <a:pPr lvl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19400" y="6172200"/>
            <a:ext cx="399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*  Soil respiration not included</a:t>
            </a:r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530" y="1737519"/>
            <a:ext cx="187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Same maize field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689584" y="1737519"/>
            <a:ext cx="222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Different maize fields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284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1" y="0"/>
            <a:ext cx="5515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Measuring Wind Speed, Wind Direction, Temperature, and Turbulence with a Tethered Balloon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02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wer + Anasphe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sphere pk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2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ind re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5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ussion3 at ISU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860800" cy="2514600"/>
          </a:xfrm>
          <a:prstGeom prst="rect">
            <a:avLst/>
          </a:prstGeom>
        </p:spPr>
      </p:pic>
      <p:pic>
        <p:nvPicPr>
          <p:cNvPr id="5" name="Picture 4" descr="DSCN016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4301067" cy="2895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71620"/>
            <a:ext cx="3810000" cy="2786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00400" y="152400"/>
            <a:ext cx="197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CWEX11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REU student short course in field measurements</a:t>
            </a:r>
          </a:p>
          <a:p>
            <a:endParaRPr lang="en-US" b="1" dirty="0" smtClean="0"/>
          </a:p>
          <a:p>
            <a:r>
              <a:rPr lang="en-US" b="1" dirty="0">
                <a:solidFill>
                  <a:srgbClr val="0000FF"/>
                </a:solidFill>
              </a:rPr>
              <a:t>NCAR station records 40 m/s (89 mph)wind  on 11 July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REU students measure noise levels in the wind farm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1143000"/>
            <a:ext cx="914400" cy="762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00200" y="3124200"/>
            <a:ext cx="457200" cy="17526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14800" y="2362200"/>
            <a:ext cx="2362200" cy="21336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87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Summary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US has a very large wind energy resource potential</a:t>
            </a:r>
          </a:p>
          <a:p>
            <a:r>
              <a:rPr lang="en-US" dirty="0">
                <a:solidFill>
                  <a:srgbClr val="0000FF"/>
                </a:solidFill>
              </a:rPr>
              <a:t>Iowa also has strong energy </a:t>
            </a:r>
            <a:r>
              <a:rPr lang="en-US" dirty="0" smtClean="0">
                <a:solidFill>
                  <a:srgbClr val="0000FF"/>
                </a:solidFill>
              </a:rPr>
              <a:t>resources</a:t>
            </a:r>
          </a:p>
          <a:p>
            <a:r>
              <a:rPr lang="en-US" dirty="0">
                <a:solidFill>
                  <a:srgbClr val="0000FF"/>
                </a:solidFill>
              </a:rPr>
              <a:t>Current research is seeking answers to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How wind farms interact with crops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How to get more energy out of existing wind </a:t>
            </a:r>
            <a:r>
              <a:rPr lang="en-US" dirty="0" smtClean="0">
                <a:solidFill>
                  <a:srgbClr val="0000FF"/>
                </a:solidFill>
              </a:rPr>
              <a:t>farms</a:t>
            </a:r>
          </a:p>
          <a:p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ind energy has a good future in Iowa and provides a promising career for new graduates </a:t>
            </a:r>
          </a:p>
        </p:txBody>
      </p:sp>
    </p:spTree>
    <p:extLst>
      <p:ext uri="{BB962C8B-B14F-4D97-AF65-F5344CB8AC3E}">
        <p14:creationId xmlns:p14="http://schemas.microsoft.com/office/powerpoint/2010/main" val="81469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ndturbines story county (23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0" y="0"/>
            <a:ext cx="91446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304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ACKNOWLEDGMENTS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7338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Julie Lundquist for slides from presentation at LANL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Dr. Ron </a:t>
            </a:r>
            <a:r>
              <a:rPr lang="en-US" dirty="0" err="1" smtClean="0">
                <a:solidFill>
                  <a:srgbClr val="FFFFFF"/>
                </a:solidFill>
              </a:rPr>
              <a:t>Huhn</a:t>
            </a:r>
            <a:r>
              <a:rPr lang="en-US" dirty="0" smtClean="0">
                <a:solidFill>
                  <a:srgbClr val="FFFFFF"/>
                </a:solidFill>
              </a:rPr>
              <a:t>, property owner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 and Todd Flynn, farm operators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Lisa </a:t>
            </a:r>
            <a:r>
              <a:rPr lang="en-US" dirty="0" err="1" smtClean="0">
                <a:solidFill>
                  <a:srgbClr val="FFFFFF"/>
                </a:solidFill>
              </a:rPr>
              <a:t>Brasche</a:t>
            </a:r>
            <a:r>
              <a:rPr lang="en-US" dirty="0" smtClean="0">
                <a:solidFill>
                  <a:srgbClr val="FFFFFF"/>
                </a:solidFill>
              </a:rPr>
              <a:t> for photos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Equipment and personnel supplied by the National Laboratory for Agriculture and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the Environment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Funding supplied by 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Center for Global and Regional Environmental Research, University of Iowa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MidAmerican Energy Company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Ames Laboratory , Department of Energy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National Science 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9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5400"/>
            <a:ext cx="5791200" cy="1143000"/>
          </a:xfr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6" name="Content Placeholder 5" descr="story county dec 09 (13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24200" y="2819400"/>
            <a:ext cx="58674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 smtClean="0">
                <a:latin typeface="+mj-lt"/>
              </a:rPr>
              <a:t>Eugene S. Takle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solidFill>
                  <a:srgbClr val="708F24"/>
                </a:solidFill>
                <a:latin typeface="+mj-lt"/>
                <a:hlinkClick r:id="rId3"/>
              </a:rPr>
              <a:t>gstakle@iastate.edu</a:t>
            </a:r>
            <a:endParaRPr lang="en-US" sz="2400" dirty="0">
              <a:solidFill>
                <a:srgbClr val="708F24"/>
              </a:solidFill>
              <a:latin typeface="+mj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://www.meteor.iastate.edu/faculty/takle/</a:t>
            </a:r>
            <a:endParaRPr lang="en-US" sz="2000" dirty="0"/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latin typeface="+mj-lt"/>
              </a:rPr>
              <a:t>515-294-9871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 smtClean="0">
              <a:latin typeface="+mj-lt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3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tates Wind Contrib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Projected contribution from Iowa:  &gt; 20 GW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334000" y="2286000"/>
            <a:ext cx="762000" cy="3733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5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030 Challe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295400" y="4800600"/>
            <a:ext cx="2895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910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ater Sav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39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resources 90-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5" y="1175490"/>
            <a:ext cx="7503755" cy="524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50727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-shore wind nameplat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38200"/>
            <a:ext cx="5346851" cy="56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5455</TotalTime>
  <Words>1224</Words>
  <Application>Microsoft Macintosh PowerPoint</Application>
  <PresentationFormat>On-screen Show (4:3)</PresentationFormat>
  <Paragraphs>166</Paragraphs>
  <Slides>43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Macintosh HD:Users:genetakle:Takle Files:Personal:Track:Wind Analysis - 1.doc!OLE_LINK1</vt:lpstr>
      <vt:lpstr>Macintosh HD:Users:genetakle:Takle Files:Personal:Track:Wind Analysis - 1.doc!OLE_LINK2</vt:lpstr>
      <vt:lpstr>Macintosh HD:Users:genetakle:Takle Files:Personal:Track:Wind Analysis - 1.doc!OLE_LINK3</vt:lpstr>
      <vt:lpstr>Macintosh HD:Users:genetakle:Takle Files:Personal:Track:Wind Analysis - 1.doc!OLE_LINK4</vt:lpstr>
      <vt:lpstr>Macintosh HD:Users:genetakle:Takle Files:Personal:Track:Wind Analysis - 1.doc!OLE_LINK5</vt:lpstr>
      <vt:lpstr>PowerPoint Presentation</vt:lpstr>
      <vt:lpstr>Outline</vt:lpstr>
      <vt:lpstr>Wind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Iowa’s Contribution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wind speed profiles (Windcube lidar, summer, Midwest US) exhibit more variability than is traditionally considered in CFD</vt:lpstr>
      <vt:lpstr>PowerPoint Presentation</vt:lpstr>
      <vt:lpstr>What Turbine Density Optimizes Wind Power Production and Agricultural Production?</vt:lpstr>
      <vt:lpstr>Preliminary Observations</vt:lpstr>
      <vt:lpstr>Turbine-Crop Interactions: Overview</vt:lpstr>
      <vt:lpstr>Turbines offline: August 27, 2010 2300-0000 LST</vt:lpstr>
      <vt:lpstr>Conceptual Model of Turbine-crop Interaction via Mean Wind and Turbulence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Turbine Influence on Surface Fluxes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tower measurements within a wind farm</dc:title>
  <dc:creator/>
  <cp:lastModifiedBy>Gene Takle</cp:lastModifiedBy>
  <cp:revision>176</cp:revision>
  <dcterms:created xsi:type="dcterms:W3CDTF">2010-12-16T16:55:17Z</dcterms:created>
  <dcterms:modified xsi:type="dcterms:W3CDTF">2013-04-01T14:31:34Z</dcterms:modified>
</cp:coreProperties>
</file>