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72"/>
    <p:restoredTop sz="94747"/>
  </p:normalViewPr>
  <p:slideViewPr>
    <p:cSldViewPr snapToGrid="0" snapToObjects="1">
      <p:cViewPr varScale="1">
        <p:scale>
          <a:sx n="86" d="100"/>
          <a:sy n="86" d="100"/>
        </p:scale>
        <p:origin x="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DBDF-BBE4-924F-AE16-4CA2C2637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1F10E-E39A-424F-8713-FC4DB0D1B7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D2695-AB64-9B40-9D3F-4F4D195E7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28E27-A009-3B43-89E5-7E51A83B2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92D62-5CD2-384D-ADF5-602622D7C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6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80CE0-C668-BB43-B294-F0FDA46F6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58CCD3-5ADC-394D-8C7F-F457BF396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F3DD4-A497-7B45-B658-E5E5DD012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6C0D4-C8BC-144C-BDF8-6EA77107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F1A77-0EE4-3546-A9C5-4B4826D05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2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CDA786-A0B9-F14D-B7F3-1AA7DE2D0D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47867-C8CC-4049-B205-9DB53F481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BE46B-E72C-5040-A767-C04D5FF2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BFA7BC-EF0C-904E-95DC-9FB50A279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00FF2-AA92-A143-A4B9-DDAAE8BED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538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0CFCE-2155-DE47-AAA4-1217606B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7D4B0-38F1-B942-AE7E-A82A0CEBD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C9229-0575-C54F-AE1F-4877F404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598B2-3BFB-CC40-B308-8E3AB6D9E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51E38-013A-5F42-B9F1-6A8BD7E2F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3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570D7-73AA-C345-81A9-BB2555D3A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1121A-FE13-8B42-A6C8-8D7DD66FD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4B355-3AA7-E849-869A-849F0D80B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F3C9E1-BF8A-204B-9ABF-2CED7747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4B740-4106-3B47-BFFF-0FCA8E647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1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53B13-D5C9-9F4E-99EC-302152182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CAB5D-5C6B-184E-84EC-D7ADAECC5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8872AD-A520-1C49-A422-1B30DB218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B14BA9-EB33-2F47-911B-EE3E1F702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CA166-F3F8-9245-97A0-F73263B2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D16CA-0CBE-1643-9860-F0FEB5DBC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1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E4840-D8E7-214E-871C-05ADF6A0C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637C14-C71D-D045-BDDF-EC42FDE38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217F0F-7A00-FD47-83B8-A08843B0F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60E3AF-1A65-CC42-B28E-5DFB0A620D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38B433-BE49-0641-B6C6-578B69232E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C17D5E-696C-C74A-9E6C-C0E58AF66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788B06-0104-2B49-9540-140CC984D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F19A8B-B37F-6343-B001-195362EA3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6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224AE-354C-3740-AF7B-E5164984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84BC01-0124-1C40-A7BE-9EEFCCA1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37CE4B-2B81-504B-A5AC-EDAC4A6D6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83860B-09C8-9746-8556-150209455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5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7A363-FDCE-2942-8DC7-1F7CC621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62A38A-77AA-284F-9419-D2DC8BD62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E87D3-CDFB-0043-9C4D-DFBB58F0D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12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50E3D-A9BE-0C42-B033-089C501E4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A61DB-21D2-3E42-8C1C-903BBDA57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2265D0-9B07-6349-9D06-37DBCDB44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418761-6CD4-1642-8211-A846FBF3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61260-BC9C-E245-8822-A4C97E835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A0F7D-042C-4B4B-9C8B-5F4963C1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185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61F4A-3178-0C41-8B76-3414AEC2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2E5CC9-1301-E942-A9DB-B1B9AB984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7A1CD5-0597-E74A-A053-39E5B53BA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60DFE7-D933-1449-8AB7-811874774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3F74F4-FA2F-A04D-8530-4CC987B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0734E-3486-9F4C-B9F6-37C6992E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BA883A-9766-AB47-8A13-6FBC62F98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06E6E-8D3D-B14B-BF34-E9B510C80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E28A2-C245-1347-B74A-7AE3FE4B14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781C2-D0C0-604F-AB67-AAB3CFA1CA70}" type="datetimeFigureOut">
              <a:rPr lang="en-US" smtClean="0"/>
              <a:t>10/22/18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473EB-A417-234C-ADE1-D239800B0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3DDF7-04AE-9040-90BE-6FF0C49238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E9072-F919-A243-91A7-91947885F5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92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33BEA-2BF7-FE4A-96F9-43FF0FCE80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Mesoscale Dynamics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93134D-D9EE-1F4A-A63A-4C0EAEA3F1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52565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Mesoscale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11411-A6AD-AD4B-87A5-6F8D2095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900"/>
            <a:ext cx="10515600" cy="4351338"/>
          </a:xfrm>
        </p:spPr>
        <p:txBody>
          <a:bodyPr/>
          <a:lstStyle/>
          <a:p>
            <a:r>
              <a:rPr lang="en-US" dirty="0"/>
              <a:t>Between synoptic scale (e.g., large-scale weather) and microscale (e.g., fair-weather cumulus cloud)</a:t>
            </a:r>
          </a:p>
          <a:p>
            <a:r>
              <a:rPr lang="en-US" dirty="0"/>
              <a:t>Scales of ~ 10 – 1000 km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Wide</a:t>
            </a:r>
            <a:r>
              <a:rPr lang="en-US" i="1" dirty="0"/>
              <a:t> </a:t>
            </a:r>
            <a:r>
              <a:rPr lang="en-US" dirty="0"/>
              <a:t>variety of motions:  thunderstorms, internal gravity waves, fronts, mesoscale convective systems, tropical storms.</a:t>
            </a:r>
          </a:p>
          <a:p>
            <a:r>
              <a:rPr lang="en-US" dirty="0"/>
              <a:t>Sources: 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Thermal/orographic forcing,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Nonlinear scale transfers of energy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Cloud processes</a:t>
            </a:r>
          </a:p>
          <a:p>
            <a:pPr lvl="1"/>
            <a:r>
              <a:rPr lang="en-US" b="1" dirty="0">
                <a:solidFill>
                  <a:srgbClr val="0070C0"/>
                </a:solidFill>
              </a:rPr>
              <a:t>Some instability</a:t>
            </a:r>
          </a:p>
        </p:txBody>
      </p:sp>
    </p:spTree>
    <p:extLst>
      <p:ext uri="{BB962C8B-B14F-4D97-AF65-F5344CB8AC3E}">
        <p14:creationId xmlns:p14="http://schemas.microsoft.com/office/powerpoint/2010/main" val="3323143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Fronts &amp; Frontogenesis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05900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Typically connected with developing baroclinic waves</a:t>
                </a:r>
              </a:p>
              <a:p>
                <a:r>
                  <a:rPr lang="en-US" dirty="0"/>
                  <a:t>Baroclinic waves typically </a:t>
                </a:r>
                <a:r>
                  <a:rPr lang="en-US" i="1" dirty="0"/>
                  <a:t>reduce </a:t>
                </a:r>
                <a:r>
                  <a:rPr lang="en-US" dirty="0"/>
                  <a:t>temperature gradients</a:t>
                </a:r>
              </a:p>
              <a:p>
                <a:r>
                  <a:rPr lang="en-US" dirty="0"/>
                  <a:t>But local processes can enhance them</a:t>
                </a:r>
              </a:p>
              <a:p>
                <a:endParaRPr lang="en-US" b="1" dirty="0"/>
              </a:p>
              <a:p>
                <a:pPr marL="0" indent="0">
                  <a:buNone/>
                </a:pPr>
                <a:r>
                  <a:rPr lang="en-US" b="1" dirty="0"/>
                  <a:t>Starting point: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𝐷𝑡</m:t>
                          </m:r>
                        </m:den>
                      </m:f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(using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𝑔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dirty="0"/>
                  <a:t> 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05900"/>
                <a:ext cx="10515600" cy="4351338"/>
              </a:xfrm>
              <a:blipFill>
                <a:blip r:embed="rId2"/>
                <a:stretch>
                  <a:fillRect l="-1086" t="-23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4467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Fronts &amp; Frontogenesis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81664"/>
                <a:ext cx="10515600" cy="1067479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𝐷𝑡</m:t>
                          </m:r>
                        </m:den>
                      </m:f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81664"/>
                <a:ext cx="10515600" cy="106747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18BBFFFA-229A-A746-9DEF-6ED172646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4008" y="1946894"/>
            <a:ext cx="8949128" cy="491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19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Fronts &amp; Frontogenesis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00770"/>
                <a:ext cx="10515600" cy="4351338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𝐷𝑡</m:t>
                          </m:r>
                        </m:den>
                      </m:f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b="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Forcing the meridional T gradient by</a:t>
                </a:r>
              </a:p>
              <a:p>
                <a:r>
                  <a:rPr lang="en-US" dirty="0"/>
                  <a:t> Horizontal shear deformation - Tends</a:t>
                </a:r>
              </a:p>
              <a:p>
                <a:pPr lvl="1"/>
                <a:r>
                  <a:rPr lang="en-US" b="1" dirty="0">
                    <a:solidFill>
                      <a:srgbClr val="C00000"/>
                    </a:solidFill>
                  </a:rPr>
                  <a:t>to rotate a parcel via shear vorticity</a:t>
                </a:r>
              </a:p>
              <a:p>
                <a:pPr lvl="1"/>
                <a:r>
                  <a:rPr lang="en-US" b="1" dirty="0">
                    <a:solidFill>
                      <a:srgbClr val="C00000"/>
                    </a:solidFill>
                  </a:rPr>
                  <a:t>to deform a parcel parallel to shear vector</a:t>
                </a:r>
              </a:p>
              <a:p>
                <a:r>
                  <a:rPr lang="en-US" dirty="0"/>
                  <a:t> Stretching deformation - Tends</a:t>
                </a:r>
              </a:p>
              <a:p>
                <a:pPr lvl="1"/>
                <a:r>
                  <a:rPr lang="en-US" b="1" dirty="0">
                    <a:solidFill>
                      <a:srgbClr val="C00000"/>
                    </a:solidFill>
                  </a:rPr>
                  <a:t>To </a:t>
                </a:r>
                <a:r>
                  <a:rPr lang="en-US" b="1" dirty="0" err="1">
                    <a:solidFill>
                      <a:srgbClr val="C00000"/>
                    </a:solidFill>
                  </a:rPr>
                  <a:t>advect</a:t>
                </a:r>
                <a:r>
                  <a:rPr lang="en-US" b="1" dirty="0">
                    <a:solidFill>
                      <a:srgbClr val="C00000"/>
                    </a:solidFill>
                  </a:rPr>
                  <a:t> such that isotherms concentrate along axis of dilation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00770"/>
                <a:ext cx="10515600" cy="4351338"/>
              </a:xfrm>
              <a:blipFill>
                <a:blip r:embed="rId2"/>
                <a:stretch>
                  <a:fillRect l="-10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1366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5472953" cy="1325563"/>
          </a:xfrm>
        </p:spPr>
        <p:txBody>
          <a:bodyPr/>
          <a:lstStyle/>
          <a:p>
            <a:pPr algn="ctr"/>
            <a:r>
              <a:rPr lang="en-US" b="1" dirty="0"/>
              <a:t>Fronts &amp; Frontogenesis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311153" y="268942"/>
                <a:ext cx="4554070" cy="154192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num>
                        <m:den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𝐷𝑡</m:t>
                          </m:r>
                        </m:den>
                      </m:f>
                      <m:d>
                        <m:d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=−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000" b="0" i="1">
                                      <a:latin typeface="Cambria Math" panose="02040503050406030204" pitchFamily="18" charset="0"/>
                                    </a:rPr>
                                    <m:t>𝑔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sz="2000" b="0" i="1"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num>
                            <m:den>
                              <m:r>
                                <a:rPr lang="en-US" sz="2000" b="0" i="1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BA11411-A6AD-AD4B-87A5-6F8D2095D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311153" y="268942"/>
                <a:ext cx="4554070" cy="154192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388F2F66-DECE-2E47-9FAE-40D54256AFA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384"/>
          <a:stretch/>
        </p:blipFill>
        <p:spPr>
          <a:xfrm>
            <a:off x="2035192" y="1039906"/>
            <a:ext cx="8238362" cy="5818094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AC6C7B-EF31-E445-AE8E-2ECAAE650E5A}"/>
              </a:ext>
            </a:extLst>
          </p:cNvPr>
          <p:cNvCxnSpPr/>
          <p:nvPr/>
        </p:nvCxnSpPr>
        <p:spPr>
          <a:xfrm>
            <a:off x="5683624" y="3155576"/>
            <a:ext cx="0" cy="1272989"/>
          </a:xfrm>
          <a:prstGeom prst="straightConnector1">
            <a:avLst/>
          </a:prstGeom>
          <a:ln w="889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C5224E5-C861-6A48-BCD0-84894773CBD9}"/>
              </a:ext>
            </a:extLst>
          </p:cNvPr>
          <p:cNvCxnSpPr>
            <a:cxnSpLocks/>
          </p:cNvCxnSpPr>
          <p:nvPr/>
        </p:nvCxnSpPr>
        <p:spPr>
          <a:xfrm flipV="1">
            <a:off x="6678706" y="2922496"/>
            <a:ext cx="0" cy="1506069"/>
          </a:xfrm>
          <a:prstGeom prst="straightConnector1">
            <a:avLst/>
          </a:prstGeom>
          <a:ln w="889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31553F0-7765-6644-88FB-52A22629DC3E}"/>
              </a:ext>
            </a:extLst>
          </p:cNvPr>
          <p:cNvCxnSpPr>
            <a:cxnSpLocks/>
          </p:cNvCxnSpPr>
          <p:nvPr/>
        </p:nvCxnSpPr>
        <p:spPr>
          <a:xfrm flipH="1" flipV="1">
            <a:off x="6678706" y="1613647"/>
            <a:ext cx="851647" cy="1308850"/>
          </a:xfrm>
          <a:prstGeom prst="straightConnector1">
            <a:avLst/>
          </a:prstGeom>
          <a:ln w="889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E033E05-3BEC-C247-9E0A-E1B71DCD59DF}"/>
              </a:ext>
            </a:extLst>
          </p:cNvPr>
          <p:cNvCxnSpPr>
            <a:cxnSpLocks/>
          </p:cNvCxnSpPr>
          <p:nvPr/>
        </p:nvCxnSpPr>
        <p:spPr>
          <a:xfrm flipV="1">
            <a:off x="7799093" y="1981200"/>
            <a:ext cx="677037" cy="941296"/>
          </a:xfrm>
          <a:prstGeom prst="straightConnector1">
            <a:avLst/>
          </a:prstGeom>
          <a:ln w="889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79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2" y="208225"/>
            <a:ext cx="6701852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Pure deformation</a:t>
            </a:r>
            <a:br>
              <a:rPr lang="en-US" dirty="0"/>
            </a:br>
            <a:r>
              <a:rPr lang="en-US" dirty="0"/>
              <a:t>(irrotational &amp; nondivergent)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BBFFFA-229A-A746-9DEF-6ED172646AD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605" t="4532" r="7728" b="17689"/>
          <a:stretch/>
        </p:blipFill>
        <p:spPr>
          <a:xfrm>
            <a:off x="6732494" y="831176"/>
            <a:ext cx="5459506" cy="60266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DB9F51-3BE1-F04F-93C3-C0BEC0E61F3B}"/>
                  </a:ext>
                </a:extLst>
              </p:cNvPr>
              <p:cNvSpPr txBox="1"/>
              <p:nvPr/>
            </p:nvSpPr>
            <p:spPr>
              <a:xfrm>
                <a:off x="939384" y="1533788"/>
                <a:ext cx="4272197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𝜓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𝐾𝑥𝑦</m:t>
                      </m:r>
                    </m:oMath>
                  </m:oMathPara>
                </a14:m>
                <a:endParaRPr lang="en-US" sz="4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ADB9F51-3BE1-F04F-93C3-C0BEC0E61F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384" y="1533788"/>
                <a:ext cx="4272197" cy="769441"/>
              </a:xfrm>
              <a:prstGeom prst="rect">
                <a:avLst/>
              </a:prstGeom>
              <a:blipFill>
                <a:blip r:embed="rId3"/>
                <a:stretch>
                  <a:fillRect b="-19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0556ECA-5AB8-6A41-A9D9-33B5229C7FBF}"/>
                  </a:ext>
                </a:extLst>
              </p:cNvPr>
              <p:cNvSpPr txBox="1"/>
              <p:nvPr/>
            </p:nvSpPr>
            <p:spPr>
              <a:xfrm>
                <a:off x="939384" y="3984789"/>
                <a:ext cx="4841775" cy="2646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/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∙</m:t>
                    </m:r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𝛿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𝐷𝑡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</a:p>
              <a:p>
                <a:r>
                  <a:rPr lang="en-US" sz="3600" dirty="0"/>
                  <a:t>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𝐷𝑡</m:t>
                        </m:r>
                      </m:den>
                    </m:f>
                  </m:oMath>
                </a14:m>
                <a:r>
                  <a:rPr lang="en-US" sz="36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𝐷𝑡</m:t>
                        </m:r>
                      </m:den>
                    </m:f>
                  </m:oMath>
                </a14:m>
                <a:endParaRPr lang="en-US" sz="3600" dirty="0"/>
              </a:p>
              <a:p>
                <a:r>
                  <a:rPr lang="en-US" sz="3600" dirty="0"/>
                  <a:t>	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−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𝜕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endParaRPr lang="en-US" sz="360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0556ECA-5AB8-6A41-A9D9-33B5229C7F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384" y="3984789"/>
                <a:ext cx="4841775" cy="2646109"/>
              </a:xfrm>
              <a:prstGeom prst="rect">
                <a:avLst/>
              </a:prstGeom>
              <a:blipFill>
                <a:blip r:embed="rId4"/>
                <a:stretch>
                  <a:fillRect l="-2356" r="-2094" b="-47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4047542-6302-6547-A77F-A981D4AC2389}"/>
                  </a:ext>
                </a:extLst>
              </p:cNvPr>
              <p:cNvSpPr txBox="1"/>
              <p:nvPr/>
            </p:nvSpPr>
            <p:spPr>
              <a:xfrm>
                <a:off x="698164" y="2674685"/>
                <a:ext cx="4754635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0070C0"/>
                    </a:solidFill>
                  </a:rPr>
                  <a:t>Rectangle aspect ratio: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U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m:rPr>
                            <m:sty m:val="p"/>
                          </m:rPr>
                          <a:rPr lang="en-US" sz="280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𝛿</m:t>
                        </m:r>
                        <m:r>
                          <a:rPr lang="en-US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 </m:t>
                    </m:r>
                  </m:oMath>
                </a14:m>
                <a:endParaRPr lang="en-US" sz="2800" b="0" i="1" dirty="0">
                  <a:solidFill>
                    <a:srgbClr val="0070C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How</m:t>
                      </m:r>
                      <m: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does</m:t>
                      </m:r>
                      <m: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it</m:t>
                      </m:r>
                      <m: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change</m:t>
                      </m:r>
                      <m:r>
                        <a:rPr lang="en-US" sz="28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4047542-6302-6547-A77F-A981D4AC23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164" y="2674685"/>
                <a:ext cx="4754635" cy="954107"/>
              </a:xfrm>
              <a:prstGeom prst="rect">
                <a:avLst/>
              </a:prstGeom>
              <a:blipFill>
                <a:blip r:embed="rId5"/>
                <a:stretch>
                  <a:fillRect l="-2400" t="-71053" r="-800" b="-6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FFBFF8E5-DD9D-C940-8E33-F9E6414D3073}"/>
              </a:ext>
            </a:extLst>
          </p:cNvPr>
          <p:cNvSpPr/>
          <p:nvPr/>
        </p:nvSpPr>
        <p:spPr>
          <a:xfrm>
            <a:off x="8514413" y="4467069"/>
            <a:ext cx="1543987" cy="614597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A749D0-7ACA-7C40-8567-CA3438AFCEC6}"/>
              </a:ext>
            </a:extLst>
          </p:cNvPr>
          <p:cNvSpPr/>
          <p:nvPr/>
        </p:nvSpPr>
        <p:spPr>
          <a:xfrm>
            <a:off x="7840343" y="3834888"/>
            <a:ext cx="2997545" cy="299802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9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8785E-DCFA-0A4F-B7F6-0333ED743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477" y="0"/>
            <a:ext cx="9436088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Confluent Flow</a:t>
            </a:r>
            <a:br>
              <a:rPr lang="en-US" dirty="0"/>
            </a:br>
            <a:r>
              <a:rPr lang="en-US" dirty="0"/>
              <a:t>(Warm front + upper level westerlies)</a:t>
            </a:r>
            <a:endParaRPr lang="en-US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552D8F-7EDE-294A-969C-97B0B98BB3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92" t="6551" r="7462" b="7914"/>
          <a:stretch/>
        </p:blipFill>
        <p:spPr>
          <a:xfrm>
            <a:off x="1201271" y="1382881"/>
            <a:ext cx="9592235" cy="547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645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193</Words>
  <Application>Microsoft Macintosh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Office Theme</vt:lpstr>
      <vt:lpstr>Mesoscale Dynamics</vt:lpstr>
      <vt:lpstr>Mesoscale</vt:lpstr>
      <vt:lpstr>Fronts &amp; Frontogenesis</vt:lpstr>
      <vt:lpstr>Fronts &amp; Frontogenesis</vt:lpstr>
      <vt:lpstr>Fronts &amp; Frontogenesis</vt:lpstr>
      <vt:lpstr>Fronts &amp; Frontogenesis</vt:lpstr>
      <vt:lpstr>Pure deformation (irrotational &amp; nondivergent)</vt:lpstr>
      <vt:lpstr>Confluent Flow (Warm front + upper level westerlies)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Transients in the Adjustment Problem</dc:title>
  <dc:subject/>
  <dc:creator>Bill Gutowski</dc:creator>
  <cp:keywords/>
  <dc:description/>
  <cp:lastModifiedBy>Bill Gutowski</cp:lastModifiedBy>
  <cp:revision>19</cp:revision>
  <dcterms:created xsi:type="dcterms:W3CDTF">2018-10-18T03:28:13Z</dcterms:created>
  <dcterms:modified xsi:type="dcterms:W3CDTF">2018-10-23T04:03:09Z</dcterms:modified>
  <cp:category/>
</cp:coreProperties>
</file>