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89842-5D97-6240-BC1B-36B68CF9E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498820-DA01-DD4F-811C-8D8CDE9BD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76A8B-B3C9-F449-9BDC-3A29AF14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86EFC-E3DC-6144-B251-F705B6F2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31F6E-91EA-B34A-8B6D-546617BF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9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80C4B-E760-6745-B8FB-28AF98542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FE6CF-E275-8D47-8B32-F183E2A1D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1C786-7873-3B47-A545-E389B422B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2D912-0D35-3847-A2BC-00EA95F2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239AA-2DE1-9D43-8A3E-16BDD22D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7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BF798E-DDA8-6948-AFFB-A011A2EC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0B90E-083A-E442-A92D-2938C24A4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E6002-7692-7E4D-A2D1-D814F2DD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5DE4A-A463-BD49-B064-014A0712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51CBD-DE87-9842-BD41-4EAC76D3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2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9D965-F14D-BF40-B025-F33B38F4B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7093D-A0A9-2C42-9054-D83F893A6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B58C6-CDD3-0A4D-9DE6-2B9D352AC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A5933-9F5C-A84D-977C-CB1885BE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A6A38-E9FC-884D-9D4B-D28881B9B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4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CF77-55DF-1B49-B4C8-43BB0D5C7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77196F-1ED8-2446-A994-1412948F5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47F39-E77E-4C4F-B9E6-9F25A8D6F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24460-2CA7-A542-AEB3-9CF5D2BFA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5DAE7-6357-5E4D-8F76-A3E60B3A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C5D16-B9D7-B44D-97C4-55ED6E09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9CD38-3C09-9D47-A211-5BBFC288C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2ABF94-65B6-1544-B464-02A329AA2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CC02F-8658-6040-9F5B-D0C8A059F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DACF7-00C7-4F4B-9282-1584B7C8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1ECEE-16A8-FE4C-AD3A-4504C3AB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7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4C059-388C-D749-B5AB-08701541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7BAE5-204C-1042-9B92-96F797980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59AF3-DD4B-F440-A1D1-84033DD3A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2BC44-E8EC-BD42-8C4B-CFB34E681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A639B2-7BBC-5E4D-B87F-FB68E0D9F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C76A24-3B67-244E-8258-B3398FBFB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7D7467-9F9F-C34B-8EE3-8CCF1F36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A0552F-F4B0-3440-9BB6-868956D1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5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EAA54-8BDE-EF4C-8600-491EDCCB9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FF5183-BF27-0C42-A639-0123CC976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004AE0-59B1-BF41-8332-38D36527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B5A4A-A66E-1542-B1D7-E886F83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754ABD-7B33-F548-B9A8-B3F626859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12E07-F6E9-5947-99DD-B5D2B37CC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1D387-6997-4447-8584-EDEEDAD4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858B-E942-904F-92E7-2136BBF87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AAF40-0D19-8B48-82C3-864115D7C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EB84D-859E-2545-94C7-C4DED9CC5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4D60F-9F0C-A14A-98F4-07A4A42E8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4173D-2F40-B348-B4E9-B38265AD6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2FD3E-B7F2-B64E-BDFE-80194E75B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2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6BE6B-544C-5E42-A68C-C8222809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B8555C-7AB6-EF44-93F6-6D4AF537E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32DD9-F713-4A4E-AE67-E9214631D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BAD3A-78F1-2E44-9839-57288886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B1EB0-E3F4-E44D-B4D1-1A47BCBC0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98CA4-801E-B94E-A0A8-9CE9165E8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1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55F3A2-A0C4-F847-A7C0-D8342E1F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DAABFC-8D97-D14E-91F6-1C5906F14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87017-8D79-A24B-8A40-25119F1C3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C923-2BB8-3A4C-8F1B-8110F3A19910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A6A8B-4470-F445-BBE7-0009ECB90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FF9BF-8EB7-6349-B843-9DF18B993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C4E07-8174-6742-A03B-227F6163D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1F700-BE8F-CD47-A20F-808E30CF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630" y="285784"/>
            <a:ext cx="9144000" cy="8328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 System of Equations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4C3F8-88BB-7448-8EEE-DA5DD1FB6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3923051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Can we have a non-trivial solution?  </a:t>
            </a:r>
          </a:p>
          <a:p>
            <a:pPr algn="l"/>
            <a:r>
              <a:rPr lang="en-US" sz="3200" b="1" dirty="0"/>
              <a:t>(A trivial solution is F=G=H=0 – not usually of interest.)</a:t>
            </a:r>
          </a:p>
          <a:p>
            <a:endParaRPr lang="en-US" sz="32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AFCD488-EAEA-A841-89A2-B325B6C12EB0}"/>
              </a:ext>
            </a:extLst>
          </p:cNvPr>
          <p:cNvSpPr txBox="1">
            <a:spLocks/>
          </p:cNvSpPr>
          <p:nvPr/>
        </p:nvSpPr>
        <p:spPr>
          <a:xfrm>
            <a:off x="914401" y="1371600"/>
            <a:ext cx="9970850" cy="2626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/>
              <a:t>Consider three equations, linear in the unknowns F, G, H:</a:t>
            </a:r>
          </a:p>
          <a:p>
            <a:pPr algn="l"/>
            <a:r>
              <a:rPr lang="en-US" sz="3200" dirty="0"/>
              <a:t>a11 F + a12 G + a13 H = 0</a:t>
            </a:r>
          </a:p>
          <a:p>
            <a:pPr algn="l"/>
            <a:r>
              <a:rPr lang="en-US" sz="3200" dirty="0"/>
              <a:t>a21 F + a22 G + a23 H = 0 </a:t>
            </a:r>
          </a:p>
          <a:p>
            <a:pPr algn="l"/>
            <a:r>
              <a:rPr lang="en-US" sz="3200" dirty="0"/>
              <a:t>a31 F  + a32 G + a33 H = 0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077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1F700-BE8F-CD47-A20F-808E30CF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8630" y="285784"/>
            <a:ext cx="9144000" cy="8328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Determinant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4C3F8-88BB-7448-8EEE-DA5DD1FB6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3443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A non-trivial solution requires determinant = 0, or</a:t>
            </a:r>
          </a:p>
          <a:p>
            <a:pPr algn="l"/>
            <a:r>
              <a:rPr lang="en-US" dirty="0"/>
              <a:t>(a11)(a22)(a33) + (a12)(a23)(a31) + (a13)(a21)(a32)</a:t>
            </a:r>
          </a:p>
          <a:p>
            <a:pPr algn="l"/>
            <a:r>
              <a:rPr lang="en-US" dirty="0"/>
              <a:t>- (a13)(a22)(a31) - (a11)(a23)(a32) - (a12)(a21)(a33) </a:t>
            </a:r>
          </a:p>
          <a:p>
            <a:pPr algn="l"/>
            <a:r>
              <a:rPr lang="en-US" dirty="0"/>
              <a:t>= 0</a:t>
            </a:r>
          </a:p>
          <a:p>
            <a:endParaRPr lang="en-US" dirty="0"/>
          </a:p>
        </p:txBody>
      </p:sp>
      <p:pic>
        <p:nvPicPr>
          <p:cNvPr id="1026" name="Picture 2" descr="Image result for determinant">
            <a:extLst>
              <a:ext uri="{FF2B5EF4-FFF2-40B4-BE49-F238E27FC236}">
                <a16:creationId xmlns:a16="http://schemas.microsoft.com/office/drawing/2014/main" id="{90D3A956-A716-2640-BF64-9F728A97C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873" y="1199202"/>
            <a:ext cx="5517744" cy="2995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ouble Bracket 3">
            <a:extLst>
              <a:ext uri="{FF2B5EF4-FFF2-40B4-BE49-F238E27FC236}">
                <a16:creationId xmlns:a16="http://schemas.microsoft.com/office/drawing/2014/main" id="{6EE748C4-A89A-9048-B219-3F7EED463A29}"/>
              </a:ext>
            </a:extLst>
          </p:cNvPr>
          <p:cNvSpPr/>
          <p:nvPr/>
        </p:nvSpPr>
        <p:spPr>
          <a:xfrm>
            <a:off x="3139873" y="1118681"/>
            <a:ext cx="3358204" cy="3075868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7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6161-9AB9-5944-B9B3-D4012E8A7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From Thompson (1961)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8B2681-4483-634D-9053-5798E4237812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46306" y="1825625"/>
              <a:ext cx="10478072" cy="148431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1372">
                      <a:extLst>
                        <a:ext uri="{9D8B030D-6E8A-4147-A177-3AD203B41FA5}">
                          <a16:colId xmlns:a16="http://schemas.microsoft.com/office/drawing/2014/main" val="1769673363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489848174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1298365769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105651405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𝒗</m:t>
                                    </m:r>
                                  </m:e>
                                  <m:sup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/∂x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𝒖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/∂x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93089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Vorticity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−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e>
                                    </m:acc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40027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u-momentum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 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e>
                                    </m:acc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066748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Mass continuity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 f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/>
                            <a:t>/g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e>
                                    </m:acc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049828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8B2681-4483-634D-9053-5798E4237812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46306" y="1825625"/>
              <a:ext cx="10478072" cy="148431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1372">
                      <a:extLst>
                        <a:ext uri="{9D8B030D-6E8A-4147-A177-3AD203B41FA5}">
                          <a16:colId xmlns:a16="http://schemas.microsoft.com/office/drawing/2014/main" val="1769673363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489848174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1298365769"/>
                        </a:ext>
                      </a:extLst>
                    </a:gridCol>
                    <a:gridCol w="2628900">
                      <a:extLst>
                        <a:ext uri="{9D8B030D-6E8A-4147-A177-3AD203B41FA5}">
                          <a16:colId xmlns:a16="http://schemas.microsoft.com/office/drawing/2014/main" val="105651405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558" t="-6897" r="-199519" b="-3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517" t="-6897" r="-100483" b="-3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9517" t="-6897" r="-483" b="-3310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093089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Vorticity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558" t="-103333" r="-199519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40027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u-momentum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 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9517" t="-210345" r="-483" b="-127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06674823"/>
                      </a:ext>
                    </a:extLst>
                  </a:tr>
                  <a:tr h="371793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Mass continuity equation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558" t="-300000" r="-199519" b="-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517" t="-300000" r="-100483" b="-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9517" t="-300000" r="-483" b="-2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0498284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097A12-F1A6-3441-B443-03B1E1A88CD8}"/>
                  </a:ext>
                </a:extLst>
              </p:cNvPr>
              <p:cNvSpPr txBox="1"/>
              <p:nvPr/>
            </p:nvSpPr>
            <p:spPr>
              <a:xfrm>
                <a:off x="1040860" y="4075889"/>
                <a:ext cx="10058400" cy="1235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Thus, to have a non-trivial solution for c, determinant = 0  </a:t>
                </a:r>
                <a:r>
                  <a:rPr lang="en-US" dirty="0">
                    <a:sym typeface="Wingdings" pitchFamily="2" charset="2"/>
                  </a:rPr>
                  <a:t></a:t>
                </a:r>
                <a:endParaRPr lang="en-US" dirty="0"/>
              </a:p>
              <a:p>
                <a:endParaRPr lang="en-US" dirty="0"/>
              </a:p>
              <a:p>
                <a:pPr lvl="0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l-GR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acc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</m:d>
                  </m:oMath>
                </a14:m>
                <a:r>
                  <a:rPr lang="el-GR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l-G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acc>
                          <m:accPr>
                            <m:chr m:val="̅"/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</m:acc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</m:acc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l-G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acc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𝑢</m:t>
                            </m:r>
                          </m:e>
                        </m:acc>
                      </m:e>
                    </m:d>
                  </m:oMath>
                </a14:m>
                <a:r>
                  <a:rPr lang="el-GR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= 0</a:t>
                </a:r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097A12-F1A6-3441-B443-03B1E1A88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860" y="4075889"/>
                <a:ext cx="10058400" cy="1235979"/>
              </a:xfrm>
              <a:prstGeom prst="rect">
                <a:avLst/>
              </a:prstGeom>
              <a:blipFill>
                <a:blip r:embed="rId3"/>
                <a:stretch>
                  <a:fillRect l="-504" t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671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193</Words>
  <Application>Microsoft Macintosh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Wingdings</vt:lpstr>
      <vt:lpstr>Office Theme</vt:lpstr>
      <vt:lpstr>Linear System of Equations</vt:lpstr>
      <vt:lpstr>Determinant</vt:lpstr>
      <vt:lpstr>From Thompson (1961)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Determinant</dc:title>
  <dc:creator>Gutowski, William J [LAS]</dc:creator>
  <cp:lastModifiedBy>Gutowski, William J [LAS]</cp:lastModifiedBy>
  <cp:revision>7</cp:revision>
  <dcterms:created xsi:type="dcterms:W3CDTF">2018-09-11T16:46:35Z</dcterms:created>
  <dcterms:modified xsi:type="dcterms:W3CDTF">2018-09-11T18:54:03Z</dcterms:modified>
</cp:coreProperties>
</file>