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7"/>
    <p:restoredTop sz="94747"/>
  </p:normalViewPr>
  <p:slideViewPr>
    <p:cSldViewPr snapToGrid="0" snapToObjects="1">
      <p:cViewPr varScale="1">
        <p:scale>
          <a:sx n="86" d="100"/>
          <a:sy n="86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AED1D-BDCE-A545-B187-0444EFCCEC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D610F8-78C9-0F47-B202-0783A7CCCC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67DBB-4424-6D44-95C7-3D979FCA0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0322F-EC0D-DF46-9D0F-E07183151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7F512-53AE-1640-A505-2D259075F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49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9F9FD-F942-854A-AD78-C794EC684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0E8DEB-BEA3-C941-95FC-4C8425A10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E82A9-CF8A-D84D-98EC-CA3AD8608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C2140-5E08-4E4C-BAE1-C565358A3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46E4B-CFCD-134D-A040-2D50B4D86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3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5EC6AE-26E5-8C47-A93E-1314698340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1A3015-B309-7843-9EF7-DA3DD9BD0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347D9-AFB6-124F-83E1-9A763FF26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40F95-536D-574B-9332-7A2CD1211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124B1-4C88-2B47-BADF-830387A77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7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18345-26F5-CF49-A286-754497592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D9753-EF90-7D45-9557-08D4AD4EC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5331F-BFAE-0C4D-8731-707B52997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5E255-0D20-D04B-96C8-A4586B441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63F51-FEFE-0D47-9C46-31CBC9023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3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FB274-07D5-574C-AC98-42EC330D6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7BF2F-560B-514C-AFCC-C56C065A1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09EBB-3234-FC48-B506-61BAF9121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76BA0-B21C-A54F-A45D-423F1377B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7D927-2246-E343-A35A-5C67D858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6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450B1-C7CE-5447-B39D-8CA00D508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5CDA7-DFE5-7B48-9E07-A553079F17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FF595-A136-4946-B9D3-E9AD3288E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CDF5B-5275-AF40-8AED-25A2892CB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A2710-1ED0-1544-8AC3-4286BC024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0BAB4D-903F-824C-B21A-56CDD1D6F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7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BA105-FC9F-EF43-AA35-6831B26C1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AFB4D-6799-754B-9044-E1786A079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79AEC6-C37C-4241-ABF9-0662BB904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2A1C1-29CB-D54A-991D-90657D7709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D95A54-26F7-2F41-ABF4-5B5EB25EF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BE1400-A89D-C34A-88CE-8967B877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A5F934-7843-B442-83C7-D7900B91E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61CB83-BE68-4A40-91D5-660C29E6F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3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22077-5A71-0E4F-9AF5-647E501CA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001874-C56A-EA4D-8825-ADD05C547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121FC-B591-754B-8DED-64EC3029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F67238-314A-0B47-A60C-4A54F9A95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5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03C4BC-62CA-914E-823A-2B556C106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512398-1046-B34A-8F53-73428F315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B5701-6D81-BD4F-BEA0-CFE4A3AF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6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74D5B-A9B3-CE49-988A-87F45280B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E2CE1-D0E6-5A4C-B25F-3507D348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3DB5EA-9FC7-D24B-96E7-F2A837EAF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22130-1974-A34F-B27B-58921BBD6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30D650-5D7B-9A4F-87B3-A125B7740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1D78D-59EF-2F4C-80F7-5F4B29CC1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0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9FF96-C804-7B4D-8D25-FEE4BC67A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2E986C-17DE-684D-A7DF-5F876A7CB9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00014-08D9-DE40-A7E7-60B31A4B0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83AE9-88D6-7542-9FF2-10935439F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B5B0A-9770-5548-8794-973863C1E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8265-9414-B641-87CC-C8619C268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0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0A1889-600A-FD4E-AB42-72E54FD13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EB14C-96C5-1E46-AA64-17DDDE321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2C69E-7BF7-5743-99C6-BD4C99C3D0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25E42-B8A8-6642-89D5-7AB3BBF7F4F7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D0AA3-B250-A54B-9563-035C32DAC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1C935-B880-9240-B223-BBCBA1D979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CF50F-E8C1-8040-9B21-A4D3AE921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0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CFF56-BDF3-5546-8815-3F9EF7371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834"/>
            <a:ext cx="9144000" cy="721793"/>
          </a:xfrm>
        </p:spPr>
        <p:txBody>
          <a:bodyPr>
            <a:normAutofit/>
          </a:bodyPr>
          <a:lstStyle/>
          <a:p>
            <a:r>
              <a:rPr lang="en-US" sz="3200" b="1" dirty="0"/>
              <a:t>Conservation of Momentum (horizontal)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D1EB792A-0060-B84E-85ED-B6035BB99C70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18872" y="976627"/>
                <a:ext cx="9144000" cy="1181958"/>
              </a:xfrm>
            </p:spPr>
            <p:txBody>
              <a:bodyPr/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/>
                          </m:ctrlPr>
                        </m:fPr>
                        <m:num>
                          <m:r>
                            <a:rPr lang="en-US" sz="3200" i="1"/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en-US" sz="3200" i="1"/>
                              </m:ctrlPr>
                            </m:accPr>
                            <m:e>
                              <m:r>
                                <a:rPr lang="en-US" sz="3200" i="1"/>
                                <m:t>𝑉</m:t>
                              </m:r>
                            </m:e>
                          </m:acc>
                        </m:num>
                        <m:den>
                          <m:r>
                            <a:rPr lang="en-US" sz="3200" i="1"/>
                            <m:t>𝑑𝑡</m:t>
                          </m:r>
                          <m:r>
                            <a:rPr lang="en-US" sz="3200" i="1"/>
                            <m:t> </m:t>
                          </m:r>
                        </m:den>
                      </m:f>
                      <m:r>
                        <a:rPr lang="en-US" sz="3200" i="1"/>
                        <m:t>=− </m:t>
                      </m:r>
                      <m:f>
                        <m:fPr>
                          <m:ctrlPr>
                            <a:rPr lang="en-US" sz="3200" i="1"/>
                          </m:ctrlPr>
                        </m:fPr>
                        <m:num>
                          <m:r>
                            <a:rPr lang="en-US" sz="3200" i="1"/>
                            <m:t>1</m:t>
                          </m:r>
                        </m:num>
                        <m:den>
                          <m:r>
                            <a:rPr lang="en-US" sz="3200" i="1"/>
                            <m:t>𝜌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sz="3200" i="1"/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3200"/>
                            <m:t>∇</m:t>
                          </m:r>
                        </m:e>
                      </m:acc>
                      <m:r>
                        <a:rPr lang="en-US" sz="3200" i="1"/>
                        <m:t>𝑝</m:t>
                      </m:r>
                      <m:r>
                        <a:rPr lang="en-US" sz="3200" i="1"/>
                        <m:t> −</m:t>
                      </m:r>
                      <m:r>
                        <a:rPr lang="en-US" sz="3200" i="1"/>
                        <m:t>𝑓</m:t>
                      </m:r>
                      <m:acc>
                        <m:accPr>
                          <m:chr m:val="̂"/>
                          <m:ctrlPr>
                            <a:rPr lang="en-US" sz="3200" i="1"/>
                          </m:ctrlPr>
                        </m:accPr>
                        <m:e>
                          <m:r>
                            <a:rPr lang="en-US" sz="3200" i="1"/>
                            <m:t>𝑘</m:t>
                          </m:r>
                        </m:e>
                      </m:acc>
                      <m:r>
                        <a:rPr lang="en-US" sz="3200" i="1"/>
                        <m:t>×</m:t>
                      </m:r>
                      <m:acc>
                        <m:accPr>
                          <m:chr m:val="⃗"/>
                          <m:ctrlPr>
                            <a:rPr lang="en-US" sz="3200" i="1"/>
                          </m:ctrlPr>
                        </m:accPr>
                        <m:e>
                          <m:r>
                            <a:rPr lang="en-US" sz="3200" i="1"/>
                            <m:t>𝑉</m:t>
                          </m:r>
                        </m:e>
                      </m:acc>
                      <m:r>
                        <a:rPr lang="en-US" sz="3200" i="1"/>
                        <m:t>+ </m:t>
                      </m:r>
                      <m:r>
                        <a:rPr lang="en-US" sz="3200" i="1"/>
                        <m:t>𝑚</m:t>
                      </m:r>
                      <m:r>
                        <a:rPr lang="en-US" sz="3200" i="1"/>
                        <m:t>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D1EB792A-0060-B84E-85ED-B6035BB99C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18872" y="976627"/>
                <a:ext cx="9144000" cy="1181958"/>
              </a:xfrm>
              <a:blipFill>
                <a:blip r:embed="rId2"/>
                <a:stretch>
                  <a:fillRect b="-95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4BDD34EB-6EAF-144F-98B7-C0BFF2D5F8F2}"/>
              </a:ext>
            </a:extLst>
          </p:cNvPr>
          <p:cNvSpPr txBox="1">
            <a:spLocks/>
          </p:cNvSpPr>
          <p:nvPr/>
        </p:nvSpPr>
        <p:spPr>
          <a:xfrm>
            <a:off x="1329128" y="1888767"/>
            <a:ext cx="9144000" cy="7217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/>
              <a:t>Conservation of Momentum (vertical)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ubtitle 2">
                <a:extLst>
                  <a:ext uri="{FF2B5EF4-FFF2-40B4-BE49-F238E27FC236}">
                    <a16:creationId xmlns:a16="http://schemas.microsoft.com/office/drawing/2014/main" id="{688DC154-D025-1446-9EA1-10040F1EE7B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9331" y="2610560"/>
                <a:ext cx="10223291" cy="8971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/>
                        </m:ctrlPr>
                      </m:fPr>
                      <m:num>
                        <m:r>
                          <a:rPr lang="en-US" sz="3600" i="1"/>
                          <m:t>𝜕</m:t>
                        </m:r>
                        <m:r>
                          <a:rPr lang="en-US" sz="3600" i="1"/>
                          <m:t>𝑝</m:t>
                        </m:r>
                      </m:num>
                      <m:den>
                        <m:r>
                          <a:rPr lang="en-US" sz="3600" i="1"/>
                          <m:t>𝜕</m:t>
                        </m:r>
                        <m:r>
                          <a:rPr lang="en-US" sz="3600" i="1"/>
                          <m:t>𝑧</m:t>
                        </m:r>
                      </m:den>
                    </m:f>
                    <m:r>
                      <a:rPr lang="en-US" sz="3600" i="1"/>
                      <m:t>= −</m:t>
                    </m:r>
                    <m:r>
                      <a:rPr lang="en-US" sz="3600" i="1"/>
                      <m:t>𝜌</m:t>
                    </m:r>
                    <m:r>
                      <a:rPr lang="en-US" sz="3600" i="1"/>
                      <m:t>𝑔</m:t>
                    </m:r>
                  </m:oMath>
                </a14:m>
                <a:r>
                  <a:rPr lang="en-US" sz="3600" dirty="0">
                    <a:effectLst/>
                  </a:rPr>
                  <a:t> </a:t>
                </a:r>
                <a:endParaRPr lang="en-US" sz="3600" dirty="0"/>
              </a:p>
            </p:txBody>
          </p:sp>
        </mc:Choice>
        <mc:Fallback>
          <p:sp>
            <p:nvSpPr>
              <p:cNvPr id="5" name="Subtitle 2">
                <a:extLst>
                  <a:ext uri="{FF2B5EF4-FFF2-40B4-BE49-F238E27FC236}">
                    <a16:creationId xmlns:a16="http://schemas.microsoft.com/office/drawing/2014/main" id="{688DC154-D025-1446-9EA1-10040F1EE7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331" y="2610560"/>
                <a:ext cx="10223291" cy="897146"/>
              </a:xfrm>
              <a:prstGeom prst="rect">
                <a:avLst/>
              </a:prstGeom>
              <a:blipFill>
                <a:blip r:embed="rId3"/>
                <a:stretch>
                  <a:fillRect t="-1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le 1">
            <a:extLst>
              <a:ext uri="{FF2B5EF4-FFF2-40B4-BE49-F238E27FC236}">
                <a16:creationId xmlns:a16="http://schemas.microsoft.com/office/drawing/2014/main" id="{7C00F0B8-97C9-A640-97D6-D8AAEBAB397C}"/>
              </a:ext>
            </a:extLst>
          </p:cNvPr>
          <p:cNvSpPr txBox="1">
            <a:spLocks/>
          </p:cNvSpPr>
          <p:nvPr/>
        </p:nvSpPr>
        <p:spPr>
          <a:xfrm>
            <a:off x="1329128" y="3327826"/>
            <a:ext cx="9144000" cy="7217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/>
              <a:t>Conservation of Mass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Subtitle 2">
                <a:extLst>
                  <a:ext uri="{FF2B5EF4-FFF2-40B4-BE49-F238E27FC236}">
                    <a16:creationId xmlns:a16="http://schemas.microsoft.com/office/drawing/2014/main" id="{517A126E-1FF9-0D48-8CC1-B94B854FF8D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9331" y="4139559"/>
                <a:ext cx="10223291" cy="8971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/>
                        </m:ctrlPr>
                      </m:fPr>
                      <m:num>
                        <m:r>
                          <a:rPr lang="en-US" sz="3200" i="1"/>
                          <m:t>𝜕𝜌</m:t>
                        </m:r>
                      </m:num>
                      <m:den>
                        <m:r>
                          <a:rPr lang="en-US" sz="3200" i="1"/>
                          <m:t>𝜕</m:t>
                        </m:r>
                        <m:r>
                          <a:rPr lang="en-US" sz="3200" i="1"/>
                          <m:t>𝑡</m:t>
                        </m:r>
                      </m:den>
                    </m:f>
                    <m:r>
                      <a:rPr lang="en-US" sz="3200" i="1"/>
                      <m:t>= −</m:t>
                    </m:r>
                    <m:r>
                      <m:rPr>
                        <m:sty m:val="p"/>
                      </m:rPr>
                      <a:rPr lang="en-US" sz="3200"/>
                      <m:t>∇</m:t>
                    </m:r>
                    <m:r>
                      <a:rPr lang="en-US" sz="3200"/>
                      <m:t>∙</m:t>
                    </m:r>
                    <m:d>
                      <m:dPr>
                        <m:ctrlPr>
                          <a:rPr lang="en-US" sz="3200" i="1"/>
                        </m:ctrlPr>
                      </m:dPr>
                      <m:e>
                        <m:r>
                          <a:rPr lang="en-US" sz="3200" i="1"/>
                          <m:t>𝜌</m:t>
                        </m:r>
                        <m:acc>
                          <m:accPr>
                            <m:chr m:val="⃗"/>
                            <m:ctrlPr>
                              <a:rPr lang="en-US" sz="3200" i="1"/>
                            </m:ctrlPr>
                          </m:accPr>
                          <m:e>
                            <m:r>
                              <a:rPr lang="en-US" sz="3200" i="1"/>
                              <m:t>𝑉</m:t>
                            </m:r>
                          </m:e>
                        </m:acc>
                      </m:e>
                    </m:d>
                    <m:r>
                      <a:rPr lang="en-US" sz="3200" i="1"/>
                      <m:t>−</m:t>
                    </m:r>
                    <m:f>
                      <m:fPr>
                        <m:ctrlPr>
                          <a:rPr lang="en-US" sz="3200" i="1"/>
                        </m:ctrlPr>
                      </m:fPr>
                      <m:num>
                        <m:r>
                          <a:rPr lang="en-US" sz="3200" i="1"/>
                          <m:t>𝜕</m:t>
                        </m:r>
                      </m:num>
                      <m:den>
                        <m:r>
                          <a:rPr lang="en-US" sz="3200" i="1"/>
                          <m:t>𝜕</m:t>
                        </m:r>
                        <m:r>
                          <a:rPr lang="en-US" sz="3200" i="1"/>
                          <m:t>𝑧</m:t>
                        </m:r>
                      </m:den>
                    </m:f>
                    <m:r>
                      <a:rPr lang="en-US" sz="3200" i="1"/>
                      <m:t>(</m:t>
                    </m:r>
                    <m:r>
                      <a:rPr lang="en-US" sz="3200" i="1"/>
                      <m:t>𝜌</m:t>
                    </m:r>
                    <m:r>
                      <a:rPr lang="en-US" sz="3200" i="1"/>
                      <m:t>𝑤</m:t>
                    </m:r>
                    <m:r>
                      <a:rPr lang="en-US" sz="3200" i="1"/>
                      <m:t>)</m:t>
                    </m:r>
                  </m:oMath>
                </a14:m>
                <a:r>
                  <a:rPr lang="en-US" sz="3200" dirty="0">
                    <a:effectLst/>
                  </a:rPr>
                  <a:t>  </a:t>
                </a:r>
                <a:endParaRPr lang="en-US" sz="3200" dirty="0"/>
              </a:p>
            </p:txBody>
          </p:sp>
        </mc:Choice>
        <mc:Fallback>
          <p:sp>
            <p:nvSpPr>
              <p:cNvPr id="9" name="Subtitle 2">
                <a:extLst>
                  <a:ext uri="{FF2B5EF4-FFF2-40B4-BE49-F238E27FC236}">
                    <a16:creationId xmlns:a16="http://schemas.microsoft.com/office/drawing/2014/main" id="{517A126E-1FF9-0D48-8CC1-B94B854FF8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331" y="4139559"/>
                <a:ext cx="10223291" cy="897146"/>
              </a:xfrm>
              <a:prstGeom prst="rect">
                <a:avLst/>
              </a:prstGeom>
              <a:blipFill>
                <a:blip r:embed="rId4"/>
                <a:stretch>
                  <a:fillRect t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itle 1">
            <a:extLst>
              <a:ext uri="{FF2B5EF4-FFF2-40B4-BE49-F238E27FC236}">
                <a16:creationId xmlns:a16="http://schemas.microsoft.com/office/drawing/2014/main" id="{02DBEADB-1B70-0D4E-A2B4-5B8CB1CE4568}"/>
              </a:ext>
            </a:extLst>
          </p:cNvPr>
          <p:cNvSpPr txBox="1">
            <a:spLocks/>
          </p:cNvSpPr>
          <p:nvPr/>
        </p:nvSpPr>
        <p:spPr>
          <a:xfrm>
            <a:off x="1329128" y="5006735"/>
            <a:ext cx="9144000" cy="7217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/>
              <a:t>First Law of Thermodynamics (Cons. of Energy)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Subtitle 2">
                <a:extLst>
                  <a:ext uri="{FF2B5EF4-FFF2-40B4-BE49-F238E27FC236}">
                    <a16:creationId xmlns:a16="http://schemas.microsoft.com/office/drawing/2014/main" id="{0FB8369B-50C3-574F-885F-703AA63ADB3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9331" y="5882945"/>
                <a:ext cx="10223291" cy="8971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𝜕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𝑡</m:t>
                        </m:r>
                      </m:den>
                    </m:f>
                    <m:func>
                      <m:funcPr>
                        <m:ctrlP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</m:func>
                    <m:r>
                      <a:rPr lang="en-US" sz="3200" i="1">
                        <a:latin typeface="Cambria Math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rPr>
                      <m:t>= −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</m:acc>
                    <m:r>
                      <a:rPr lang="en-US" sz="3200">
                        <a:latin typeface="Cambria Math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rPr>
                      <m:t>∙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rPr>
                      <m:t>∇</m:t>
                    </m:r>
                    <m:func>
                      <m:funcPr>
                        <m:ctrlP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</m:func>
                    <m:r>
                      <a:rPr lang="en-US" sz="3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𝑤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𝜕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𝜕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𝑧</m:t>
                        </m:r>
                      </m:den>
                    </m:f>
                    <m:func>
                      <m:funcPr>
                        <m:ctrlP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</m:func>
                    <m:r>
                      <a:rPr lang="en-US" sz="3200" i="1">
                        <a:latin typeface="Cambria Math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rPr>
                      <m:t>− 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𝑄</m:t>
                        </m:r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MS Mincho" panose="02020609040205080304" pitchFamily="49" charset="-128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MS Mincho" panose="02020609040205080304" pitchFamily="49" charset="-128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MS Mincho" panose="02020609040205080304" pitchFamily="49" charset="-128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sub>
                        </m:sSub>
                        <m:r>
                          <a:rPr lang="en-US" sz="3200" i="1">
                            <a:latin typeface="Cambria Math" panose="02040503050406030204" pitchFamily="18" charset="0"/>
                            <a:ea typeface="MS Mincho" panose="02020609040205080304" pitchFamily="49" charset="-128"/>
                            <a:cs typeface="Times New Roman" panose="02020603050405020304" pitchFamily="18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>
          <p:sp>
            <p:nvSpPr>
              <p:cNvPr id="11" name="Subtitle 2">
                <a:extLst>
                  <a:ext uri="{FF2B5EF4-FFF2-40B4-BE49-F238E27FC236}">
                    <a16:creationId xmlns:a16="http://schemas.microsoft.com/office/drawing/2014/main" id="{0FB8369B-50C3-574F-885F-703AA63AD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331" y="5882945"/>
                <a:ext cx="10223291" cy="897146"/>
              </a:xfrm>
              <a:prstGeom prst="rect">
                <a:avLst/>
              </a:prstGeom>
              <a:blipFill>
                <a:blip r:embed="rId5"/>
                <a:stretch>
                  <a:fillRect t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520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55DB85F-0A42-1C4D-A06B-50C39AC2258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4 Equations, but 6 variables: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/>
                        </m:ctrlPr>
                      </m:accPr>
                      <m:e>
                        <m:r>
                          <a:rPr lang="en-US" i="1"/>
                          <m:t>𝑉</m:t>
                        </m:r>
                      </m:e>
                    </m:acc>
                  </m:oMath>
                </a14:m>
                <a:r>
                  <a:rPr lang="en-US" dirty="0"/>
                  <a:t>,w, p, </a:t>
                </a:r>
                <a14:m>
                  <m:oMath xmlns:m="http://schemas.openxmlformats.org/officeDocument/2006/math">
                    <m:r>
                      <a:rPr lang="en-US" i="1"/>
                      <m:t>𝜌</m:t>
                    </m:r>
                    <m:r>
                      <a:rPr lang="en-US" i="1"/>
                      <m:t>, </m:t>
                    </m:r>
                    <m:r>
                      <a:rPr lang="en-US" i="1"/>
                      <m:t>𝑇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/>
                      <m:t>𝜃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55DB85F-0A42-1C4D-A06B-50C39AC225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92" b="-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EE2E6D-7ADE-F14B-8B0E-612434CEDA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Close the system with 2 additional relationships:</a:t>
                </a: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Ideal gas law:</a:t>
                </a:r>
                <a:endParaRPr lang="en-US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MS Mincho" panose="02020609040205080304" pitchFamily="49" charset="-128"/>
                      </a:rPr>
                      <m:t>𝑝</m:t>
                    </m:r>
                    <m:r>
                      <a:rPr lang="en-US" i="1">
                        <a:latin typeface="Cambria Math" panose="02040503050406030204" pitchFamily="18" charset="0"/>
                        <a:ea typeface="MS Mincho" panose="02020609040205080304" pitchFamily="49" charset="-128"/>
                      </a:rPr>
                      <m:t>= </m:t>
                    </m:r>
                    <m:r>
                      <a:rPr lang="en-US" i="1">
                        <a:latin typeface="Cambria Math" panose="02040503050406030204" pitchFamily="18" charset="0"/>
                        <a:ea typeface="MS Mincho" panose="02020609040205080304" pitchFamily="49" charset="-128"/>
                      </a:rPr>
                      <m:t>𝜌</m:t>
                    </m:r>
                    <m:r>
                      <a:rPr lang="en-US" i="1">
                        <a:latin typeface="Cambria Math" panose="02040503050406030204" pitchFamily="18" charset="0"/>
                        <a:ea typeface="MS Mincho" panose="02020609040205080304" pitchFamily="49" charset="-128"/>
                      </a:rPr>
                      <m:t>𝑅𝑇</m:t>
                    </m:r>
                  </m:oMath>
                </a14:m>
                <a:endParaRPr lang="en-US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 </a:t>
                </a:r>
                <a:endParaRPr lang="en-US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Definition of potential temperature:</a:t>
                </a:r>
                <a:endParaRPr lang="en-US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MS Mincho" panose="02020609040205080304" pitchFamily="49" charset="-128"/>
                      </a:rPr>
                      <m:t>θ</m:t>
                    </m:r>
                    <m:r>
                      <a:rPr lang="en-US" i="1">
                        <a:latin typeface="Cambria Math" panose="02040503050406030204" pitchFamily="18" charset="0"/>
                        <a:ea typeface="MS Mincho" panose="02020609040205080304" pitchFamily="49" charset="-128"/>
                      </a:rPr>
                      <m:t>=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MS Mincho" panose="02020609040205080304" pitchFamily="49" charset="-128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MS Mincho" panose="02020609040205080304" pitchFamily="49" charset="-128"/>
                              </a:rPr>
                            </m:ctrlPr>
                          </m:dPr>
                          <m:e>
                            <m:f>
                              <m:fPr>
                                <m:type m:val="lin"/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MS Mincho" panose="02020609040205080304" pitchFamily="49" charset="-128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MS Mincho" panose="02020609040205080304" pitchFamily="49" charset="-128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MS Mincho" panose="02020609040205080304" pitchFamily="49" charset="-128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MS Mincho" panose="02020609040205080304" pitchFamily="49" charset="-128"/>
                                      </a:rPr>
                                      <m:t>𝑜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MS Mincho" panose="02020609040205080304" pitchFamily="49" charset="-128"/>
                                  </a:rPr>
                                  <m:t>𝑝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MS Mincho" panose="02020609040205080304" pitchFamily="49" charset="-128"/>
                          </a:rPr>
                          <m:t>𝜅</m:t>
                        </m:r>
                      </m:sup>
                    </m:sSup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T</a:t>
                </a: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latin typeface="Times New Roman" panose="02020603050405020304" pitchFamily="18" charset="0"/>
                  <a:ea typeface="MS Mincho" panose="02020609040205080304" pitchFamily="49" charset="-128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/>
                  <a:t>Here, R, </a:t>
                </a:r>
                <a:r>
                  <a:rPr lang="en-US" dirty="0" err="1"/>
                  <a:t>p</a:t>
                </a:r>
                <a:r>
                  <a:rPr lang="en-US" baseline="-25000" dirty="0" err="1"/>
                  <a:t>o</a:t>
                </a:r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/>
                      <m:t>𝜅</m:t>
                    </m:r>
                  </m:oMath>
                </a14:m>
                <a:r>
                  <a:rPr lang="en-US" dirty="0"/>
                  <a:t> are specified constants,</a:t>
                </a:r>
                <a:r>
                  <a:rPr lang="en-US" dirty="0">
                    <a:effectLst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is the frictional force and Q is diabatic heating.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EE2E6D-7ADE-F14B-8B0E-612434CEDA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6" t="-2632" r="-1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7407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94</Words>
  <Application>Microsoft Macintosh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MS Mincho</vt:lpstr>
      <vt:lpstr>Arial</vt:lpstr>
      <vt:lpstr>Calibri</vt:lpstr>
      <vt:lpstr>Calibri Light</vt:lpstr>
      <vt:lpstr>Cambria Math</vt:lpstr>
      <vt:lpstr>Times New Roman</vt:lpstr>
      <vt:lpstr>Office Theme</vt:lpstr>
      <vt:lpstr>Conservation of Momentum (horizontal)</vt:lpstr>
      <vt:lpstr>4 Equations, but 6 variables: V ⃗,w, p, ρ, T, θ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Conservation of Momentum (horizontal)</dc:title>
  <dc:subject/>
  <dc:creator>Bill Gutowski</dc:creator>
  <cp:keywords/>
  <dc:description/>
  <cp:lastModifiedBy>Bill Gutowski</cp:lastModifiedBy>
  <cp:revision>3</cp:revision>
  <dcterms:created xsi:type="dcterms:W3CDTF">2018-08-23T02:31:59Z</dcterms:created>
  <dcterms:modified xsi:type="dcterms:W3CDTF">2018-08-23T02:49:26Z</dcterms:modified>
  <cp:category/>
</cp:coreProperties>
</file>