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9" r:id="rId3"/>
    <p:sldId id="273" r:id="rId4"/>
    <p:sldId id="292" r:id="rId5"/>
    <p:sldId id="290" r:id="rId6"/>
    <p:sldId id="291" r:id="rId7"/>
    <p:sldId id="261" r:id="rId8"/>
    <p:sldId id="295" r:id="rId9"/>
    <p:sldId id="276" r:id="rId10"/>
    <p:sldId id="294" r:id="rId11"/>
    <p:sldId id="293" r:id="rId12"/>
    <p:sldId id="277" r:id="rId13"/>
    <p:sldId id="296" r:id="rId14"/>
    <p:sldId id="270" r:id="rId15"/>
    <p:sldId id="285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96"/>
    <p:restoredTop sz="94684"/>
  </p:normalViewPr>
  <p:slideViewPr>
    <p:cSldViewPr>
      <p:cViewPr varScale="1">
        <p:scale>
          <a:sx n="167" d="100"/>
          <a:sy n="167" d="100"/>
        </p:scale>
        <p:origin x="304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2E5535-C9F1-484A-97DE-689E7742062A}" type="datetimeFigureOut">
              <a:rPr lang="en-US" smtClean="0"/>
              <a:t>9/10/18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0DD7F4-027D-45C3-BDFE-C1FCDCEE59F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0DD7F4-027D-45C3-BDFE-C1FCDCEE59F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7681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8 Sept 18:  Maxima: +150, +270, +240, +180 =&gt; Average = +210</a:t>
            </a:r>
          </a:p>
          <a:p>
            <a:r>
              <a:rPr lang="en-US" dirty="0"/>
              <a:t>	Minima: -180, -10, -60, -30 =&gt; Average = - 70</a:t>
            </a:r>
          </a:p>
          <a:p>
            <a:r>
              <a:rPr lang="en-US" dirty="0"/>
              <a:t>	Amplitude = (210 – (-70))/2 = 280/2 = 140 meters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0DD7F4-027D-45C3-BDFE-C1FCDCEE59F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159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95DF5-2A9D-44A4-B229-5308E67610B4}" type="datetimeFigureOut">
              <a:rPr lang="en-US" smtClean="0"/>
              <a:pPr/>
              <a:t>9/10/18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979A6-26A4-451F-A017-F1917DC7635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95DF5-2A9D-44A4-B229-5308E67610B4}" type="datetimeFigureOut">
              <a:rPr lang="en-US" smtClean="0"/>
              <a:pPr/>
              <a:t>9/10/18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979A6-26A4-451F-A017-F1917DC7635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95DF5-2A9D-44A4-B229-5308E67610B4}" type="datetimeFigureOut">
              <a:rPr lang="en-US" smtClean="0"/>
              <a:pPr/>
              <a:t>9/10/18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979A6-26A4-451F-A017-F1917DC7635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95DF5-2A9D-44A4-B229-5308E67610B4}" type="datetimeFigureOut">
              <a:rPr lang="en-US" smtClean="0"/>
              <a:pPr/>
              <a:t>9/10/18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979A6-26A4-451F-A017-F1917DC7635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95DF5-2A9D-44A4-B229-5308E67610B4}" type="datetimeFigureOut">
              <a:rPr lang="en-US" smtClean="0"/>
              <a:pPr/>
              <a:t>9/10/18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979A6-26A4-451F-A017-F1917DC7635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95DF5-2A9D-44A4-B229-5308E67610B4}" type="datetimeFigureOut">
              <a:rPr lang="en-US" smtClean="0"/>
              <a:pPr/>
              <a:t>9/10/18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979A6-26A4-451F-A017-F1917DC7635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95DF5-2A9D-44A4-B229-5308E67610B4}" type="datetimeFigureOut">
              <a:rPr lang="en-US" smtClean="0"/>
              <a:pPr/>
              <a:t>9/10/18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979A6-26A4-451F-A017-F1917DC7635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95DF5-2A9D-44A4-B229-5308E67610B4}" type="datetimeFigureOut">
              <a:rPr lang="en-US" smtClean="0"/>
              <a:pPr/>
              <a:t>9/10/18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979A6-26A4-451F-A017-F1917DC7635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95DF5-2A9D-44A4-B229-5308E67610B4}" type="datetimeFigureOut">
              <a:rPr lang="en-US" smtClean="0"/>
              <a:pPr/>
              <a:t>9/10/18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979A6-26A4-451F-A017-F1917DC7635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95DF5-2A9D-44A4-B229-5308E67610B4}" type="datetimeFigureOut">
              <a:rPr lang="en-US" smtClean="0"/>
              <a:pPr/>
              <a:t>9/10/18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979A6-26A4-451F-A017-F1917DC7635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95DF5-2A9D-44A4-B229-5308E67610B4}" type="datetimeFigureOut">
              <a:rPr lang="en-US" smtClean="0"/>
              <a:pPr/>
              <a:t>9/10/18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979A6-26A4-451F-A017-F1917DC7635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6000" t="-23000" r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D95DF5-2A9D-44A4-B229-5308E67610B4}" type="datetimeFigureOut">
              <a:rPr lang="en-US" smtClean="0"/>
              <a:pPr/>
              <a:t>9/10/18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1979A6-26A4-451F-A017-F1917DC7635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hyperlink" Target="http://www.weathersa.co.za/#tab-201809141200" TargetMode="External"/><Relationship Id="rId7" Type="http://schemas.openxmlformats.org/officeDocument/2006/relationships/hyperlink" Target="http://www.weathersa.co.za/#tab-201809161200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hyperlink" Target="http://www.weathersa.co.za/#tab-201809151200" TargetMode="Externa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u="sng">
                <a:solidFill>
                  <a:schemeClr val="bg1"/>
                </a:solidFill>
              </a:rPr>
              <a:t>Waves </a:t>
            </a:r>
            <a:r>
              <a:rPr lang="en-US" b="1" u="sng" dirty="0">
                <a:solidFill>
                  <a:schemeClr val="bg1"/>
                </a:solidFill>
              </a:rPr>
              <a:t>Presentation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W. Gutowski</a:t>
            </a:r>
          </a:p>
          <a:p>
            <a:r>
              <a:rPr lang="en-US" dirty="0">
                <a:solidFill>
                  <a:schemeClr val="bg1"/>
                </a:solidFill>
              </a:rPr>
              <a:t>10 September 2018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solidFill>
                  <a:schemeClr val="bg1"/>
                </a:solidFill>
              </a:rPr>
              <a:t>Southern Hemisphere</a:t>
            </a:r>
          </a:p>
        </p:txBody>
      </p:sp>
      <p:pic>
        <p:nvPicPr>
          <p:cNvPr id="8198" name="Picture 6" descr="satellite image">
            <a:extLst>
              <a:ext uri="{FF2B5EF4-FFF2-40B4-BE49-F238E27FC236}">
                <a16:creationId xmlns:a16="http://schemas.microsoft.com/office/drawing/2014/main" id="{84076191-9AF4-6B42-A32B-049B87F7B7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1" r="16249"/>
          <a:stretch/>
        </p:blipFill>
        <p:spPr bwMode="auto">
          <a:xfrm>
            <a:off x="4587240" y="1371600"/>
            <a:ext cx="4251960" cy="47244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satellite image">
            <a:extLst>
              <a:ext uri="{FF2B5EF4-FFF2-40B4-BE49-F238E27FC236}">
                <a16:creationId xmlns:a16="http://schemas.microsoft.com/office/drawing/2014/main" id="{6E544B22-0FD5-6643-BA51-359FB5DA90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1" r="16249"/>
          <a:stretch/>
        </p:blipFill>
        <p:spPr bwMode="auto">
          <a:xfrm>
            <a:off x="304800" y="1371600"/>
            <a:ext cx="4251960" cy="47244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B1D489F-CD15-B045-B945-29590DEAC0FF}"/>
              </a:ext>
            </a:extLst>
          </p:cNvPr>
          <p:cNvSpPr txBox="1"/>
          <p:nvPr/>
        </p:nvSpPr>
        <p:spPr>
          <a:xfrm>
            <a:off x="1143000" y="6248400"/>
            <a:ext cx="2133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6 crossings =&gt; N = 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9C61FD-8392-3C49-9796-10963073AFE8}"/>
              </a:ext>
            </a:extLst>
          </p:cNvPr>
          <p:cNvSpPr txBox="1"/>
          <p:nvPr/>
        </p:nvSpPr>
        <p:spPr>
          <a:xfrm>
            <a:off x="5646420" y="6248400"/>
            <a:ext cx="2133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6 crossings =&gt; N = 3</a:t>
            </a:r>
          </a:p>
        </p:txBody>
      </p:sp>
    </p:spTree>
    <p:extLst>
      <p:ext uri="{BB962C8B-B14F-4D97-AF65-F5344CB8AC3E}">
        <p14:creationId xmlns:p14="http://schemas.microsoft.com/office/powerpoint/2010/main" val="3866800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solidFill>
                  <a:schemeClr val="bg1"/>
                </a:solidFill>
              </a:rPr>
              <a:t>Southern Hemisphere</a:t>
            </a:r>
          </a:p>
        </p:txBody>
      </p:sp>
      <p:pic>
        <p:nvPicPr>
          <p:cNvPr id="8194" name="Picture 2" descr="satellite image">
            <a:extLst>
              <a:ext uri="{FF2B5EF4-FFF2-40B4-BE49-F238E27FC236}">
                <a16:creationId xmlns:a16="http://schemas.microsoft.com/office/drawing/2014/main" id="{2C262FBC-55CE-3349-B0F8-7B3A562793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1" r="16249"/>
          <a:stretch/>
        </p:blipFill>
        <p:spPr bwMode="auto">
          <a:xfrm>
            <a:off x="4572000" y="1371600"/>
            <a:ext cx="4251960" cy="47244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satellite image">
            <a:extLst>
              <a:ext uri="{FF2B5EF4-FFF2-40B4-BE49-F238E27FC236}">
                <a16:creationId xmlns:a16="http://schemas.microsoft.com/office/drawing/2014/main" id="{10B063DE-49CE-C845-B638-646F00894E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1" r="16249"/>
          <a:stretch/>
        </p:blipFill>
        <p:spPr bwMode="auto">
          <a:xfrm>
            <a:off x="289560" y="1371600"/>
            <a:ext cx="4251960" cy="47244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3E17AC4-CA24-B542-BC76-CD4B8EFD4005}"/>
              </a:ext>
            </a:extLst>
          </p:cNvPr>
          <p:cNvSpPr txBox="1"/>
          <p:nvPr/>
        </p:nvSpPr>
        <p:spPr>
          <a:xfrm>
            <a:off x="1143000" y="6248400"/>
            <a:ext cx="2133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4 crossings =&gt; N = 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C57B53-52E6-DB4D-94B1-1F7E42224665}"/>
              </a:ext>
            </a:extLst>
          </p:cNvPr>
          <p:cNvSpPr txBox="1"/>
          <p:nvPr/>
        </p:nvSpPr>
        <p:spPr>
          <a:xfrm>
            <a:off x="5631180" y="6248400"/>
            <a:ext cx="2133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4 crossings =&gt; N = 2</a:t>
            </a:r>
          </a:p>
        </p:txBody>
      </p:sp>
      <p:sp>
        <p:nvSpPr>
          <p:cNvPr id="7" name="Donut 6">
            <a:extLst>
              <a:ext uri="{FF2B5EF4-FFF2-40B4-BE49-F238E27FC236}">
                <a16:creationId xmlns:a16="http://schemas.microsoft.com/office/drawing/2014/main" id="{7EADCACD-ECB5-5A49-9190-8582388B2467}"/>
              </a:ext>
            </a:extLst>
          </p:cNvPr>
          <p:cNvSpPr/>
          <p:nvPr/>
        </p:nvSpPr>
        <p:spPr>
          <a:xfrm>
            <a:off x="7543800" y="3733800"/>
            <a:ext cx="838200" cy="838200"/>
          </a:xfrm>
          <a:prstGeom prst="donut">
            <a:avLst>
              <a:gd name="adj" fmla="val 1028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36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solidFill>
                  <a:schemeClr val="bg1"/>
                </a:solidFill>
              </a:rPr>
              <a:t>Cape Town, South Africa, Forecast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8200" y="6172200"/>
            <a:ext cx="769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http://</a:t>
            </a:r>
            <a:r>
              <a:rPr lang="en-US" sz="2800" b="1" dirty="0" err="1">
                <a:solidFill>
                  <a:schemeClr val="bg1"/>
                </a:solidFill>
              </a:rPr>
              <a:t>www.weathersa.co.za</a:t>
            </a:r>
            <a:r>
              <a:rPr lang="en-US" sz="2800" b="1" dirty="0">
                <a:solidFill>
                  <a:schemeClr val="bg1"/>
                </a:solidFill>
              </a:rPr>
              <a:t>/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91200" y="2667000"/>
            <a:ext cx="304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Trough approaching the Western Cape province.</a:t>
            </a:r>
          </a:p>
        </p:txBody>
      </p:sp>
      <p:pic>
        <p:nvPicPr>
          <p:cNvPr id="13314" name="Picture 2" descr="http://www.weathersa.co.za/media/data/warnings/Warnings_RSA_Today.png">
            <a:extLst>
              <a:ext uri="{FF2B5EF4-FFF2-40B4-BE49-F238E27FC236}">
                <a16:creationId xmlns:a16="http://schemas.microsoft.com/office/drawing/2014/main" id="{EB2CF648-4F59-1442-BDAF-1E396EDE34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00" y="1448118"/>
            <a:ext cx="508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Donut 7">
            <a:extLst>
              <a:ext uri="{FF2B5EF4-FFF2-40B4-BE49-F238E27FC236}">
                <a16:creationId xmlns:a16="http://schemas.microsoft.com/office/drawing/2014/main" id="{1C262CA0-8054-E14F-8C10-603921960869}"/>
              </a:ext>
            </a:extLst>
          </p:cNvPr>
          <p:cNvSpPr/>
          <p:nvPr/>
        </p:nvSpPr>
        <p:spPr>
          <a:xfrm>
            <a:off x="1066800" y="4168458"/>
            <a:ext cx="1447800" cy="1241742"/>
          </a:xfrm>
          <a:prstGeom prst="donut">
            <a:avLst>
              <a:gd name="adj" fmla="val 1028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solidFill>
                  <a:schemeClr val="bg1"/>
                </a:solidFill>
              </a:rPr>
              <a:t>Cape Town, South Africa, Forecast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8200" y="6172200"/>
            <a:ext cx="769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http://</a:t>
            </a:r>
            <a:r>
              <a:rPr lang="en-US" sz="2800" b="1" dirty="0" err="1">
                <a:solidFill>
                  <a:schemeClr val="bg1"/>
                </a:solidFill>
              </a:rPr>
              <a:t>www.weathersa.co.za</a:t>
            </a:r>
            <a:r>
              <a:rPr lang="en-US" sz="2800" b="1" dirty="0">
                <a:solidFill>
                  <a:schemeClr val="bg1"/>
                </a:solidFill>
              </a:rPr>
              <a:t>/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98217" y="1345083"/>
            <a:ext cx="304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Today – Sunny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 21/10 C</a:t>
            </a:r>
          </a:p>
        </p:txBody>
      </p:sp>
      <p:pic>
        <p:nvPicPr>
          <p:cNvPr id="13314" name="Picture 2" descr="http://www.weathersa.co.za/media/data/warnings/Warnings_RSA_Today.png">
            <a:extLst>
              <a:ext uri="{FF2B5EF4-FFF2-40B4-BE49-F238E27FC236}">
                <a16:creationId xmlns:a16="http://schemas.microsoft.com/office/drawing/2014/main" id="{EB2CF648-4F59-1442-BDAF-1E396EDE34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00" y="1448118"/>
            <a:ext cx="508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Donut 7">
            <a:extLst>
              <a:ext uri="{FF2B5EF4-FFF2-40B4-BE49-F238E27FC236}">
                <a16:creationId xmlns:a16="http://schemas.microsoft.com/office/drawing/2014/main" id="{1C262CA0-8054-E14F-8C10-603921960869}"/>
              </a:ext>
            </a:extLst>
          </p:cNvPr>
          <p:cNvSpPr/>
          <p:nvPr/>
        </p:nvSpPr>
        <p:spPr>
          <a:xfrm>
            <a:off x="1066800" y="4168458"/>
            <a:ext cx="1447800" cy="1241742"/>
          </a:xfrm>
          <a:prstGeom prst="donut">
            <a:avLst>
              <a:gd name="adj" fmla="val 1028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4342" name="Picture 6" descr="http://www.weathersa.co.za/media/data/pictoforecast/102.png">
            <a:hlinkClick r:id="rId3"/>
            <a:extLst>
              <a:ext uri="{FF2B5EF4-FFF2-40B4-BE49-F238E27FC236}">
                <a16:creationId xmlns:a16="http://schemas.microsoft.com/office/drawing/2014/main" id="{A33996D2-EC96-A94F-8EBF-40519C5A9B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320" y="7284273"/>
            <a:ext cx="389822" cy="389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3" name="Picture 7" descr="http://www.weathersa.co.za/media/data/pictoforecast/100.png">
            <a:hlinkClick r:id="rId5"/>
            <a:extLst>
              <a:ext uri="{FF2B5EF4-FFF2-40B4-BE49-F238E27FC236}">
                <a16:creationId xmlns:a16="http://schemas.microsoft.com/office/drawing/2014/main" id="{D5E7F277-345B-1F45-BD2C-15E5336F3A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320" y="8717786"/>
            <a:ext cx="389822" cy="389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 descr="http://www.weathersa.co.za/media/data/pictoforecast/60.png">
            <a:hlinkClick r:id="rId7"/>
            <a:extLst>
              <a:ext uri="{FF2B5EF4-FFF2-40B4-BE49-F238E27FC236}">
                <a16:creationId xmlns:a16="http://schemas.microsoft.com/office/drawing/2014/main" id="{CD1EC9C2-F503-7744-A899-A157BA626B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8395" y="10151298"/>
            <a:ext cx="389822" cy="389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un 8">
            <a:extLst>
              <a:ext uri="{FF2B5EF4-FFF2-40B4-BE49-F238E27FC236}">
                <a16:creationId xmlns:a16="http://schemas.microsoft.com/office/drawing/2014/main" id="{BA705C14-74EA-574A-B753-374BA356819B}"/>
              </a:ext>
            </a:extLst>
          </p:cNvPr>
          <p:cNvSpPr/>
          <p:nvPr/>
        </p:nvSpPr>
        <p:spPr>
          <a:xfrm>
            <a:off x="5697220" y="1356519"/>
            <a:ext cx="838200" cy="99060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loud 9">
            <a:extLst>
              <a:ext uri="{FF2B5EF4-FFF2-40B4-BE49-F238E27FC236}">
                <a16:creationId xmlns:a16="http://schemas.microsoft.com/office/drawing/2014/main" id="{6289E31D-F611-3E4E-BE1F-F65D04C0B85A}"/>
              </a:ext>
            </a:extLst>
          </p:cNvPr>
          <p:cNvSpPr/>
          <p:nvPr/>
        </p:nvSpPr>
        <p:spPr>
          <a:xfrm>
            <a:off x="5715000" y="2848953"/>
            <a:ext cx="1118446" cy="707641"/>
          </a:xfrm>
          <a:prstGeom prst="cloud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loud 18">
            <a:extLst>
              <a:ext uri="{FF2B5EF4-FFF2-40B4-BE49-F238E27FC236}">
                <a16:creationId xmlns:a16="http://schemas.microsoft.com/office/drawing/2014/main" id="{09B6765E-10AD-7E44-AD1D-648CBF6BA216}"/>
              </a:ext>
            </a:extLst>
          </p:cNvPr>
          <p:cNvSpPr/>
          <p:nvPr/>
        </p:nvSpPr>
        <p:spPr>
          <a:xfrm>
            <a:off x="5741035" y="4148124"/>
            <a:ext cx="1118446" cy="707641"/>
          </a:xfrm>
          <a:prstGeom prst="cloud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D203476-2D23-034C-B066-13BBDD6CBBFB}"/>
              </a:ext>
            </a:extLst>
          </p:cNvPr>
          <p:cNvCxnSpPr/>
          <p:nvPr/>
        </p:nvCxnSpPr>
        <p:spPr>
          <a:xfrm flipH="1" flipV="1">
            <a:off x="6093494" y="4824322"/>
            <a:ext cx="459706" cy="3744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36E7F26-B20D-7346-8315-8623F59B53AE}"/>
              </a:ext>
            </a:extLst>
          </p:cNvPr>
          <p:cNvCxnSpPr/>
          <p:nvPr/>
        </p:nvCxnSpPr>
        <p:spPr>
          <a:xfrm flipH="1" flipV="1">
            <a:off x="6546215" y="4771824"/>
            <a:ext cx="459706" cy="3744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AF62E9F-0BEC-7C46-976B-8572E137D7C8}"/>
              </a:ext>
            </a:extLst>
          </p:cNvPr>
          <p:cNvCxnSpPr/>
          <p:nvPr/>
        </p:nvCxnSpPr>
        <p:spPr>
          <a:xfrm flipH="1" flipV="1">
            <a:off x="6253869" y="4842473"/>
            <a:ext cx="459706" cy="3744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1EAF48C-B106-8E46-A28A-076117486926}"/>
              </a:ext>
            </a:extLst>
          </p:cNvPr>
          <p:cNvCxnSpPr/>
          <p:nvPr/>
        </p:nvCxnSpPr>
        <p:spPr>
          <a:xfrm flipH="1" flipV="1">
            <a:off x="6425386" y="4824322"/>
            <a:ext cx="459706" cy="3744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2D039370-44CC-A14B-BDCB-A6C7752C3D49}"/>
              </a:ext>
            </a:extLst>
          </p:cNvPr>
          <p:cNvSpPr txBox="1"/>
          <p:nvPr/>
        </p:nvSpPr>
        <p:spPr>
          <a:xfrm>
            <a:off x="6833446" y="2804140"/>
            <a:ext cx="304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Tues – Cloudy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 19/12 C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BB2B552-F1B0-A048-B6AE-066BB1CEA2C6}"/>
              </a:ext>
            </a:extLst>
          </p:cNvPr>
          <p:cNvSpPr txBox="1"/>
          <p:nvPr/>
        </p:nvSpPr>
        <p:spPr>
          <a:xfrm>
            <a:off x="6904430" y="4086445"/>
            <a:ext cx="304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Wed – Rain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 16/13 C</a:t>
            </a:r>
          </a:p>
        </p:txBody>
      </p:sp>
    </p:spTree>
    <p:extLst>
      <p:ext uri="{BB962C8B-B14F-4D97-AF65-F5344CB8AC3E}">
        <p14:creationId xmlns:p14="http://schemas.microsoft.com/office/powerpoint/2010/main" val="1884198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"/>
            <a:ext cx="8229600" cy="1143000"/>
          </a:xfrm>
        </p:spPr>
        <p:txBody>
          <a:bodyPr/>
          <a:lstStyle/>
          <a:p>
            <a:r>
              <a:rPr lang="en-US" b="1" u="sng" dirty="0">
                <a:solidFill>
                  <a:schemeClr val="bg1"/>
                </a:solidFill>
              </a:rPr>
              <a:t>Zonal Wind</a:t>
            </a:r>
          </a:p>
        </p:txBody>
      </p:sp>
      <p:pic>
        <p:nvPicPr>
          <p:cNvPr id="15362" name="Picture 2" descr="http://www.meteor.iastate.edu/wx/data/current/zonalWind_0.gif">
            <a:extLst>
              <a:ext uri="{FF2B5EF4-FFF2-40B4-BE49-F238E27FC236}">
                <a16:creationId xmlns:a16="http://schemas.microsoft.com/office/drawing/2014/main" id="{59DE2F2F-0149-0448-B302-468AD6B3AC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066800"/>
            <a:ext cx="7721600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38400"/>
            <a:ext cx="8229600" cy="1143000"/>
          </a:xfrm>
        </p:spPr>
        <p:txBody>
          <a:bodyPr/>
          <a:lstStyle/>
          <a:p>
            <a:r>
              <a:rPr lang="en-US" b="1" u="sng" dirty="0">
                <a:solidFill>
                  <a:schemeClr val="bg1"/>
                </a:solidFill>
              </a:rPr>
              <a:t>Questions?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304800"/>
            <a:ext cx="2514600" cy="3581400"/>
          </a:xfrm>
        </p:spPr>
        <p:txBody>
          <a:bodyPr>
            <a:normAutofit/>
          </a:bodyPr>
          <a:lstStyle/>
          <a:p>
            <a:r>
              <a:rPr lang="en-US" sz="3600" b="1" u="sng" dirty="0">
                <a:solidFill>
                  <a:schemeClr val="bg1"/>
                </a:solidFill>
              </a:rPr>
              <a:t>Northern  Hemisphere</a:t>
            </a:r>
          </a:p>
        </p:txBody>
      </p:sp>
      <p:pic>
        <p:nvPicPr>
          <p:cNvPr id="1026" name="Picture 2" descr="satellite image">
            <a:extLst>
              <a:ext uri="{FF2B5EF4-FFF2-40B4-BE49-F238E27FC236}">
                <a16:creationId xmlns:a16="http://schemas.microsoft.com/office/drawing/2014/main" id="{CBB99E00-97FF-244A-BE72-E0573BA09F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02" r="12926"/>
          <a:stretch/>
        </p:blipFill>
        <p:spPr bwMode="auto">
          <a:xfrm>
            <a:off x="2667001" y="23237"/>
            <a:ext cx="6447890" cy="683476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5-Point Star 6">
            <a:extLst>
              <a:ext uri="{FF2B5EF4-FFF2-40B4-BE49-F238E27FC236}">
                <a16:creationId xmlns:a16="http://schemas.microsoft.com/office/drawing/2014/main" id="{4BF61800-9CD2-5845-8088-566D1C748CAB}"/>
              </a:ext>
            </a:extLst>
          </p:cNvPr>
          <p:cNvSpPr/>
          <p:nvPr/>
        </p:nvSpPr>
        <p:spPr>
          <a:xfrm>
            <a:off x="6248400" y="1714500"/>
            <a:ext cx="304800" cy="381000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9">
            <a:extLst>
              <a:ext uri="{FF2B5EF4-FFF2-40B4-BE49-F238E27FC236}">
                <a16:creationId xmlns:a16="http://schemas.microsoft.com/office/drawing/2014/main" id="{80A02814-41DD-2B4C-9C8C-0030BF9D057D}"/>
              </a:ext>
            </a:extLst>
          </p:cNvPr>
          <p:cNvSpPr/>
          <p:nvPr/>
        </p:nvSpPr>
        <p:spPr>
          <a:xfrm>
            <a:off x="5600700" y="1658420"/>
            <a:ext cx="304800" cy="381000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>
            <a:extLst>
              <a:ext uri="{FF2B5EF4-FFF2-40B4-BE49-F238E27FC236}">
                <a16:creationId xmlns:a16="http://schemas.microsoft.com/office/drawing/2014/main" id="{C7849700-5DF8-5D41-92F0-ECC2DD7253FB}"/>
              </a:ext>
            </a:extLst>
          </p:cNvPr>
          <p:cNvSpPr/>
          <p:nvPr/>
        </p:nvSpPr>
        <p:spPr>
          <a:xfrm>
            <a:off x="4572000" y="2286000"/>
            <a:ext cx="304800" cy="381000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5-Point Star 11">
            <a:extLst>
              <a:ext uri="{FF2B5EF4-FFF2-40B4-BE49-F238E27FC236}">
                <a16:creationId xmlns:a16="http://schemas.microsoft.com/office/drawing/2014/main" id="{31F25D35-1B30-4E48-84EE-7E51183444F8}"/>
              </a:ext>
            </a:extLst>
          </p:cNvPr>
          <p:cNvSpPr/>
          <p:nvPr/>
        </p:nvSpPr>
        <p:spPr>
          <a:xfrm>
            <a:off x="4419600" y="2971800"/>
            <a:ext cx="304800" cy="381000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B9F1D77-436E-944A-BC5B-7D52B649867D}"/>
              </a:ext>
            </a:extLst>
          </p:cNvPr>
          <p:cNvSpPr txBox="1"/>
          <p:nvPr/>
        </p:nvSpPr>
        <p:spPr>
          <a:xfrm>
            <a:off x="304800" y="2971800"/>
            <a:ext cx="2133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4 crossings =&gt; N = 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12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solidFill>
                  <a:schemeClr val="bg1"/>
                </a:solidFill>
              </a:rPr>
              <a:t>Northern  Hemisphere</a:t>
            </a:r>
          </a:p>
        </p:txBody>
      </p:sp>
      <p:pic>
        <p:nvPicPr>
          <p:cNvPr id="3074" name="Picture 2" descr="satellite image">
            <a:extLst>
              <a:ext uri="{FF2B5EF4-FFF2-40B4-BE49-F238E27FC236}">
                <a16:creationId xmlns:a16="http://schemas.microsoft.com/office/drawing/2014/main" id="{0E56F534-53BE-CA46-BE44-E32DCD1AE1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2" r="11666"/>
          <a:stretch/>
        </p:blipFill>
        <p:spPr bwMode="auto">
          <a:xfrm>
            <a:off x="4524762" y="1586163"/>
            <a:ext cx="4342610" cy="4540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satellite image">
            <a:extLst>
              <a:ext uri="{FF2B5EF4-FFF2-40B4-BE49-F238E27FC236}">
                <a16:creationId xmlns:a16="http://schemas.microsoft.com/office/drawing/2014/main" id="{CA975E95-680E-584C-9369-B0E7A82A57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3" r="11865"/>
          <a:stretch/>
        </p:blipFill>
        <p:spPr bwMode="auto">
          <a:xfrm>
            <a:off x="215609" y="1586163"/>
            <a:ext cx="4309153" cy="4540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9839443-4A88-1641-94F9-7B8DC7942C83}"/>
              </a:ext>
            </a:extLst>
          </p:cNvPr>
          <p:cNvSpPr txBox="1"/>
          <p:nvPr/>
        </p:nvSpPr>
        <p:spPr>
          <a:xfrm>
            <a:off x="5181600" y="6238514"/>
            <a:ext cx="2133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2 crossings =&gt; N = 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D28A992-6FB7-FC41-978D-C525CDC91C6F}"/>
              </a:ext>
            </a:extLst>
          </p:cNvPr>
          <p:cNvSpPr txBox="1"/>
          <p:nvPr/>
        </p:nvSpPr>
        <p:spPr>
          <a:xfrm>
            <a:off x="1303385" y="6238514"/>
            <a:ext cx="2133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4 crossings =&gt; N = 2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solidFill>
                  <a:schemeClr val="bg1"/>
                </a:solidFill>
              </a:rPr>
              <a:t>Northern  Hemisphere</a:t>
            </a:r>
          </a:p>
        </p:txBody>
      </p:sp>
      <p:pic>
        <p:nvPicPr>
          <p:cNvPr id="3078" name="Picture 6" descr="satellite image">
            <a:extLst>
              <a:ext uri="{FF2B5EF4-FFF2-40B4-BE49-F238E27FC236}">
                <a16:creationId xmlns:a16="http://schemas.microsoft.com/office/drawing/2014/main" id="{B5811962-B090-9544-98B5-FB95966ACF8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87" r="10940"/>
          <a:stretch/>
        </p:blipFill>
        <p:spPr bwMode="auto">
          <a:xfrm>
            <a:off x="187299" y="1522369"/>
            <a:ext cx="4418092" cy="460379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satellite image">
            <a:extLst>
              <a:ext uri="{FF2B5EF4-FFF2-40B4-BE49-F238E27FC236}">
                <a16:creationId xmlns:a16="http://schemas.microsoft.com/office/drawing/2014/main" id="{2AB6B492-9911-3044-9EC8-1B6021A7A8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8" r="11778"/>
          <a:stretch/>
        </p:blipFill>
        <p:spPr bwMode="auto">
          <a:xfrm>
            <a:off x="4542034" y="1522369"/>
            <a:ext cx="4399182" cy="460379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D86452F-819F-5E48-929A-DB62C5191C40}"/>
              </a:ext>
            </a:extLst>
          </p:cNvPr>
          <p:cNvSpPr txBox="1"/>
          <p:nvPr/>
        </p:nvSpPr>
        <p:spPr>
          <a:xfrm>
            <a:off x="5181600" y="6238514"/>
            <a:ext cx="2133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2 crossings =&gt; N = 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A36D6E4-E935-9849-B650-143ECBFF34D7}"/>
              </a:ext>
            </a:extLst>
          </p:cNvPr>
          <p:cNvSpPr txBox="1"/>
          <p:nvPr/>
        </p:nvSpPr>
        <p:spPr>
          <a:xfrm>
            <a:off x="1329545" y="6230894"/>
            <a:ext cx="2133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2 crossings =&gt; N = 1</a:t>
            </a:r>
          </a:p>
        </p:txBody>
      </p:sp>
    </p:spTree>
    <p:extLst>
      <p:ext uri="{BB962C8B-B14F-4D97-AF65-F5344CB8AC3E}">
        <p14:creationId xmlns:p14="http://schemas.microsoft.com/office/powerpoint/2010/main" val="27172369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solidFill>
                  <a:schemeClr val="bg1"/>
                </a:solidFill>
              </a:rPr>
              <a:t>Northern  Hemisphere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B79B3C-25D2-6243-A07C-6FB029346D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102" name="Picture 6" descr="satellite image">
            <a:extLst>
              <a:ext uri="{FF2B5EF4-FFF2-40B4-BE49-F238E27FC236}">
                <a16:creationId xmlns:a16="http://schemas.microsoft.com/office/drawing/2014/main" id="{520F583A-8E3D-1844-8CEB-7FB8BBBED8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67" r="11778"/>
          <a:stretch/>
        </p:blipFill>
        <p:spPr bwMode="auto">
          <a:xfrm>
            <a:off x="4572000" y="1522369"/>
            <a:ext cx="4368210" cy="462516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satellite image">
            <a:extLst>
              <a:ext uri="{FF2B5EF4-FFF2-40B4-BE49-F238E27FC236}">
                <a16:creationId xmlns:a16="http://schemas.microsoft.com/office/drawing/2014/main" id="{7F12B22B-C0BB-6941-87AC-0F873D51CB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8" r="11778"/>
          <a:stretch/>
        </p:blipFill>
        <p:spPr bwMode="auto">
          <a:xfrm>
            <a:off x="152398" y="1522368"/>
            <a:ext cx="4419602" cy="462516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D860F93-B8E8-1040-9F7A-721B105B343B}"/>
              </a:ext>
            </a:extLst>
          </p:cNvPr>
          <p:cNvSpPr txBox="1"/>
          <p:nvPr/>
        </p:nvSpPr>
        <p:spPr>
          <a:xfrm>
            <a:off x="5181600" y="6238514"/>
            <a:ext cx="2133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8 crossings =&gt; N = 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9FB81B2-91BB-4543-9779-6C11F9E872C6}"/>
              </a:ext>
            </a:extLst>
          </p:cNvPr>
          <p:cNvSpPr txBox="1"/>
          <p:nvPr/>
        </p:nvSpPr>
        <p:spPr>
          <a:xfrm>
            <a:off x="1447800" y="6240604"/>
            <a:ext cx="2133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4 crossings =&gt; N = 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2E72FC9-A68F-2040-B393-9D4C04F41248}"/>
              </a:ext>
            </a:extLst>
          </p:cNvPr>
          <p:cNvSpPr txBox="1"/>
          <p:nvPr/>
        </p:nvSpPr>
        <p:spPr>
          <a:xfrm>
            <a:off x="7467600" y="6238514"/>
            <a:ext cx="1143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A = 140 m</a:t>
            </a:r>
          </a:p>
        </p:txBody>
      </p:sp>
    </p:spTree>
    <p:extLst>
      <p:ext uri="{BB962C8B-B14F-4D97-AF65-F5344CB8AC3E}">
        <p14:creationId xmlns:p14="http://schemas.microsoft.com/office/powerpoint/2010/main" val="31489840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solidFill>
                  <a:schemeClr val="bg1"/>
                </a:solidFill>
              </a:rPr>
              <a:t>Northern  Hemisphere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B79B3C-25D2-6243-A07C-6FB029346D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satellite image">
            <a:extLst>
              <a:ext uri="{FF2B5EF4-FFF2-40B4-BE49-F238E27FC236}">
                <a16:creationId xmlns:a16="http://schemas.microsoft.com/office/drawing/2014/main" id="{0C6601F6-83D4-7E4E-8CFF-48B5AB1535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8" r="11778"/>
          <a:stretch/>
        </p:blipFill>
        <p:spPr bwMode="auto">
          <a:xfrm>
            <a:off x="4560870" y="1522369"/>
            <a:ext cx="4399181" cy="460379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satellite image">
            <a:extLst>
              <a:ext uri="{FF2B5EF4-FFF2-40B4-BE49-F238E27FC236}">
                <a16:creationId xmlns:a16="http://schemas.microsoft.com/office/drawing/2014/main" id="{BB7DCADB-61D2-EC42-A24F-E4E460E9CF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8" r="11778"/>
          <a:stretch/>
        </p:blipFill>
        <p:spPr bwMode="auto">
          <a:xfrm>
            <a:off x="152400" y="1522369"/>
            <a:ext cx="4419600" cy="462516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F9DC4D6-D32E-4D40-B2BF-0ADCCF7F0224}"/>
              </a:ext>
            </a:extLst>
          </p:cNvPr>
          <p:cNvSpPr txBox="1"/>
          <p:nvPr/>
        </p:nvSpPr>
        <p:spPr>
          <a:xfrm>
            <a:off x="5181600" y="6238514"/>
            <a:ext cx="2133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6 crossings =&gt; N = 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E0EA3E-B987-BA46-A155-6C06B6C34F12}"/>
              </a:ext>
            </a:extLst>
          </p:cNvPr>
          <p:cNvSpPr txBox="1"/>
          <p:nvPr/>
        </p:nvSpPr>
        <p:spPr>
          <a:xfrm>
            <a:off x="1219200" y="6259706"/>
            <a:ext cx="2133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6 crossings =&gt; N = 3</a:t>
            </a:r>
          </a:p>
        </p:txBody>
      </p:sp>
    </p:spTree>
    <p:extLst>
      <p:ext uri="{BB962C8B-B14F-4D97-AF65-F5344CB8AC3E}">
        <p14:creationId xmlns:p14="http://schemas.microsoft.com/office/powerpoint/2010/main" val="33248761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" y="22860"/>
            <a:ext cx="8229600" cy="1143000"/>
          </a:xfrm>
        </p:spPr>
        <p:txBody>
          <a:bodyPr/>
          <a:lstStyle/>
          <a:p>
            <a:r>
              <a:rPr lang="en-US" b="1" u="sng" dirty="0">
                <a:solidFill>
                  <a:schemeClr val="bg1"/>
                </a:solidFill>
              </a:rPr>
              <a:t>GFS Forecast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" y="2286000"/>
            <a:ext cx="8229600" cy="4525963"/>
          </a:xfrm>
        </p:spPr>
        <p:txBody>
          <a:bodyPr anchor="b">
            <a:normAutofit/>
          </a:bodyPr>
          <a:lstStyle/>
          <a:p>
            <a:pPr algn="ctr">
              <a:buNone/>
            </a:pPr>
            <a:r>
              <a:rPr lang="en-US" sz="2800" dirty="0">
                <a:solidFill>
                  <a:schemeClr val="bg1"/>
                </a:solidFill>
              </a:rPr>
              <a:t>http://</a:t>
            </a:r>
            <a:r>
              <a:rPr lang="en-US" sz="2800" dirty="0" err="1">
                <a:solidFill>
                  <a:schemeClr val="bg1"/>
                </a:solidFill>
              </a:rPr>
              <a:t>www.ogimet.com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0" y="1524000"/>
            <a:ext cx="379476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 Trough moving into northern Europe 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 Stockholm, Sweden: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n-US" sz="2400" dirty="0">
                <a:solidFill>
                  <a:srgbClr val="FFFF00"/>
                </a:solidFill>
              </a:rPr>
              <a:t>BBC: partly cloudy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n-US" sz="2400" dirty="0" err="1">
                <a:solidFill>
                  <a:srgbClr val="FFFF00"/>
                </a:solidFill>
              </a:rPr>
              <a:t>AccuWx</a:t>
            </a:r>
            <a:r>
              <a:rPr lang="en-US" sz="2400" dirty="0">
                <a:solidFill>
                  <a:srgbClr val="FFFF00"/>
                </a:solidFill>
              </a:rPr>
              <a:t>: “        “ 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n-US" sz="2400" dirty="0" err="1">
                <a:solidFill>
                  <a:srgbClr val="FFFF00"/>
                </a:solidFill>
              </a:rPr>
              <a:t>WxChannel</a:t>
            </a:r>
            <a:r>
              <a:rPr lang="en-US" sz="2400" dirty="0">
                <a:solidFill>
                  <a:srgbClr val="FFFF00"/>
                </a:solidFill>
              </a:rPr>
              <a:t>: “       “</a:t>
            </a:r>
          </a:p>
        </p:txBody>
      </p:sp>
      <p:pic>
        <p:nvPicPr>
          <p:cNvPr id="11266" name="Picture 2" descr="LOADING IMAGES - Please Wait">
            <a:extLst>
              <a:ext uri="{FF2B5EF4-FFF2-40B4-BE49-F238E27FC236}">
                <a16:creationId xmlns:a16="http://schemas.microsoft.com/office/drawing/2014/main" id="{67494838-DD72-5746-97B9-35C816845E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5256159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" y="22860"/>
            <a:ext cx="8229600" cy="1143000"/>
          </a:xfrm>
        </p:spPr>
        <p:txBody>
          <a:bodyPr/>
          <a:lstStyle/>
          <a:p>
            <a:r>
              <a:rPr lang="en-US" b="1" u="sng" dirty="0">
                <a:solidFill>
                  <a:schemeClr val="bg1"/>
                </a:solidFill>
              </a:rPr>
              <a:t>GFS Forecast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" y="2286000"/>
            <a:ext cx="8229600" cy="4525963"/>
          </a:xfrm>
        </p:spPr>
        <p:txBody>
          <a:bodyPr anchor="b">
            <a:normAutofit/>
          </a:bodyPr>
          <a:lstStyle/>
          <a:p>
            <a:pPr algn="ctr">
              <a:buNone/>
            </a:pPr>
            <a:r>
              <a:rPr lang="en-US" sz="2800" dirty="0">
                <a:solidFill>
                  <a:schemeClr val="bg1"/>
                </a:solidFill>
              </a:rPr>
              <a:t>http://</a:t>
            </a:r>
            <a:r>
              <a:rPr lang="en-US" sz="2800" dirty="0" err="1">
                <a:solidFill>
                  <a:schemeClr val="bg1"/>
                </a:solidFill>
              </a:rPr>
              <a:t>www.ogimet.com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2290" name="Picture 2" descr="LOADING IMAGES - Please Wait">
            <a:extLst>
              <a:ext uri="{FF2B5EF4-FFF2-40B4-BE49-F238E27FC236}">
                <a16:creationId xmlns:a16="http://schemas.microsoft.com/office/drawing/2014/main" id="{DB5DEA6D-782E-5541-BD2F-C9183A9767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5250763" cy="5404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EC60D83-F4D2-C140-97F6-E4D574E6A177}"/>
              </a:ext>
            </a:extLst>
          </p:cNvPr>
          <p:cNvSpPr txBox="1"/>
          <p:nvPr/>
        </p:nvSpPr>
        <p:spPr>
          <a:xfrm>
            <a:off x="5334000" y="1524000"/>
            <a:ext cx="379476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 Trough moving into northern Europe 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 Stockholm, Sweden: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n-US" sz="2400" dirty="0">
                <a:solidFill>
                  <a:srgbClr val="FFFF00"/>
                </a:solidFill>
              </a:rPr>
              <a:t>BBC: light showers (85%)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n-US" sz="2400" dirty="0" err="1">
                <a:solidFill>
                  <a:srgbClr val="FFFF00"/>
                </a:solidFill>
              </a:rPr>
              <a:t>AccuWx</a:t>
            </a:r>
            <a:r>
              <a:rPr lang="en-US" sz="2400" dirty="0">
                <a:solidFill>
                  <a:srgbClr val="FFFF00"/>
                </a:solidFill>
              </a:rPr>
              <a:t>: ”touch of rain” (73%)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n-US" sz="2400" dirty="0" err="1">
                <a:solidFill>
                  <a:srgbClr val="FFFF00"/>
                </a:solidFill>
              </a:rPr>
              <a:t>WxChannel</a:t>
            </a:r>
            <a:r>
              <a:rPr lang="en-US" sz="2400" dirty="0">
                <a:solidFill>
                  <a:srgbClr val="FFFF00"/>
                </a:solidFill>
              </a:rPr>
              <a:t>: light rain (90%)</a:t>
            </a:r>
          </a:p>
        </p:txBody>
      </p:sp>
    </p:spTree>
    <p:extLst>
      <p:ext uri="{BB962C8B-B14F-4D97-AF65-F5344CB8AC3E}">
        <p14:creationId xmlns:p14="http://schemas.microsoft.com/office/powerpoint/2010/main" val="28261014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2971800" cy="3535362"/>
          </a:xfrm>
        </p:spPr>
        <p:txBody>
          <a:bodyPr>
            <a:normAutofit/>
          </a:bodyPr>
          <a:lstStyle/>
          <a:p>
            <a:r>
              <a:rPr lang="en-US" sz="4000" b="1" u="sng" dirty="0">
                <a:solidFill>
                  <a:schemeClr val="bg1"/>
                </a:solidFill>
              </a:rPr>
              <a:t>Southern Hemisphere</a:t>
            </a:r>
          </a:p>
        </p:txBody>
      </p:sp>
      <p:pic>
        <p:nvPicPr>
          <p:cNvPr id="8202" name="Picture 10" descr="satellite image">
            <a:extLst>
              <a:ext uri="{FF2B5EF4-FFF2-40B4-BE49-F238E27FC236}">
                <a16:creationId xmlns:a16="http://schemas.microsoft.com/office/drawing/2014/main" id="{30F3A5B4-95C2-C342-A39E-ECDF74D1B7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1" r="16249"/>
          <a:stretch/>
        </p:blipFill>
        <p:spPr bwMode="auto">
          <a:xfrm>
            <a:off x="2971800" y="0"/>
            <a:ext cx="6172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0418162-7FCF-DC49-A71B-CD0E4EC9EA02}"/>
              </a:ext>
            </a:extLst>
          </p:cNvPr>
          <p:cNvSpPr txBox="1"/>
          <p:nvPr/>
        </p:nvSpPr>
        <p:spPr>
          <a:xfrm>
            <a:off x="304800" y="2971800"/>
            <a:ext cx="2133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8 crossings =&gt; N = 4</a:t>
            </a:r>
          </a:p>
        </p:txBody>
      </p:sp>
      <p:sp>
        <p:nvSpPr>
          <p:cNvPr id="13" name="5-Point Star 12">
            <a:extLst>
              <a:ext uri="{FF2B5EF4-FFF2-40B4-BE49-F238E27FC236}">
                <a16:creationId xmlns:a16="http://schemas.microsoft.com/office/drawing/2014/main" id="{4C440FD4-26B4-8C47-A95E-96B506BD486B}"/>
              </a:ext>
            </a:extLst>
          </p:cNvPr>
          <p:cNvSpPr/>
          <p:nvPr/>
        </p:nvSpPr>
        <p:spPr>
          <a:xfrm>
            <a:off x="4572000" y="3341132"/>
            <a:ext cx="304800" cy="381000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5-Point Star 13">
            <a:extLst>
              <a:ext uri="{FF2B5EF4-FFF2-40B4-BE49-F238E27FC236}">
                <a16:creationId xmlns:a16="http://schemas.microsoft.com/office/drawing/2014/main" id="{F7191581-A528-3740-97A2-5E1353F16A53}"/>
              </a:ext>
            </a:extLst>
          </p:cNvPr>
          <p:cNvSpPr/>
          <p:nvPr/>
        </p:nvSpPr>
        <p:spPr>
          <a:xfrm>
            <a:off x="6035040" y="4343400"/>
            <a:ext cx="304800" cy="381000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5-Point Star 14">
            <a:extLst>
              <a:ext uri="{FF2B5EF4-FFF2-40B4-BE49-F238E27FC236}">
                <a16:creationId xmlns:a16="http://schemas.microsoft.com/office/drawing/2014/main" id="{B637FC1C-3677-C642-9E13-4AC9E7AED827}"/>
              </a:ext>
            </a:extLst>
          </p:cNvPr>
          <p:cNvSpPr/>
          <p:nvPr/>
        </p:nvSpPr>
        <p:spPr>
          <a:xfrm>
            <a:off x="6530340" y="4191000"/>
            <a:ext cx="304800" cy="381000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5-Point Star 15">
            <a:extLst>
              <a:ext uri="{FF2B5EF4-FFF2-40B4-BE49-F238E27FC236}">
                <a16:creationId xmlns:a16="http://schemas.microsoft.com/office/drawing/2014/main" id="{E9E031F5-B522-B248-8BAF-7885C4DE42D7}"/>
              </a:ext>
            </a:extLst>
          </p:cNvPr>
          <p:cNvSpPr/>
          <p:nvPr/>
        </p:nvSpPr>
        <p:spPr>
          <a:xfrm>
            <a:off x="7162800" y="3406140"/>
            <a:ext cx="304800" cy="381000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5-Point Star 16">
            <a:extLst>
              <a:ext uri="{FF2B5EF4-FFF2-40B4-BE49-F238E27FC236}">
                <a16:creationId xmlns:a16="http://schemas.microsoft.com/office/drawing/2014/main" id="{C2B05A76-3A97-D34B-B6E5-574B062F4941}"/>
              </a:ext>
            </a:extLst>
          </p:cNvPr>
          <p:cNvSpPr/>
          <p:nvPr/>
        </p:nvSpPr>
        <p:spPr>
          <a:xfrm>
            <a:off x="7315200" y="2783086"/>
            <a:ext cx="304800" cy="381000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5-Point Star 17">
            <a:extLst>
              <a:ext uri="{FF2B5EF4-FFF2-40B4-BE49-F238E27FC236}">
                <a16:creationId xmlns:a16="http://schemas.microsoft.com/office/drawing/2014/main" id="{261366DC-4887-5D4B-BC7A-674A72FD4F95}"/>
              </a:ext>
            </a:extLst>
          </p:cNvPr>
          <p:cNvSpPr/>
          <p:nvPr/>
        </p:nvSpPr>
        <p:spPr>
          <a:xfrm>
            <a:off x="6934200" y="2042319"/>
            <a:ext cx="304800" cy="381000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5-Point Star 18">
            <a:extLst>
              <a:ext uri="{FF2B5EF4-FFF2-40B4-BE49-F238E27FC236}">
                <a16:creationId xmlns:a16="http://schemas.microsoft.com/office/drawing/2014/main" id="{9F90B1FF-8B69-3748-B0CE-86DE275E3AF2}"/>
              </a:ext>
            </a:extLst>
          </p:cNvPr>
          <p:cNvSpPr/>
          <p:nvPr/>
        </p:nvSpPr>
        <p:spPr>
          <a:xfrm>
            <a:off x="6057900" y="1447800"/>
            <a:ext cx="304800" cy="381000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5-Point Star 19">
            <a:extLst>
              <a:ext uri="{FF2B5EF4-FFF2-40B4-BE49-F238E27FC236}">
                <a16:creationId xmlns:a16="http://schemas.microsoft.com/office/drawing/2014/main" id="{C7EC35D4-F70B-8E44-BD0E-B51CAC9D8731}"/>
              </a:ext>
            </a:extLst>
          </p:cNvPr>
          <p:cNvSpPr/>
          <p:nvPr/>
        </p:nvSpPr>
        <p:spPr>
          <a:xfrm>
            <a:off x="5181600" y="1638300"/>
            <a:ext cx="304800" cy="381000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1916</TotalTime>
  <Words>276</Words>
  <Application>Microsoft Macintosh PowerPoint</Application>
  <PresentationFormat>On-screen Show (4:3)</PresentationFormat>
  <Paragraphs>58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Wingdings</vt:lpstr>
      <vt:lpstr>Office Theme</vt:lpstr>
      <vt:lpstr>Waves Presentation </vt:lpstr>
      <vt:lpstr>Northern  Hemisphere</vt:lpstr>
      <vt:lpstr>Northern  Hemisphere</vt:lpstr>
      <vt:lpstr>Northern  Hemisphere</vt:lpstr>
      <vt:lpstr>Northern  Hemisphere</vt:lpstr>
      <vt:lpstr>Northern  Hemisphere</vt:lpstr>
      <vt:lpstr>GFS Forecast</vt:lpstr>
      <vt:lpstr>GFS Forecast</vt:lpstr>
      <vt:lpstr>Southern Hemisphere</vt:lpstr>
      <vt:lpstr>Southern Hemisphere</vt:lpstr>
      <vt:lpstr>Southern Hemisphere</vt:lpstr>
      <vt:lpstr>Cape Town, South Africa, Forecast</vt:lpstr>
      <vt:lpstr>Cape Town, South Africa, Forecast</vt:lpstr>
      <vt:lpstr>Zonal Wind</vt:lpstr>
      <vt:lpstr>Questions?</vt:lpstr>
    </vt:vector>
  </TitlesOfParts>
  <Company>Hewlett-Packard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Wave Presentation</dc:title>
  <dc:creator>tmaaske</dc:creator>
  <cp:lastModifiedBy>Gutowski, William J [LAS]</cp:lastModifiedBy>
  <cp:revision>57</cp:revision>
  <dcterms:created xsi:type="dcterms:W3CDTF">2013-09-30T03:14:53Z</dcterms:created>
  <dcterms:modified xsi:type="dcterms:W3CDTF">2018-09-10T21:06:11Z</dcterms:modified>
</cp:coreProperties>
</file>