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6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2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02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F5DC4-7467-EA43-BAE8-4882D12D4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49128-D5EC-734A-949C-6BB787B5B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1745C-1D4E-EA4A-820B-250CD3D5A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57946-8955-C845-84CE-BCDF672F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21679-BC07-6D41-AE10-B21572D5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9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2493-6CC3-8E48-842A-89E58E03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B28C8-70EB-1F48-962D-3730C7809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4DA3E-11EF-0F4A-A372-5FC1C5042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3CD11-CFC3-5D47-8982-D0EEE538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83816-6B15-DD47-8C7C-0A4A59C5C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0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0C8980-1898-F94A-88BE-CD5FBF761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A9E25-35A7-7343-9615-733C46619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E3CE0-7D50-8341-BA28-4F910B76B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CB429-653B-174C-98CA-5BDE9344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6B4E9-3DDF-634A-866C-50768FAD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5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4A5E-7376-4A42-AE44-62C62944F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B65B9-9323-9D4D-95F4-73E7E8B08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3EDEF-7D77-7542-8F10-28BBF9C27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32377-1CDF-CB41-AD21-1D15BC5B3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5D6D6-5E36-674B-8AB6-D2D0D4F5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4C3E9-B4AC-2047-AE93-ECB74B27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1B79F-B3F5-2D43-B299-1BD742137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A075E-B217-884B-B628-36F77C157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0CB9F-62E2-1A4B-901A-4D889D97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645D4-781C-A846-9884-E23890CB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965BA-1464-6640-AEFD-4425D680A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386FC-66CC-6F4A-AC0A-E2D95759D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41AF6-22E3-E347-AC5D-0BBF165C8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3273B-DC6B-0441-8BB2-85D75FAC3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F13F6-234D-6945-BEDF-9E5B5B1C2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98F74-93E9-E741-AC31-A5C95A868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8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AD03B-2E1D-BD43-A6A0-597B70FAC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61457-ACCD-AF43-8636-0E77FD2C3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C6CF4-2CF4-DF45-84CF-77B45DF24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28D2C7-DA2E-7648-BC4D-DDEBB29FC7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7C6B85-6CE8-9543-A06B-80053BBCB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DD17A5-3FAA-D345-BE5A-E0596722F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AA24A6-8308-374A-A00E-54E92C0F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49A88-2BD4-B340-B358-67E55A03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4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1C79-0049-0D48-9CE1-98BBD8E5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9CA0A8-DB27-1B47-B142-B9A5D493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EEFE2-F04B-5A49-8954-0560336B2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05A3DF-D162-234B-90D4-8FDF7AA91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6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7AFDD7-932C-B94F-B913-DA129C617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5D21E9-1787-0441-9E1D-D17F16FBB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B91627-C134-3F47-9A48-FF606480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6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3A176-4445-E641-BC61-CD4A82E2B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86C4-1388-BC42-9173-5111B8FB5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0031E2-C82E-2E42-95E0-6CFABD05B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0A464-A751-7B4C-AC08-B364C7E9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72064-9FFE-5442-A368-2798DE4D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65485-E53F-6647-840B-9DB833364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3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D8556-33A2-8E4F-8489-B2F780F05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BFEEEE-D9DF-B748-9E94-567C97A2A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BF3A9-DE96-174B-ADFA-A6A11CE4B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CC9FD-1D2A-FE4A-8B7C-565FFEBF5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F3499-CEFF-424D-97DC-EC23B9299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C0481-64B9-F041-B669-1D8F318D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06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56BDED-B6E2-4740-A109-74654406E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C3731-F2C1-F14C-8093-C4D2B91E7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3B264-2B4D-D148-84BA-0858C7E25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8D774-C5BB-8A4C-AC2B-02DB61C9FECF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A859C-42CD-C540-AED3-912CEBB711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37C6F-B4F0-CA4A-9FD4-82C79B395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C2EC2-31A5-3B45-B8D7-312621239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22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nature.com/articles/ncomms14367/figures/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nature.com/articles/ncomms14367/figures/1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nature.com/articles/ncomms14367/figures/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1C61-D2C6-1D4C-B233-7983DFE0A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58230"/>
          </a:xfrm>
        </p:spPr>
        <p:txBody>
          <a:bodyPr/>
          <a:lstStyle/>
          <a:p>
            <a:r>
              <a:rPr lang="en-US" b="1" dirty="0"/>
              <a:t>Atmospheric Energetics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245A02-1253-1348-AC19-806007D4B7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Ties to Baroclinic Instability</a:t>
            </a:r>
          </a:p>
        </p:txBody>
      </p:sp>
    </p:spTree>
    <p:extLst>
      <p:ext uri="{BB962C8B-B14F-4D97-AF65-F5344CB8AC3E}">
        <p14:creationId xmlns:p14="http://schemas.microsoft.com/office/powerpoint/2010/main" val="736677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3B02C-BE85-0A49-9166-CD7A3D758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9" y="353140"/>
            <a:ext cx="3377901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Figure 3: Time series of the global-average generation and dissipation rates.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 </a:t>
            </a:r>
            <a:endParaRPr kumimoji="0" lang="en-US" altLang="en-US" sz="4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generation rate of the mean available potential energy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P</a:t>
            </a:r>
            <a:r>
              <a:rPr lang="en-US" baseline="-25000" dirty="0"/>
              <a:t>M</a:t>
            </a:r>
            <a:r>
              <a:rPr lang="en-US" dirty="0"/>
              <a:t>).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dissipation rate of the mean kinetic energy </a:t>
            </a:r>
            <a:r>
              <a:rPr lang="en-US" i="1" dirty="0"/>
              <a:t>D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baseline="-25000" dirty="0"/>
              <a:t>M</a:t>
            </a:r>
            <a:r>
              <a:rPr lang="en-US" dirty="0"/>
              <a:t>).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generation rate of the eddy available potential energy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P</a:t>
            </a:r>
            <a:r>
              <a:rPr lang="en-US" baseline="-25000" dirty="0"/>
              <a:t>E</a:t>
            </a:r>
            <a:r>
              <a:rPr lang="en-US" dirty="0"/>
              <a:t>).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dissipation rate of the eddy kinetic energy </a:t>
            </a:r>
            <a:r>
              <a:rPr lang="en-US" i="1" dirty="0"/>
              <a:t>D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baseline="-25000" dirty="0"/>
              <a:t>E</a:t>
            </a:r>
            <a:r>
              <a:rPr lang="en-US" dirty="0"/>
              <a:t>).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(Pan et al., 2017,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Nature Communications</a:t>
            </a:r>
            <a:r>
              <a: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 descr="Figure 3">
            <a:extLst>
              <a:ext uri="{FF2B5EF4-FFF2-40B4-BE49-F238E27FC236}">
                <a16:creationId xmlns:a16="http://schemas.microsoft.com/office/drawing/2014/main" id="{7622C806-17EF-4C4D-88A5-03BFF213E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691" y="234949"/>
            <a:ext cx="8699500" cy="638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61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6CAB0EF-0270-1044-8DAF-E5AE5E621464}"/>
              </a:ext>
            </a:extLst>
          </p:cNvPr>
          <p:cNvSpPr/>
          <p:nvPr/>
        </p:nvSpPr>
        <p:spPr>
          <a:xfrm>
            <a:off x="1986455" y="1718441"/>
            <a:ext cx="3247697" cy="33738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D25CCF-9103-414A-BE2F-6DA8D79242A7}"/>
              </a:ext>
            </a:extLst>
          </p:cNvPr>
          <p:cNvSpPr/>
          <p:nvPr/>
        </p:nvSpPr>
        <p:spPr>
          <a:xfrm>
            <a:off x="1655379" y="1481959"/>
            <a:ext cx="3752193" cy="3626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4905AB-05F1-A849-BDF6-9689B2F9316C}"/>
              </a:ext>
            </a:extLst>
          </p:cNvPr>
          <p:cNvSpPr/>
          <p:nvPr/>
        </p:nvSpPr>
        <p:spPr>
          <a:xfrm>
            <a:off x="1986455" y="3405351"/>
            <a:ext cx="3247697" cy="16869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EE3522-E836-3D40-B0DB-24DB1A58C1D6}"/>
              </a:ext>
            </a:extLst>
          </p:cNvPr>
          <p:cNvSpPr/>
          <p:nvPr/>
        </p:nvSpPr>
        <p:spPr>
          <a:xfrm>
            <a:off x="6758152" y="1718441"/>
            <a:ext cx="3247697" cy="33738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E7F15B-95B0-7C4E-9113-172C22630AD0}"/>
              </a:ext>
            </a:extLst>
          </p:cNvPr>
          <p:cNvSpPr/>
          <p:nvPr/>
        </p:nvSpPr>
        <p:spPr>
          <a:xfrm>
            <a:off x="6427076" y="1481959"/>
            <a:ext cx="3752193" cy="3626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638C7C7-D0E4-2142-9527-76B84F165C70}"/>
              </a:ext>
            </a:extLst>
          </p:cNvPr>
          <p:cNvSpPr/>
          <p:nvPr/>
        </p:nvSpPr>
        <p:spPr>
          <a:xfrm>
            <a:off x="6758152" y="3405351"/>
            <a:ext cx="3247697" cy="16869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C7EB0F-2B0C-2F42-8C63-8F9B775831E5}"/>
              </a:ext>
            </a:extLst>
          </p:cNvPr>
          <p:cNvSpPr/>
          <p:nvPr/>
        </p:nvSpPr>
        <p:spPr>
          <a:xfrm>
            <a:off x="6758152" y="2758965"/>
            <a:ext cx="3247697" cy="6463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A61A8193-B9C8-7E45-9AD9-9DE88EC1737B}"/>
              </a:ext>
            </a:extLst>
          </p:cNvPr>
          <p:cNvSpPr/>
          <p:nvPr/>
        </p:nvSpPr>
        <p:spPr>
          <a:xfrm>
            <a:off x="1986455" y="2096814"/>
            <a:ext cx="3247697" cy="130853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4C4021-0482-394C-9B02-BE1070207B47}"/>
              </a:ext>
            </a:extLst>
          </p:cNvPr>
          <p:cNvSpPr txBox="1"/>
          <p:nvPr/>
        </p:nvSpPr>
        <p:spPr>
          <a:xfrm>
            <a:off x="1213943" y="1891856"/>
            <a:ext cx="726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A)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9DA33D-3200-AC43-9D54-C56E176B24B5}"/>
              </a:ext>
            </a:extLst>
          </p:cNvPr>
          <p:cNvSpPr txBox="1"/>
          <p:nvPr/>
        </p:nvSpPr>
        <p:spPr>
          <a:xfrm>
            <a:off x="6016537" y="1844566"/>
            <a:ext cx="7056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B)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8C73369-7432-4D42-9079-FFD3A518DBAC}"/>
              </a:ext>
            </a:extLst>
          </p:cNvPr>
          <p:cNvSpPr txBox="1"/>
          <p:nvPr/>
        </p:nvSpPr>
        <p:spPr>
          <a:xfrm>
            <a:off x="835572" y="283779"/>
            <a:ext cx="104367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Two buckets with equal amounts of water.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937D93-7987-8244-8F94-0A26BBBEA68A}"/>
              </a:ext>
            </a:extLst>
          </p:cNvPr>
          <p:cNvSpPr txBox="1"/>
          <p:nvPr/>
        </p:nvSpPr>
        <p:spPr>
          <a:xfrm>
            <a:off x="704184" y="5418097"/>
            <a:ext cx="108046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In which one will spontaneous motion occur?</a:t>
            </a:r>
          </a:p>
        </p:txBody>
      </p:sp>
    </p:spTree>
    <p:extLst>
      <p:ext uri="{BB962C8B-B14F-4D97-AF65-F5344CB8AC3E}">
        <p14:creationId xmlns:p14="http://schemas.microsoft.com/office/powerpoint/2010/main" val="3010166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6CAB0EF-0270-1044-8DAF-E5AE5E621464}"/>
              </a:ext>
            </a:extLst>
          </p:cNvPr>
          <p:cNvSpPr/>
          <p:nvPr/>
        </p:nvSpPr>
        <p:spPr>
          <a:xfrm>
            <a:off x="1986455" y="1718441"/>
            <a:ext cx="3247697" cy="33738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D25CCF-9103-414A-BE2F-6DA8D79242A7}"/>
              </a:ext>
            </a:extLst>
          </p:cNvPr>
          <p:cNvSpPr/>
          <p:nvPr/>
        </p:nvSpPr>
        <p:spPr>
          <a:xfrm>
            <a:off x="1655379" y="1481959"/>
            <a:ext cx="3752193" cy="3626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EE3522-E836-3D40-B0DB-24DB1A58C1D6}"/>
              </a:ext>
            </a:extLst>
          </p:cNvPr>
          <p:cNvSpPr/>
          <p:nvPr/>
        </p:nvSpPr>
        <p:spPr>
          <a:xfrm>
            <a:off x="6758152" y="1718441"/>
            <a:ext cx="3247697" cy="33738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E7F15B-95B0-7C4E-9113-172C22630AD0}"/>
              </a:ext>
            </a:extLst>
          </p:cNvPr>
          <p:cNvSpPr/>
          <p:nvPr/>
        </p:nvSpPr>
        <p:spPr>
          <a:xfrm>
            <a:off x="6427076" y="1481959"/>
            <a:ext cx="3752193" cy="3626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4C4021-0482-394C-9B02-BE1070207B47}"/>
              </a:ext>
            </a:extLst>
          </p:cNvPr>
          <p:cNvSpPr txBox="1"/>
          <p:nvPr/>
        </p:nvSpPr>
        <p:spPr>
          <a:xfrm>
            <a:off x="1213943" y="1891856"/>
            <a:ext cx="726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A)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9DA33D-3200-AC43-9D54-C56E176B24B5}"/>
              </a:ext>
            </a:extLst>
          </p:cNvPr>
          <p:cNvSpPr txBox="1"/>
          <p:nvPr/>
        </p:nvSpPr>
        <p:spPr>
          <a:xfrm>
            <a:off x="6016537" y="1844566"/>
            <a:ext cx="7056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B)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8C73369-7432-4D42-9079-FFD3A518DBAC}"/>
              </a:ext>
            </a:extLst>
          </p:cNvPr>
          <p:cNvSpPr txBox="1"/>
          <p:nvPr/>
        </p:nvSpPr>
        <p:spPr>
          <a:xfrm>
            <a:off x="483460" y="235099"/>
            <a:ext cx="112363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Two atmospheres with equal amounts of heat.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937D93-7987-8244-8F94-0A26BBBEA68A}"/>
              </a:ext>
            </a:extLst>
          </p:cNvPr>
          <p:cNvSpPr txBox="1"/>
          <p:nvPr/>
        </p:nvSpPr>
        <p:spPr>
          <a:xfrm>
            <a:off x="704184" y="5418097"/>
            <a:ext cx="108046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In which one will spontaneous motion occur?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9DD4CC7-A820-CF4B-B714-1A8277211628}"/>
              </a:ext>
            </a:extLst>
          </p:cNvPr>
          <p:cNvCxnSpPr>
            <a:cxnSpLocks/>
          </p:cNvCxnSpPr>
          <p:nvPr/>
        </p:nvCxnSpPr>
        <p:spPr>
          <a:xfrm>
            <a:off x="1986455" y="3784660"/>
            <a:ext cx="3247697" cy="0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01B2D0A-3CC3-1B4F-A5D8-85CD2EC957C0}"/>
                  </a:ext>
                </a:extLst>
              </p:cNvPr>
              <p:cNvSpPr txBox="1"/>
              <p:nvPr/>
            </p:nvSpPr>
            <p:spPr>
              <a:xfrm>
                <a:off x="2640723" y="3820539"/>
                <a:ext cx="19391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01B2D0A-3CC3-1B4F-A5D8-85CD2EC957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723" y="3820539"/>
                <a:ext cx="1939159" cy="830997"/>
              </a:xfrm>
              <a:prstGeom prst="rect">
                <a:avLst/>
              </a:prstGeom>
              <a:blipFill>
                <a:blip r:embed="rId2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98B933B-D5BD-344A-9B88-3BE59EB8BA17}"/>
                  </a:ext>
                </a:extLst>
              </p:cNvPr>
              <p:cNvSpPr txBox="1"/>
              <p:nvPr/>
            </p:nvSpPr>
            <p:spPr>
              <a:xfrm>
                <a:off x="2549389" y="2170401"/>
                <a:ext cx="19391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i="1" smtClean="0">
                              <a:solidFill>
                                <a:srgbClr val="E32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i="1" smtClean="0">
                              <a:solidFill>
                                <a:srgbClr val="E32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b="0" i="1" smtClean="0">
                              <a:solidFill>
                                <a:srgbClr val="E32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98B933B-D5BD-344A-9B88-3BE59EB8B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389" y="2170401"/>
                <a:ext cx="1939159" cy="830997"/>
              </a:xfrm>
              <a:prstGeom prst="rect">
                <a:avLst/>
              </a:prstGeom>
              <a:blipFill>
                <a:blip r:embed="rId3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B819D5-9CEF-A146-9A77-74215A4A787D}"/>
              </a:ext>
            </a:extLst>
          </p:cNvPr>
          <p:cNvCxnSpPr>
            <a:cxnSpLocks/>
          </p:cNvCxnSpPr>
          <p:nvPr/>
        </p:nvCxnSpPr>
        <p:spPr>
          <a:xfrm flipV="1">
            <a:off x="8413534" y="1891856"/>
            <a:ext cx="0" cy="3163623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513DEB6-4141-3744-9C23-35E5D641CBD3}"/>
                  </a:ext>
                </a:extLst>
              </p:cNvPr>
              <p:cNvSpPr txBox="1"/>
              <p:nvPr/>
            </p:nvSpPr>
            <p:spPr>
              <a:xfrm>
                <a:off x="8240110" y="3038170"/>
                <a:ext cx="19391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i="1" smtClean="0">
                              <a:solidFill>
                                <a:srgbClr val="E32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i="1" smtClean="0">
                              <a:solidFill>
                                <a:srgbClr val="E32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b="0" i="1" smtClean="0">
                              <a:solidFill>
                                <a:srgbClr val="E32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513DEB6-4141-3744-9C23-35E5D641CB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0110" y="3038170"/>
                <a:ext cx="1939159" cy="830997"/>
              </a:xfrm>
              <a:prstGeom prst="rect">
                <a:avLst/>
              </a:prstGeom>
              <a:blipFill>
                <a:blip r:embed="rId4"/>
                <a:stretch>
                  <a:fillRect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6B51D1A-60D9-344E-A3F5-325EDB655587}"/>
                  </a:ext>
                </a:extLst>
              </p:cNvPr>
              <p:cNvSpPr txBox="1"/>
              <p:nvPr/>
            </p:nvSpPr>
            <p:spPr>
              <a:xfrm>
                <a:off x="6584732" y="3038169"/>
                <a:ext cx="19391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6B51D1A-60D9-344E-A3F5-325EDB6555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732" y="3038169"/>
                <a:ext cx="1939159" cy="830997"/>
              </a:xfrm>
              <a:prstGeom prst="rect">
                <a:avLst/>
              </a:prstGeom>
              <a:blipFill>
                <a:blip r:embed="rId5"/>
                <a:stretch>
                  <a:fillRect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82C9730-0CB2-1D4D-8EEA-0EC167AB16CE}"/>
              </a:ext>
            </a:extLst>
          </p:cNvPr>
          <p:cNvCxnSpPr>
            <a:cxnSpLocks/>
          </p:cNvCxnSpPr>
          <p:nvPr/>
        </p:nvCxnSpPr>
        <p:spPr>
          <a:xfrm>
            <a:off x="1986453" y="1902366"/>
            <a:ext cx="324769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DFDC30-4C01-7B48-B741-0E9A3E5CAC94}"/>
              </a:ext>
            </a:extLst>
          </p:cNvPr>
          <p:cNvCxnSpPr>
            <a:cxnSpLocks/>
          </p:cNvCxnSpPr>
          <p:nvPr/>
        </p:nvCxnSpPr>
        <p:spPr>
          <a:xfrm>
            <a:off x="8413534" y="1912870"/>
            <a:ext cx="1556342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4A3F22A-AEE5-C948-B95B-97FB1FD532F3}"/>
                  </a:ext>
                </a:extLst>
              </p:cNvPr>
              <p:cNvSpPr txBox="1"/>
              <p:nvPr/>
            </p:nvSpPr>
            <p:spPr>
              <a:xfrm>
                <a:off x="3895349" y="761632"/>
                <a:ext cx="19391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4800" i="1" smtClean="0">
                            <a:solidFill>
                              <a:srgbClr val="E32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 smtClean="0">
                            <a:solidFill>
                              <a:srgbClr val="E32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4800" b="0" i="1" smtClean="0">
                            <a:solidFill>
                              <a:srgbClr val="E32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/>
                  <a:t> &gt;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4A3F22A-AEE5-C948-B95B-97FB1FD5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5349" y="761632"/>
                <a:ext cx="1939159" cy="830997"/>
              </a:xfrm>
              <a:prstGeom prst="rect">
                <a:avLst/>
              </a:prstGeom>
              <a:blipFill>
                <a:blip r:embed="rId6"/>
                <a:stretch>
                  <a:fillRect l="-9804" t="-18462" b="-3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D52576A-70D0-D548-89C8-2CFA05E5C66F}"/>
                  </a:ext>
                </a:extLst>
              </p:cNvPr>
              <p:cNvSpPr txBox="1"/>
              <p:nvPr/>
            </p:nvSpPr>
            <p:spPr>
              <a:xfrm>
                <a:off x="5441500" y="761632"/>
                <a:ext cx="19391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4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/>
                  <a:t>)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D52576A-70D0-D548-89C8-2CFA05E5C6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500" y="761632"/>
                <a:ext cx="1939159" cy="830997"/>
              </a:xfrm>
              <a:prstGeom prst="rect">
                <a:avLst/>
              </a:prstGeom>
              <a:blipFill>
                <a:blip r:embed="rId7"/>
                <a:stretch>
                  <a:fillRect l="-5195" t="-18462" b="-3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990BC03-206B-AF40-B189-56A52BC569F3}"/>
              </a:ext>
            </a:extLst>
          </p:cNvPr>
          <p:cNvCxnSpPr>
            <a:cxnSpLocks/>
          </p:cNvCxnSpPr>
          <p:nvPr/>
        </p:nvCxnSpPr>
        <p:spPr>
          <a:xfrm>
            <a:off x="6722179" y="2355726"/>
            <a:ext cx="1691355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tmospheric Energy Cycle">
            <a:extLst>
              <a:ext uri="{FF2B5EF4-FFF2-40B4-BE49-F238E27FC236}">
                <a16:creationId xmlns:a16="http://schemas.microsoft.com/office/drawing/2014/main" id="{7C54DCFD-5FFE-D54D-B441-A4069CD32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806" y="0"/>
            <a:ext cx="91551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8C73369-7432-4D42-9079-FFD3A518DBAC}"/>
              </a:ext>
            </a:extLst>
          </p:cNvPr>
          <p:cNvSpPr txBox="1"/>
          <p:nvPr/>
        </p:nvSpPr>
        <p:spPr>
          <a:xfrm>
            <a:off x="215153" y="2084088"/>
            <a:ext cx="38835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Atmospheric energy cycle</a:t>
            </a:r>
          </a:p>
        </p:txBody>
      </p:sp>
    </p:spTree>
    <p:extLst>
      <p:ext uri="{BB962C8B-B14F-4D97-AF65-F5344CB8AC3E}">
        <p14:creationId xmlns:p14="http://schemas.microsoft.com/office/powerpoint/2010/main" val="129031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78C73369-7432-4D42-9079-FFD3A518DBAC}"/>
              </a:ext>
            </a:extLst>
          </p:cNvPr>
          <p:cNvSpPr txBox="1"/>
          <p:nvPr/>
        </p:nvSpPr>
        <p:spPr>
          <a:xfrm>
            <a:off x="572807" y="201500"/>
            <a:ext cx="45719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Observed atmospheric energy cycle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F9787-CF70-BA4C-8AC9-03238F784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943" y="65753"/>
            <a:ext cx="6416565" cy="6713417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3016EEE-F8FE-3F46-AA26-120FFD9440A4}"/>
              </a:ext>
            </a:extLst>
          </p:cNvPr>
          <p:cNvCxnSpPr>
            <a:cxnSpLocks/>
          </p:cNvCxnSpPr>
          <p:nvPr/>
        </p:nvCxnSpPr>
        <p:spPr>
          <a:xfrm>
            <a:off x="5647765" y="201500"/>
            <a:ext cx="986117" cy="1107347"/>
          </a:xfrm>
          <a:prstGeom prst="straightConnector1">
            <a:avLst/>
          </a:prstGeom>
          <a:ln w="190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D532F7E-F4FB-B34C-87A3-4EBBBE164AA3}"/>
              </a:ext>
            </a:extLst>
          </p:cNvPr>
          <p:cNvCxnSpPr>
            <a:cxnSpLocks/>
          </p:cNvCxnSpPr>
          <p:nvPr/>
        </p:nvCxnSpPr>
        <p:spPr>
          <a:xfrm>
            <a:off x="7404847" y="3119720"/>
            <a:ext cx="0" cy="1721223"/>
          </a:xfrm>
          <a:prstGeom prst="straightConnector1">
            <a:avLst/>
          </a:prstGeom>
          <a:ln w="190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21A1029-EEB9-7449-AB65-AF019DA79851}"/>
              </a:ext>
            </a:extLst>
          </p:cNvPr>
          <p:cNvCxnSpPr>
            <a:cxnSpLocks/>
          </p:cNvCxnSpPr>
          <p:nvPr/>
        </p:nvCxnSpPr>
        <p:spPr>
          <a:xfrm>
            <a:off x="8059272" y="5495364"/>
            <a:ext cx="2250140" cy="0"/>
          </a:xfrm>
          <a:prstGeom prst="straightConnector1">
            <a:avLst/>
          </a:prstGeom>
          <a:ln w="190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DDAEB09-E54B-CC4F-8F79-8A931F062586}"/>
              </a:ext>
            </a:extLst>
          </p:cNvPr>
          <p:cNvCxnSpPr>
            <a:cxnSpLocks/>
          </p:cNvCxnSpPr>
          <p:nvPr/>
        </p:nvCxnSpPr>
        <p:spPr>
          <a:xfrm>
            <a:off x="11020107" y="5750653"/>
            <a:ext cx="986117" cy="1107347"/>
          </a:xfrm>
          <a:prstGeom prst="straightConnector1">
            <a:avLst/>
          </a:prstGeom>
          <a:ln w="190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17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78C73369-7432-4D42-9079-FFD3A518DBAC}"/>
              </a:ext>
            </a:extLst>
          </p:cNvPr>
          <p:cNvSpPr txBox="1"/>
          <p:nvPr/>
        </p:nvSpPr>
        <p:spPr>
          <a:xfrm>
            <a:off x="572807" y="201500"/>
            <a:ext cx="457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Observed atmospheric energy cycle:</a:t>
            </a:r>
          </a:p>
          <a:p>
            <a:r>
              <a:rPr lang="en-US" sz="5400" b="1" dirty="0"/>
              <a:t>Fast vs slow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93B0D8-927F-8546-9CF2-DAA18EDECD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443"/>
          <a:stretch/>
        </p:blipFill>
        <p:spPr>
          <a:xfrm>
            <a:off x="5304949" y="201500"/>
            <a:ext cx="6715221" cy="625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41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78C73369-7432-4D42-9079-FFD3A518DBAC}"/>
              </a:ext>
            </a:extLst>
          </p:cNvPr>
          <p:cNvSpPr txBox="1"/>
          <p:nvPr/>
        </p:nvSpPr>
        <p:spPr>
          <a:xfrm>
            <a:off x="572807" y="201500"/>
            <a:ext cx="457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Observed atmospheric energy cycle:</a:t>
            </a:r>
          </a:p>
          <a:p>
            <a:r>
              <a:rPr lang="en-US" sz="5400" b="1" dirty="0"/>
              <a:t>Fast vs slow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106A3-23AB-1449-B3F6-E113A1D19F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698"/>
          <a:stretch/>
        </p:blipFill>
        <p:spPr>
          <a:xfrm>
            <a:off x="5082298" y="143432"/>
            <a:ext cx="7022341" cy="625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791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3B02C-BE85-0A49-9166-CD7A3D758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0686"/>
            <a:ext cx="3377901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Figure 1: Time series of the global-average atmospheric energies.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  </a:t>
            </a:r>
            <a:endParaRPr kumimoji="0" lang="en-US" altLang="en-US" sz="4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mean available potential energy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mean kinetic energy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eddy available potential energy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eddy kinetic energy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total mechanical energy (that is,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en-US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(Pan et al., 2017,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Nature Communications</a:t>
            </a:r>
            <a:r>
              <a: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Figure 1">
            <a:hlinkClick r:id="rId2"/>
            <a:extLst>
              <a:ext uri="{FF2B5EF4-FFF2-40B4-BE49-F238E27FC236}">
                <a16:creationId xmlns:a16="http://schemas.microsoft.com/office/drawing/2014/main" id="{1475E91A-A9C0-174A-B104-F577DB782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0"/>
            <a:ext cx="8699500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752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3B02C-BE85-0A49-9166-CD7A3D758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8580"/>
            <a:ext cx="3377901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Figure 2: Time series of the global-average conversion rates.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  </a:t>
            </a:r>
            <a:endParaRPr kumimoji="0" lang="en-US" altLang="en-US" sz="4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conversion rate between the mean available potential energy and the eddy available potential energy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P</a:t>
            </a:r>
            <a:r>
              <a:rPr lang="en-US" baseline="-25000" dirty="0"/>
              <a:t>M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baseline="-25000" dirty="0"/>
              <a:t>E</a:t>
            </a:r>
            <a:r>
              <a:rPr lang="en-US" dirty="0"/>
              <a:t>).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conversion rate between the eddy available potential energy and the eddy kinetic energy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P</a:t>
            </a:r>
            <a:r>
              <a:rPr lang="en-US" baseline="-25000" dirty="0"/>
              <a:t>E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baseline="-25000" dirty="0"/>
              <a:t>E</a:t>
            </a:r>
            <a:r>
              <a:rPr lang="en-US" dirty="0"/>
              <a:t>).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conversion rate between the eddy kinetic energy and the mean kinetic energy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baseline="-25000" dirty="0"/>
              <a:t>E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baseline="-25000" dirty="0"/>
              <a:t>M</a:t>
            </a:r>
            <a:r>
              <a:rPr lang="en-US" dirty="0"/>
              <a:t>).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dirty="0"/>
              <a:t>The conversion rate between the mean available potential energy and mean kinetic energy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P</a:t>
            </a:r>
            <a:r>
              <a:rPr lang="en-US" baseline="-25000" dirty="0"/>
              <a:t>M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baseline="-25000" dirty="0"/>
              <a:t>M</a:t>
            </a:r>
            <a:r>
              <a:rPr lang="en-US" dirty="0"/>
              <a:t>).</a:t>
            </a:r>
            <a:endParaRPr lang="en-US" altLang="en-US" dirty="0"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(Pan et al., 2017,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Nature Communications</a:t>
            </a:r>
            <a:r>
              <a: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 descr="Figure 2">
            <a:extLst>
              <a:ext uri="{FF2B5EF4-FFF2-40B4-BE49-F238E27FC236}">
                <a16:creationId xmlns:a16="http://schemas.microsoft.com/office/drawing/2014/main" id="{E898F8BD-A168-1D43-B37F-000FF8300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207" y="205234"/>
            <a:ext cx="869950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563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317</Words>
  <Application>Microsoft Macintosh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Atmospheric Energetics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Energetics</dc:title>
  <dc:subject/>
  <dc:creator>Bill Gutowski</dc:creator>
  <cp:keywords/>
  <dc:description/>
  <cp:lastModifiedBy>Gutowski, William J [LAS]</cp:lastModifiedBy>
  <cp:revision>12</cp:revision>
  <dcterms:created xsi:type="dcterms:W3CDTF">2018-11-30T04:20:03Z</dcterms:created>
  <dcterms:modified xsi:type="dcterms:W3CDTF">2018-11-30T20:45:00Z</dcterms:modified>
  <cp:category/>
</cp:coreProperties>
</file>